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handoutMasterIdLst>
    <p:handoutMasterId r:id="rId47"/>
  </p:handoutMasterIdLst>
  <p:sldIdLst>
    <p:sldId id="264" r:id="rId2"/>
    <p:sldId id="260" r:id="rId3"/>
    <p:sldId id="331" r:id="rId4"/>
    <p:sldId id="296" r:id="rId5"/>
    <p:sldId id="334" r:id="rId6"/>
    <p:sldId id="335" r:id="rId7"/>
    <p:sldId id="336" r:id="rId8"/>
    <p:sldId id="337" r:id="rId9"/>
    <p:sldId id="338" r:id="rId10"/>
    <p:sldId id="339" r:id="rId11"/>
    <p:sldId id="340" r:id="rId12"/>
    <p:sldId id="341" r:id="rId13"/>
    <p:sldId id="342" r:id="rId14"/>
    <p:sldId id="343" r:id="rId15"/>
    <p:sldId id="344" r:id="rId16"/>
    <p:sldId id="345" r:id="rId17"/>
    <p:sldId id="346" r:id="rId18"/>
    <p:sldId id="405" r:id="rId19"/>
    <p:sldId id="406" r:id="rId20"/>
    <p:sldId id="407" r:id="rId21"/>
    <p:sldId id="409" r:id="rId22"/>
    <p:sldId id="351" r:id="rId23"/>
    <p:sldId id="352" r:id="rId24"/>
    <p:sldId id="353" r:id="rId25"/>
    <p:sldId id="410" r:id="rId26"/>
    <p:sldId id="356" r:id="rId27"/>
    <p:sldId id="357" r:id="rId28"/>
    <p:sldId id="358" r:id="rId29"/>
    <p:sldId id="359" r:id="rId30"/>
    <p:sldId id="360" r:id="rId31"/>
    <p:sldId id="361" r:id="rId32"/>
    <p:sldId id="362" r:id="rId33"/>
    <p:sldId id="363" r:id="rId34"/>
    <p:sldId id="364" r:id="rId35"/>
    <p:sldId id="365" r:id="rId36"/>
    <p:sldId id="366" r:id="rId37"/>
    <p:sldId id="367" r:id="rId38"/>
    <p:sldId id="368" r:id="rId39"/>
    <p:sldId id="369" r:id="rId40"/>
    <p:sldId id="370" r:id="rId41"/>
    <p:sldId id="371" r:id="rId42"/>
    <p:sldId id="372" r:id="rId43"/>
    <p:sldId id="373" r:id="rId44"/>
    <p:sldId id="374" r:id="rId45"/>
  </p:sldIdLst>
  <p:sldSz cx="9144000" cy="6858000" type="screen4x3"/>
  <p:notesSz cx="6797675" cy="987425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838">
          <p15:clr>
            <a:srgbClr val="A4A3A4"/>
          </p15:clr>
        </p15:guide>
        <p15:guide id="2" orient="horz" pos="1772">
          <p15:clr>
            <a:srgbClr val="A4A3A4"/>
          </p15:clr>
        </p15:guide>
        <p15:guide id="3" orient="horz" pos="2720">
          <p15:clr>
            <a:srgbClr val="A4A3A4"/>
          </p15:clr>
        </p15:guide>
        <p15:guide id="4" orient="horz" pos="2433">
          <p15:clr>
            <a:srgbClr val="A4A3A4"/>
          </p15:clr>
        </p15:guide>
        <p15:guide id="5" orient="horz" pos="1092">
          <p15:clr>
            <a:srgbClr val="A4A3A4"/>
          </p15:clr>
        </p15:guide>
        <p15:guide id="6" orient="horz" pos="3546">
          <p15:clr>
            <a:srgbClr val="A4A3A4"/>
          </p15:clr>
        </p15:guide>
        <p15:guide id="7" pos="3591">
          <p15:clr>
            <a:srgbClr val="A4A3A4"/>
          </p15:clr>
        </p15:guide>
        <p15:guide id="8" pos="288">
          <p15:clr>
            <a:srgbClr val="A4A3A4"/>
          </p15:clr>
        </p15:guide>
        <p15:guide id="9" pos="5472">
          <p15:clr>
            <a:srgbClr val="A4A3A4"/>
          </p15:clr>
        </p15:guide>
        <p15:guide id="10" pos="2965">
          <p15:clr>
            <a:srgbClr val="A4A3A4"/>
          </p15:clr>
        </p15:guide>
        <p15:guide id="11" pos="3117">
          <p15:clr>
            <a:srgbClr val="A4A3A4"/>
          </p15:clr>
        </p15:guide>
        <p15:guide id="12" pos="21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4"/>
    <p:restoredTop sz="94660"/>
  </p:normalViewPr>
  <p:slideViewPr>
    <p:cSldViewPr snapToGrid="0" snapToObjects="1" showGuides="1">
      <p:cViewPr varScale="1">
        <p:scale>
          <a:sx n="70" d="100"/>
          <a:sy n="70" d="100"/>
        </p:scale>
        <p:origin x="1446" y="78"/>
      </p:cViewPr>
      <p:guideLst>
        <p:guide orient="horz" pos="3838"/>
        <p:guide orient="horz" pos="1772"/>
        <p:guide orient="horz" pos="2720"/>
        <p:guide orient="horz" pos="2433"/>
        <p:guide orient="horz" pos="1092"/>
        <p:guide orient="horz" pos="3546"/>
        <p:guide pos="3591"/>
        <p:guide pos="288"/>
        <p:guide pos="5472"/>
        <p:guide pos="2965"/>
        <p:guide pos="3117"/>
        <p:guide pos="213"/>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3289504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79450" y="4691063"/>
            <a:ext cx="5438775" cy="4443413"/>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pPr lvl="0" algn="r" eaLnBrk="1" fontAlgn="base" hangingPunct="1"/>
              <a:t>‹#›</a:t>
            </a:fld>
            <a:endParaRPr lang="zh-CN" altLang="en-US" sz="1200" strike="noStrike" noProof="1">
              <a:latin typeface="Calibri" panose="020F0502020204030204" pitchFamily="34" charset="0"/>
            </a:endParaRPr>
          </a:p>
        </p:txBody>
      </p:sp>
    </p:spTree>
    <p:extLst>
      <p:ext uri="{BB962C8B-B14F-4D97-AF65-F5344CB8AC3E}">
        <p14:creationId xmlns:p14="http://schemas.microsoft.com/office/powerpoint/2010/main" val="320348320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课程开篇模板">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项目开始模板">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任务层级模板1">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任务层级模板2">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项目内容补充">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1.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占位符 8"/>
          <p:cNvSpPr>
            <a:spLocks noGrp="1"/>
          </p:cNvSpPr>
          <p:nvPr>
            <p:ph type="body" sz="half"/>
          </p:nvPr>
        </p:nvSpPr>
        <p:spPr>
          <a:xfrm>
            <a:off x="2540000" y="1520825"/>
            <a:ext cx="6604000" cy="687388"/>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eaLnBrk="1" hangingPunct="1">
              <a:buNone/>
            </a:pPr>
            <a:r>
              <a:rPr lang="zh-CN" altLang="en-US" sz="4000" b="1" dirty="0">
                <a:solidFill>
                  <a:srgbClr val="00B050"/>
                </a:solidFill>
                <a:latin typeface="Arial" panose="020B0604020202020204" pitchFamily="34" charset="0"/>
                <a:ea typeface="微软雅黑" panose="020B0503020204020204" pitchFamily="34" charset="-122"/>
              </a:rPr>
              <a:t> 空调系统基本检查</a:t>
            </a:r>
          </a:p>
        </p:txBody>
      </p:sp>
      <p:sp>
        <p:nvSpPr>
          <p:cNvPr id="18434" name="文本占位符 9"/>
          <p:cNvSpPr>
            <a:spLocks noGrp="1"/>
          </p:cNvSpPr>
          <p:nvPr>
            <p:ph type="body" sz="half" idx="4294967295"/>
          </p:nvPr>
        </p:nvSpPr>
        <p:spPr>
          <a:xfrm>
            <a:off x="0" y="620713"/>
            <a:ext cx="9144000" cy="357187"/>
          </a:xfrm>
          <a:prstGeom prst="rect">
            <a:avLst/>
          </a:prstGeom>
        </p:spPr>
        <p:txBody>
          <a:bodyPr wrap="square" lIns="91440" tIns="45720" rIns="91440" bIns="45720" anchor="t"/>
          <a:lstStyle/>
          <a:p>
            <a:pPr eaLnBrk="1" hangingPunct="1"/>
            <a:r>
              <a:rPr lang="zh-CN" altLang="en-US" kern="1200" dirty="0">
                <a:solidFill>
                  <a:srgbClr val="0070C0"/>
                </a:solidFill>
                <a:latin typeface="微软雅黑" panose="020B0503020204020204" pitchFamily="34" charset="-122"/>
                <a:ea typeface="微软雅黑" panose="020B0503020204020204" pitchFamily="34" charset="-122"/>
                <a:cs typeface="+mn-cs"/>
              </a:rPr>
              <a:t>项目</a:t>
            </a:r>
            <a:r>
              <a:rPr lang="en-US" altLang="zh-CN" kern="1200" dirty="0">
                <a:solidFill>
                  <a:srgbClr val="0070C0"/>
                </a:solidFill>
                <a:latin typeface="微软雅黑" panose="020B0503020204020204" pitchFamily="34" charset="-122"/>
                <a:ea typeface="微软雅黑" panose="020B0503020204020204" pitchFamily="34" charset="-122"/>
                <a:cs typeface="+mn-cs"/>
              </a:rPr>
              <a:t>11  </a:t>
            </a:r>
            <a:r>
              <a:rPr lang="zh-CN" altLang="en-US" kern="1200" dirty="0">
                <a:solidFill>
                  <a:srgbClr val="0070C0"/>
                </a:solidFill>
                <a:latin typeface="微软雅黑" panose="020B0503020204020204" pitchFamily="34" charset="-122"/>
                <a:ea typeface="微软雅黑" panose="020B0503020204020204" pitchFamily="34" charset="-122"/>
                <a:cs typeface="+mn-cs"/>
                <a:sym typeface="+mn-ea"/>
              </a:rPr>
              <a:t>电动汽车空调系统维护保养</a:t>
            </a:r>
          </a:p>
        </p:txBody>
      </p:sp>
      <p:sp>
        <p:nvSpPr>
          <p:cNvPr id="11" name="文本占位符 10"/>
          <p:cNvSpPr>
            <a:spLocks noGrp="1"/>
          </p:cNvSpPr>
          <p:nvPr>
            <p:ph type="body" sz="half" idx="4294967295"/>
          </p:nvPr>
        </p:nvSpPr>
        <p:spPr>
          <a:xfrm>
            <a:off x="423863" y="2559050"/>
            <a:ext cx="4826231" cy="3584575"/>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sym typeface="+mn-ea"/>
            </a:endParaRPr>
          </a:p>
          <a:p>
            <a:pPr marL="532130" marR="0" lvl="0" indent="-532130" algn="l" defTabSz="914400" rtl="0" eaLnBrk="1" fontAlgn="auto" latinLnBrk="0" hangingPunct="1">
              <a:spcBef>
                <a:spcPts val="600"/>
              </a:spcBef>
              <a:spcAft>
                <a:spcPts val="0"/>
              </a:spcAft>
              <a:buClrTx/>
              <a:buSzPct val="120000"/>
              <a:buAutoNum type="arabicPeriod"/>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掌握纯电动汽车空调系统的作用</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tabLst>
                <a:tab pos="531495" algn="l"/>
              </a:tabLst>
              <a:defRPr/>
            </a:pPr>
            <a:r>
              <a:rPr lang="en-US" altLang="zh-CN" sz="1800" spc="200" dirty="0" smtClean="0">
                <a:latin typeface="Arial Narrow" panose="020B0606020202030204" pitchFamily="34" charset="0"/>
                <a:sym typeface="+mn-ea"/>
              </a:rPr>
              <a:t>       </a:t>
            </a:r>
            <a:r>
              <a:rPr lang="zh-CN" altLang="en-US" sz="1800" spc="200" dirty="0" smtClean="0">
                <a:latin typeface="Arial Narrow" panose="020B0606020202030204" pitchFamily="34" charset="0"/>
                <a:sym typeface="+mn-ea"/>
              </a:rPr>
              <a:t>和</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结构组成。</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2. </a:t>
            </a: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了解纯电动汽车空调系统的工作原理。</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3. </a:t>
            </a: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掌握北汽新能源EV200/160车型空调的使用方法。</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4. </a:t>
            </a: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掌握空调系统的基本检查和维护方法。</a:t>
            </a: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6" name="文本占位符 10"/>
          <p:cNvSpPr>
            <a:spLocks noGrp="1"/>
          </p:cNvSpPr>
          <p:nvPr>
            <p:ph type="body" sz="half" idx="4294967295"/>
          </p:nvPr>
        </p:nvSpPr>
        <p:spPr>
          <a:xfrm>
            <a:off x="5496674" y="2559050"/>
            <a:ext cx="3215527" cy="3276671"/>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1.</a:t>
            </a:r>
            <a:r>
              <a:rPr lang="zh-CN" altLang="en-US" sz="1800" spc="200" noProof="0" dirty="0" smtClean="0">
                <a:ln>
                  <a:noFill/>
                </a:ln>
                <a:effectLst/>
                <a:uLnTx/>
                <a:uFillTx/>
                <a:latin typeface="Arial Narrow" panose="020B0606020202030204" pitchFamily="34" charset="0"/>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2.</a:t>
            </a:r>
            <a:r>
              <a:rPr lang="zh-CN" altLang="en-US" sz="1800" spc="200" noProof="0" dirty="0" smtClean="0">
                <a:ln>
                  <a:noFill/>
                </a:ln>
                <a:effectLst/>
                <a:uLnTx/>
                <a:uFillTx/>
                <a:latin typeface="Arial Narrow" panose="020B0606020202030204" pitchFamily="34" charset="0"/>
                <a:sym typeface="+mn-ea"/>
              </a:rPr>
              <a:t>空调检测压力表组</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3.</a:t>
            </a:r>
            <a:r>
              <a:rPr lang="zh-CN" altLang="en-US" sz="1800" spc="200" noProof="0" dirty="0" smtClean="0">
                <a:ln>
                  <a:noFill/>
                </a:ln>
                <a:effectLst/>
                <a:uLnTx/>
                <a:uFillTx/>
                <a:latin typeface="Arial Narrow" panose="020B0606020202030204" pitchFamily="34" charset="0"/>
                <a:sym typeface="+mn-ea"/>
              </a:rPr>
              <a:t>检漏仪</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4.</a:t>
            </a:r>
            <a:r>
              <a:rPr lang="zh-CN" altLang="en-US" sz="1800" spc="200" noProof="0" dirty="0" smtClean="0">
                <a:ln>
                  <a:noFill/>
                </a:ln>
                <a:effectLst/>
                <a:uLnTx/>
                <a:uFillTx/>
                <a:latin typeface="Arial Narrow" panose="020B0606020202030204" pitchFamily="34" charset="0"/>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lt1"/>
                </a:solidFill>
                <a:effectLst/>
                <a:uLnTx/>
                <a:uFillTx/>
                <a:latin typeface="Goudy Stout" panose="0202090407030B020401" pitchFamily="18" charset="0"/>
                <a:ea typeface="GungsuhChe" panose="02030609000101010101" pitchFamily="49" charset="-127"/>
                <a:cs typeface="+mn-cs"/>
              </a:rPr>
              <a:t>1</a:t>
            </a:r>
            <a:endParaRPr kumimoji="0" lang="zh-CN" altLang="en-US" sz="4800" b="0" i="0" u="none" strike="noStrike" kern="1200" cap="none" spc="0" normalizeH="0" baseline="0" noProof="0" dirty="0">
              <a:ln>
                <a:noFill/>
              </a:ln>
              <a:solidFill>
                <a:schemeClr val="lt1"/>
              </a:solidFill>
              <a:effectLst/>
              <a:uLnTx/>
              <a:uFillTx/>
              <a:latin typeface="Goudy Stout" panose="0202090407030B020401" pitchFamily="18" charset="0"/>
              <a:ea typeface="GungsuhChe" panose="02030609000101010101" pitchFamily="49" charset="-127"/>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07795" y="2242185"/>
            <a:ext cx="6672580" cy="1014730"/>
          </a:xfrm>
          <a:prstGeom prst="rect">
            <a:avLst/>
          </a:prstGeom>
          <a:noFill/>
          <a:ln w="9525">
            <a:noFill/>
          </a:ln>
        </p:spPr>
        <p:txBody>
          <a:bodyPr wrap="square">
            <a:spAutoFit/>
          </a:bodyPr>
          <a:lstStyle/>
          <a:p>
            <a:pPr indent="0"/>
            <a:endParaRPr lang="zh-CN" altLang="en-US" sz="2000" b="0">
              <a:solidFill>
                <a:srgbClr val="222222"/>
              </a:solidFill>
              <a:latin typeface="宋体" panose="02010600030101010101" pitchFamily="2" charset="-122"/>
              <a:ea typeface="宋体" panose="02010600030101010101" pitchFamily="2" charset="-122"/>
              <a:cs typeface="宋体" panose="02010600030101010101" pitchFamily="2" charset="-122"/>
            </a:endParaRPr>
          </a:p>
          <a:p>
            <a:r>
              <a:rPr lang="zh-CN" altLang="en-US" sz="2000" b="0">
                <a:solidFill>
                  <a:srgbClr val="222222"/>
                </a:solidFill>
                <a:latin typeface="宋体" panose="02010600030101010101" pitchFamily="2" charset="-122"/>
                <a:ea typeface="宋体" panose="02010600030101010101" pitchFamily="2" charset="-122"/>
                <a:cs typeface="宋体" panose="02010600030101010101" pitchFamily="2" charset="-122"/>
              </a:rPr>
              <a:t>   </a:t>
            </a:r>
            <a:r>
              <a:rPr lang="zh-CN" altLang="en-US" sz="2000" b="1">
                <a:solidFill>
                  <a:srgbClr val="FF0000"/>
                </a:solidFill>
                <a:latin typeface="黑体" panose="02010609060101010101" charset="-122"/>
                <a:ea typeface="黑体" panose="02010609060101010101" charset="-122"/>
                <a:cs typeface="宋体" panose="02010600030101010101" pitchFamily="2" charset="-122"/>
              </a:rPr>
              <a:t>电动汽车空调制冷系统和传统汽车空调比较，只是压缩机驱动由机械式变成了电动机，其制冷原理基本一致。</a:t>
            </a:r>
          </a:p>
        </p:txBody>
      </p:sp>
      <p:sp>
        <p:nvSpPr>
          <p:cNvPr id="5" name="文本框 4"/>
          <p:cNvSpPr txBox="1"/>
          <p:nvPr/>
        </p:nvSpPr>
        <p:spPr>
          <a:xfrm>
            <a:off x="1258570" y="3256915"/>
            <a:ext cx="6971030" cy="2861310"/>
          </a:xfrm>
          <a:prstGeom prst="rect">
            <a:avLst/>
          </a:prstGeom>
          <a:noFill/>
        </p:spPr>
        <p:txBody>
          <a:bodyPr wrap="square" rtlCol="0">
            <a:spAutoFit/>
          </a:bodyPr>
          <a:lstStyle/>
          <a:p>
            <a:pPr indent="0" algn="l"/>
            <a:r>
              <a:rPr lang="zh-CN" altLang="en-US" sz="2000" b="1">
                <a:solidFill>
                  <a:schemeClr val="tx1"/>
                </a:solidFill>
                <a:latin typeface="+mn-ea"/>
                <a:ea typeface="+mn-ea"/>
                <a:cs typeface="宋体" panose="02010600030101010101" pitchFamily="2" charset="-122"/>
                <a:sym typeface="+mn-ea"/>
              </a:rPr>
              <a:t>制冷过程</a:t>
            </a:r>
            <a:r>
              <a:rPr lang="en-US" altLang="zh-CN" sz="2000" b="1">
                <a:solidFill>
                  <a:schemeClr val="tx1"/>
                </a:solidFill>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启动汽车空调系统之后，整车控制器发出指令通过压缩机控制器来驱动电动压缩机工作，驱使制冷剂在密封的空调系统中循环。压缩机将气态制冷剂压缩成高温高压的制冷剂气体后排出压缩机，并经管路流入冷凝器后，在冷凝器内散热、降温</a:t>
            </a:r>
            <a:r>
              <a:rPr lang="en-US" altLang="zh-CN" sz="2000">
                <a:solidFill>
                  <a:schemeClr val="tx1"/>
                </a:solidFill>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冷凝成高温高压的液态制冷剂流出。高温高压液态制冷剂经管路进入干燥储液器内，经过干燥、过滤后流进膨胀阀节流，状态发生急剧变化，变成低温低压的液态制冷剂进入蒸发器，在蒸发器内吸收流经蒸发器的空气热量，使空气温度降低，吹出冷风，产生制冷效果。</a:t>
            </a:r>
          </a:p>
        </p:txBody>
      </p:sp>
      <p:sp>
        <p:nvSpPr>
          <p:cNvPr id="6" name="文本框 5"/>
          <p:cNvSpPr txBox="1"/>
          <p:nvPr/>
        </p:nvSpPr>
        <p:spPr>
          <a:xfrm>
            <a:off x="1102360" y="2068195"/>
            <a:ext cx="2027555" cy="398780"/>
          </a:xfrm>
          <a:prstGeom prst="rect">
            <a:avLst/>
          </a:prstGeom>
          <a:noFill/>
        </p:spPr>
        <p:txBody>
          <a:bodyPr wrap="square" rtlCol="0">
            <a:spAutoFit/>
          </a:bodyPr>
          <a:lstStyle/>
          <a:p>
            <a:r>
              <a:rPr lang="zh-CN" altLang="en-US" sz="2000" b="1">
                <a:solidFill>
                  <a:schemeClr val="tx1"/>
                </a:solidFill>
                <a:latin typeface="+mn-ea"/>
                <a:ea typeface="+mn-ea"/>
              </a:rPr>
              <a:t>工作过程：</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电动汽车空调制冷原理</a:t>
            </a:r>
          </a:p>
        </p:txBody>
      </p:sp>
      <p:sp>
        <p:nvSpPr>
          <p:cNvPr id="19457" name="文本框 3"/>
          <p:cNvSpPr txBox="1"/>
          <p:nvPr/>
        </p:nvSpPr>
        <p:spPr>
          <a:xfrm>
            <a:off x="1671320" y="623888"/>
            <a:ext cx="55168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三、电动汽车空调系统的工作原理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ox(in)">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557020" y="2395220"/>
            <a:ext cx="6040755" cy="1476375"/>
          </a:xfrm>
          <a:prstGeom prst="rect">
            <a:avLst/>
          </a:prstGeom>
          <a:noFill/>
          <a:ln w="9525">
            <a:noFill/>
          </a:ln>
        </p:spPr>
        <p:txBody>
          <a:bodyPr wrap="square">
            <a:spAutoFit/>
          </a:bodyPr>
          <a:lstStyle/>
          <a:p>
            <a:pPr indent="0" fontAlgn="auto">
              <a:lnSpc>
                <a:spcPct val="150000"/>
              </a:lnSpc>
            </a:pPr>
            <a:r>
              <a:rPr lang="zh-CN" altLang="en-US" sz="2000" b="0">
                <a:solidFill>
                  <a:schemeClr val="tx1"/>
                </a:solidFill>
                <a:latin typeface="+mn-ea"/>
                <a:ea typeface="+mn-ea"/>
                <a:cs typeface="宋体" panose="02010600030101010101" pitchFamily="2" charset="-122"/>
              </a:rPr>
              <a:t>    </a:t>
            </a:r>
            <a:r>
              <a:rPr lang="zh-CN" altLang="en-US" sz="2000" b="1">
                <a:solidFill>
                  <a:schemeClr val="tx1"/>
                </a:solidFill>
                <a:latin typeface="+mn-ea"/>
                <a:ea typeface="+mn-ea"/>
                <a:cs typeface="宋体" panose="02010600030101010101" pitchFamily="2" charset="-122"/>
              </a:rPr>
              <a:t>电动汽车没有用来采暖的发动机余热，无法提供作为汽车空调冬天采暖的热源。因此电动汽车大都采用了</a:t>
            </a:r>
            <a:r>
              <a:rPr lang="en-US" altLang="zh-CN" sz="2000" b="1">
                <a:solidFill>
                  <a:schemeClr val="tx1"/>
                </a:solidFill>
                <a:latin typeface="+mn-ea"/>
                <a:ea typeface="+mn-ea"/>
                <a:cs typeface="宋体" panose="02010600030101010101" pitchFamily="2" charset="-122"/>
              </a:rPr>
              <a:t>PTC</a:t>
            </a:r>
            <a:r>
              <a:rPr lang="zh-CN" altLang="en-US" sz="2000" b="1">
                <a:solidFill>
                  <a:schemeClr val="tx1"/>
                </a:solidFill>
                <a:latin typeface="+mn-ea"/>
                <a:ea typeface="+mn-ea"/>
                <a:cs typeface="宋体" panose="02010600030101010101" pitchFamily="2" charset="-122"/>
              </a:rPr>
              <a:t>加热管系统进行制热。</a:t>
            </a:r>
          </a:p>
        </p:txBody>
      </p:sp>
      <p:sp>
        <p:nvSpPr>
          <p:cNvPr id="6" name="文本框 5"/>
          <p:cNvSpPr txBox="1"/>
          <p:nvPr/>
        </p:nvSpPr>
        <p:spPr>
          <a:xfrm>
            <a:off x="1557020" y="4006850"/>
            <a:ext cx="6366510" cy="1938020"/>
          </a:xfrm>
          <a:prstGeom prst="rect">
            <a:avLst/>
          </a:prstGeom>
          <a:noFill/>
        </p:spPr>
        <p:txBody>
          <a:bodyPr wrap="square" rtlCol="0">
            <a:spAutoFit/>
          </a:bodyPr>
          <a:lstStyle/>
          <a:p>
            <a:pPr indent="0" algn="l" fontAlgn="auto">
              <a:lnSpc>
                <a:spcPct val="150000"/>
              </a:lnSpc>
            </a:pPr>
            <a:r>
              <a:rPr lang="zh-CN" altLang="en-US" sz="2000" b="1">
                <a:solidFill>
                  <a:schemeClr val="tx1"/>
                </a:solidFill>
                <a:latin typeface="+mn-ea"/>
                <a:ea typeface="+mn-ea"/>
                <a:cs typeface="宋体" panose="02010600030101010101" pitchFamily="2" charset="-122"/>
                <a:sym typeface="+mn-ea"/>
              </a:rPr>
              <a:t>制热过程：</a:t>
            </a:r>
            <a:r>
              <a:rPr lang="zh-CN" altLang="en-US" sz="2000">
                <a:solidFill>
                  <a:schemeClr val="tx1"/>
                </a:solidFill>
                <a:latin typeface="+mn-ea"/>
                <a:ea typeface="+mn-ea"/>
                <a:cs typeface="宋体" panose="02010600030101010101" pitchFamily="2" charset="-122"/>
                <a:sym typeface="+mn-ea"/>
              </a:rPr>
              <a:t>工作时打开热风旋钮，动力电池开始供电加热装在蒸发器箱的</a:t>
            </a:r>
            <a:r>
              <a:rPr lang="en-US" altLang="zh-CN" sz="2000">
                <a:solidFill>
                  <a:schemeClr val="tx1"/>
                </a:solidFill>
                <a:latin typeface="+mn-ea"/>
                <a:ea typeface="+mn-ea"/>
                <a:cs typeface="Calibri" panose="020F0502020204030204" pitchFamily="34" charset="0"/>
                <a:sym typeface="+mn-ea"/>
              </a:rPr>
              <a:t>PTC</a:t>
            </a:r>
            <a:r>
              <a:rPr lang="zh-CN" altLang="en-US" sz="2000">
                <a:solidFill>
                  <a:schemeClr val="tx1"/>
                </a:solidFill>
                <a:latin typeface="+mn-ea"/>
                <a:ea typeface="+mn-ea"/>
                <a:cs typeface="宋体" panose="02010600030101010101" pitchFamily="2" charset="-122"/>
                <a:sym typeface="+mn-ea"/>
              </a:rPr>
              <a:t>管，送风风扇把驾驶室内的冷空气吸入蒸发器箱流经</a:t>
            </a:r>
            <a:r>
              <a:rPr lang="en-US" altLang="zh-CN" sz="2000">
                <a:solidFill>
                  <a:schemeClr val="tx1"/>
                </a:solidFill>
                <a:latin typeface="+mn-ea"/>
                <a:ea typeface="+mn-ea"/>
                <a:cs typeface="Calibri" panose="020F0502020204030204" pitchFamily="34" charset="0"/>
                <a:sym typeface="+mn-ea"/>
              </a:rPr>
              <a:t>PTC</a:t>
            </a:r>
            <a:r>
              <a:rPr lang="zh-CN" altLang="en-US" sz="2000">
                <a:solidFill>
                  <a:schemeClr val="tx1"/>
                </a:solidFill>
                <a:latin typeface="+mn-ea"/>
                <a:ea typeface="+mn-ea"/>
                <a:cs typeface="宋体" panose="02010600030101010101" pitchFamily="2" charset="-122"/>
                <a:sym typeface="+mn-ea"/>
              </a:rPr>
              <a:t>表面，受热升温后的空气被送风风扇送至驾驶室出风口。</a:t>
            </a:r>
            <a:endParaRPr lang="zh-CN" altLang="en-US" sz="2000" b="0">
              <a:solidFill>
                <a:schemeClr val="tx1"/>
              </a:solidFill>
              <a:latin typeface="+mn-ea"/>
              <a:ea typeface="+mn-ea"/>
              <a:cs typeface="宋体" panose="02010600030101010101" pitchFamily="2" charset="-122"/>
              <a:sym typeface="+mn-ea"/>
            </a:endParaRPr>
          </a:p>
        </p:txBody>
      </p:sp>
      <p:sp>
        <p:nvSpPr>
          <p:cNvPr id="4" name="文本框 3"/>
          <p:cNvSpPr txBox="1"/>
          <p:nvPr/>
        </p:nvSpPr>
        <p:spPr>
          <a:xfrm>
            <a:off x="1102360" y="2068195"/>
            <a:ext cx="2027555" cy="398780"/>
          </a:xfrm>
          <a:prstGeom prst="rect">
            <a:avLst/>
          </a:prstGeom>
          <a:noFill/>
        </p:spPr>
        <p:txBody>
          <a:bodyPr wrap="square" rtlCol="0">
            <a:spAutoFit/>
          </a:bodyPr>
          <a:lstStyle/>
          <a:p>
            <a:r>
              <a:rPr lang="zh-CN" altLang="en-US" sz="2000" b="1">
                <a:solidFill>
                  <a:schemeClr val="tx1"/>
                </a:solidFill>
                <a:latin typeface="+mn-ea"/>
                <a:ea typeface="+mn-ea"/>
              </a:rPr>
              <a:t>工作过程：</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电动汽车空调制热原理</a:t>
            </a:r>
          </a:p>
        </p:txBody>
      </p:sp>
      <p:sp>
        <p:nvSpPr>
          <p:cNvPr id="19457" name="文本框 3"/>
          <p:cNvSpPr txBox="1"/>
          <p:nvPr/>
        </p:nvSpPr>
        <p:spPr>
          <a:xfrm>
            <a:off x="1557020" y="623888"/>
            <a:ext cx="55168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三、电动汽车空调系统的工作原理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ox(in)">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1"/>
          <p:cNvPicPr>
            <a:picLocks noChangeAspect="1" noChangeArrowheads="1"/>
          </p:cNvPicPr>
          <p:nvPr/>
        </p:nvPicPr>
        <p:blipFill>
          <a:blip r:embed="rId2" cstate="print"/>
          <a:srcRect/>
          <a:stretch>
            <a:fillRect/>
          </a:stretch>
        </p:blipFill>
        <p:spPr>
          <a:xfrm>
            <a:off x="1557020" y="2809558"/>
            <a:ext cx="2592070" cy="2002155"/>
          </a:xfrm>
          <a:prstGeom prst="rect">
            <a:avLst/>
          </a:prstGeom>
          <a:noFill/>
          <a:ln w="9525">
            <a:noFill/>
            <a:miter lim="800000"/>
            <a:headEnd/>
            <a:tailEnd/>
          </a:ln>
        </p:spPr>
      </p:pic>
      <p:pic>
        <p:nvPicPr>
          <p:cNvPr id="37" name="图片 1"/>
          <p:cNvPicPr>
            <a:picLocks noChangeAspect="1" noChangeArrowheads="1"/>
          </p:cNvPicPr>
          <p:nvPr/>
        </p:nvPicPr>
        <p:blipFill>
          <a:blip r:embed="rId3" cstate="print"/>
          <a:srcRect/>
          <a:stretch>
            <a:fillRect/>
          </a:stretch>
        </p:blipFill>
        <p:spPr>
          <a:xfrm>
            <a:off x="4697095" y="2809875"/>
            <a:ext cx="2489835" cy="2066925"/>
          </a:xfrm>
          <a:prstGeom prst="rect">
            <a:avLst/>
          </a:prstGeom>
          <a:noFill/>
          <a:ln w="9525">
            <a:noFill/>
            <a:miter lim="800000"/>
            <a:headEnd/>
            <a:tailEnd/>
          </a:ln>
        </p:spPr>
      </p:pic>
      <p:sp>
        <p:nvSpPr>
          <p:cNvPr id="4" name="文本框 3"/>
          <p:cNvSpPr txBox="1"/>
          <p:nvPr/>
        </p:nvSpPr>
        <p:spPr>
          <a:xfrm>
            <a:off x="2952115" y="5132070"/>
            <a:ext cx="3104515" cy="368300"/>
          </a:xfrm>
          <a:prstGeom prst="rect">
            <a:avLst/>
          </a:prstGeom>
          <a:noFill/>
          <a:ln w="9525">
            <a:noFill/>
          </a:ln>
        </p:spPr>
        <p:txBody>
          <a:bodyPr wrap="square">
            <a:spAutoFit/>
          </a:bodyPr>
          <a:lstStyle/>
          <a:p>
            <a:pPr indent="0"/>
            <a:r>
              <a:rPr lang="zh-CN" altLang="en-US" sz="1800" b="0">
                <a:solidFill>
                  <a:schemeClr val="tx1"/>
                </a:solidFill>
                <a:latin typeface="+mn-ea"/>
                <a:ea typeface="+mn-ea"/>
                <a:cs typeface="宋体" panose="02010600030101010101" pitchFamily="2" charset="-122"/>
              </a:rPr>
              <a:t>北汽新能源空调控制面板</a:t>
            </a:r>
          </a:p>
        </p:txBody>
      </p:sp>
      <p:sp>
        <p:nvSpPr>
          <p:cNvPr id="5" name="文本框 4"/>
          <p:cNvSpPr txBox="1"/>
          <p:nvPr/>
        </p:nvSpPr>
        <p:spPr>
          <a:xfrm>
            <a:off x="1102360" y="2068195"/>
            <a:ext cx="2027555" cy="398780"/>
          </a:xfrm>
          <a:prstGeom prst="rect">
            <a:avLst/>
          </a:prstGeom>
          <a:noFill/>
        </p:spPr>
        <p:txBody>
          <a:bodyPr wrap="square" rtlCol="0">
            <a:spAutoFit/>
          </a:bodyPr>
          <a:lstStyle/>
          <a:p>
            <a:r>
              <a:rPr lang="zh-CN" altLang="en-US" sz="2000" b="1">
                <a:solidFill>
                  <a:schemeClr val="tx1"/>
                </a:solidFill>
                <a:latin typeface="+mn-ea"/>
                <a:ea typeface="+mn-ea"/>
              </a:rPr>
              <a:t>工作过程：</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 EV160</a:t>
            </a:r>
            <a:r>
              <a:rPr lang="zh-CN" altLang="en-US" sz="2400" b="1" dirty="0">
                <a:solidFill>
                  <a:schemeClr val="bg1"/>
                </a:solidFill>
                <a:latin typeface="宋体" panose="02010600030101010101" pitchFamily="2" charset="-122"/>
                <a:ea typeface="宋体" panose="02010600030101010101" pitchFamily="2" charset="-122"/>
              </a:rPr>
              <a:t>空调的操作</a:t>
            </a:r>
          </a:p>
        </p:txBody>
      </p:sp>
      <p:sp>
        <p:nvSpPr>
          <p:cNvPr id="19457" name="文本框 3"/>
          <p:cNvSpPr txBox="1"/>
          <p:nvPr/>
        </p:nvSpPr>
        <p:spPr>
          <a:xfrm>
            <a:off x="1557020" y="623888"/>
            <a:ext cx="5978525"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 北汽新能源电动汽车空调的使用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box(in)">
                                      <p:cBhvr>
                                        <p:cTn id="12" dur="20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6550" y="-20955"/>
            <a:ext cx="1220470" cy="645160"/>
          </a:xfrm>
          <a:prstGeom prst="rect">
            <a:avLst/>
          </a:prstGeom>
          <a:noFill/>
        </p:spPr>
        <p:txBody>
          <a:bodyPr wrap="square" rtlCol="0">
            <a:spAutoFit/>
          </a:bodyPr>
          <a:lstStyle/>
          <a:p>
            <a:r>
              <a:rPr lang="zh-CN" altLang="en-US" b="1">
                <a:solidFill>
                  <a:schemeClr val="bg2"/>
                </a:solidFill>
              </a:rPr>
              <a:t>空调系统</a:t>
            </a:r>
          </a:p>
          <a:p>
            <a:r>
              <a:rPr lang="zh-CN" altLang="en-US" b="1">
                <a:solidFill>
                  <a:schemeClr val="bg2"/>
                </a:solidFill>
              </a:rPr>
              <a:t>基本检查</a:t>
            </a:r>
          </a:p>
        </p:txBody>
      </p:sp>
      <p:pic>
        <p:nvPicPr>
          <p:cNvPr id="35" name="图片 30"/>
          <p:cNvPicPr>
            <a:picLocks noChangeAspect="1" noChangeArrowheads="1"/>
          </p:cNvPicPr>
          <p:nvPr/>
        </p:nvPicPr>
        <p:blipFill>
          <a:blip r:embed="rId2"/>
          <a:srcRect/>
          <a:stretch>
            <a:fillRect/>
          </a:stretch>
        </p:blipFill>
        <p:spPr>
          <a:xfrm>
            <a:off x="6482715" y="1035685"/>
            <a:ext cx="2604135" cy="1466850"/>
          </a:xfrm>
          <a:prstGeom prst="rect">
            <a:avLst/>
          </a:prstGeom>
          <a:noFill/>
          <a:ln w="9525">
            <a:noFill/>
            <a:miter lim="800000"/>
            <a:headEnd/>
            <a:tailEnd/>
          </a:ln>
        </p:spPr>
      </p:pic>
      <p:graphicFrame>
        <p:nvGraphicFramePr>
          <p:cNvPr id="4" name="表格 3"/>
          <p:cNvGraphicFramePr/>
          <p:nvPr/>
        </p:nvGraphicFramePr>
        <p:xfrm>
          <a:off x="1761173" y="2502535"/>
          <a:ext cx="5197475" cy="3263900"/>
        </p:xfrm>
        <a:graphic>
          <a:graphicData uri="http://schemas.openxmlformats.org/drawingml/2006/table">
            <a:tbl>
              <a:tblPr firstRow="1" bandRow="1">
                <a:tableStyleId>{5940675A-B579-460E-94D1-54222C63F5DA}</a:tableStyleId>
              </a:tblPr>
              <a:tblGrid>
                <a:gridCol w="517525"/>
                <a:gridCol w="990600"/>
                <a:gridCol w="3689350"/>
              </a:tblGrid>
              <a:tr h="292100">
                <a:tc>
                  <a:txBody>
                    <a:bodyPr/>
                    <a:lstStyle/>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编号</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名称</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功能</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5842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1</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风速调节</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右旋加大风量，左旋减小风量。调节空调风扇速度以改变制冷速度和强度</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3175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2</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en-US" altLang="zh-CN" sz="1000" b="0">
                          <a:latin typeface="宋体" panose="02010600030101010101" pitchFamily="2" charset="-122"/>
                          <a:ea typeface="宋体" panose="02010600030101010101" pitchFamily="2" charset="-122"/>
                          <a:cs typeface="宋体" panose="02010600030101010101" pitchFamily="2" charset="-122"/>
                        </a:rPr>
                        <a:t>A/C</a:t>
                      </a:r>
                      <a:r>
                        <a:rPr lang="zh-CN" altLang="en-US" sz="1000" b="0">
                          <a:latin typeface="宋体" panose="02010600030101010101" pitchFamily="2" charset="-122"/>
                          <a:ea typeface="宋体" panose="02010600030101010101" pitchFamily="2" charset="-122"/>
                          <a:cs typeface="宋体" panose="02010600030101010101" pitchFamily="2" charset="-122"/>
                        </a:rPr>
                        <a:t>开关</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压缩机控制指令开关，点亮启动后压缩机开始制冷</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3048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3</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模式调节</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改变空调出风口风向</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2921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4</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前除霜开关</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前窗除霜开关，开启后出风口向前风挡吹风</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2921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5</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后除霜开关</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后窗除霜开关，开启后后风挡电热丝加热</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2921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6</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空调关闭键</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关闭空调系统</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2921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7</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循环模式开关</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点亮室内循环，熄灭室外循环</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2921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8</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温度控制</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右旋提高温度，左旋降低温度</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r h="304800">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9</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液晶显示屏</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显示空调工作模式</a:t>
                      </a:r>
                    </a:p>
                  </a:txBody>
                  <a:tcPr marL="0" marR="0" marT="0" marB="1">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tcPr>
                </a:tc>
              </a:tr>
            </a:tbl>
          </a:graphicData>
        </a:graphic>
      </p:graphicFrame>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 EV160</a:t>
            </a:r>
            <a:r>
              <a:rPr lang="zh-CN" altLang="en-US" sz="2400" b="1" dirty="0">
                <a:solidFill>
                  <a:schemeClr val="bg1"/>
                </a:solidFill>
                <a:latin typeface="宋体" panose="02010600030101010101" pitchFamily="2" charset="-122"/>
                <a:ea typeface="宋体" panose="02010600030101010101" pitchFamily="2" charset="-122"/>
              </a:rPr>
              <a:t>空调的操作</a:t>
            </a:r>
          </a:p>
        </p:txBody>
      </p:sp>
      <p:sp>
        <p:nvSpPr>
          <p:cNvPr id="19457" name="文本框 3"/>
          <p:cNvSpPr txBox="1"/>
          <p:nvPr/>
        </p:nvSpPr>
        <p:spPr>
          <a:xfrm>
            <a:off x="1557020" y="623888"/>
            <a:ext cx="5978525"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 北汽新能源电动汽车空调的使用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linds(horizontal)">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6550" y="-20955"/>
            <a:ext cx="1220470" cy="645160"/>
          </a:xfrm>
          <a:prstGeom prst="rect">
            <a:avLst/>
          </a:prstGeom>
          <a:noFill/>
        </p:spPr>
        <p:txBody>
          <a:bodyPr wrap="square" rtlCol="0">
            <a:spAutoFit/>
          </a:bodyPr>
          <a:lstStyle/>
          <a:p>
            <a:r>
              <a:rPr lang="zh-CN" altLang="en-US" b="1">
                <a:solidFill>
                  <a:schemeClr val="bg2"/>
                </a:solidFill>
              </a:rPr>
              <a:t>空调系统</a:t>
            </a:r>
          </a:p>
          <a:p>
            <a:r>
              <a:rPr lang="zh-CN" altLang="en-US" b="1">
                <a:solidFill>
                  <a:schemeClr val="bg2"/>
                </a:solidFill>
              </a:rPr>
              <a:t>基本检查</a:t>
            </a:r>
          </a:p>
        </p:txBody>
      </p:sp>
      <p:sp>
        <p:nvSpPr>
          <p:cNvPr id="5" name="文本框 4"/>
          <p:cNvSpPr txBox="1"/>
          <p:nvPr/>
        </p:nvSpPr>
        <p:spPr>
          <a:xfrm>
            <a:off x="971550" y="2388870"/>
            <a:ext cx="5896610" cy="2861310"/>
          </a:xfrm>
          <a:prstGeom prst="rect">
            <a:avLst/>
          </a:prstGeom>
          <a:noFill/>
          <a:ln w="9525">
            <a:noFill/>
          </a:ln>
        </p:spPr>
        <p:txBody>
          <a:bodyPr wrap="square">
            <a:spAutoFit/>
          </a:bodyPr>
          <a:lstStyle/>
          <a:p>
            <a:pPr indent="304800" fontAlgn="auto">
              <a:lnSpc>
                <a:spcPct val="150000"/>
              </a:lnSpc>
            </a:pPr>
            <a:r>
              <a:rPr lang="zh-CN" altLang="en-US" sz="2000" b="0">
                <a:solidFill>
                  <a:schemeClr val="tx1"/>
                </a:solidFill>
                <a:latin typeface="+mn-ea"/>
                <a:ea typeface="+mn-ea"/>
                <a:cs typeface="宋体" panose="02010600030101010101" pitchFamily="2" charset="-122"/>
              </a:rPr>
              <a:t>（</a:t>
            </a:r>
            <a:r>
              <a:rPr lang="en-US" altLang="zh-CN" sz="2000" b="0">
                <a:solidFill>
                  <a:schemeClr val="tx1"/>
                </a:solidFill>
                <a:latin typeface="+mn-ea"/>
                <a:ea typeface="+mn-ea"/>
                <a:cs typeface="宋体" panose="02010600030101010101" pitchFamily="2" charset="-122"/>
              </a:rPr>
              <a:t>1</a:t>
            </a:r>
            <a:r>
              <a:rPr lang="zh-CN" altLang="en-US" sz="2000" b="0">
                <a:solidFill>
                  <a:schemeClr val="tx1"/>
                </a:solidFill>
                <a:latin typeface="+mn-ea"/>
                <a:ea typeface="+mn-ea"/>
                <a:cs typeface="宋体" panose="02010600030101010101" pitchFamily="2" charset="-122"/>
              </a:rPr>
              <a:t>） 空调在运转时的注意事项；</a:t>
            </a:r>
          </a:p>
          <a:p>
            <a:pPr indent="304800" fontAlgn="auto">
              <a:lnSpc>
                <a:spcPct val="150000"/>
              </a:lnSpc>
            </a:pPr>
            <a:r>
              <a:rPr lang="zh-CN" altLang="en-US" sz="2000" b="0">
                <a:solidFill>
                  <a:schemeClr val="tx1"/>
                </a:solidFill>
                <a:latin typeface="+mn-ea"/>
                <a:ea typeface="+mn-ea"/>
                <a:cs typeface="宋体" panose="02010600030101010101" pitchFamily="2" charset="-122"/>
              </a:rPr>
              <a:t>（</a:t>
            </a:r>
            <a:r>
              <a:rPr lang="en-US" altLang="zh-CN" sz="2000" b="0">
                <a:solidFill>
                  <a:schemeClr val="tx1"/>
                </a:solidFill>
                <a:latin typeface="+mn-ea"/>
                <a:ea typeface="+mn-ea"/>
                <a:cs typeface="宋体" panose="02010600030101010101" pitchFamily="2" charset="-122"/>
              </a:rPr>
              <a:t>2</a:t>
            </a:r>
            <a:r>
              <a:rPr lang="zh-CN" altLang="en-US" sz="2000" b="0">
                <a:solidFill>
                  <a:schemeClr val="tx1"/>
                </a:solidFill>
                <a:latin typeface="+mn-ea"/>
                <a:ea typeface="+mn-ea"/>
                <a:cs typeface="宋体" panose="02010600030101010101" pitchFamily="2" charset="-122"/>
              </a:rPr>
              <a:t>） 在动力电池</a:t>
            </a:r>
            <a:r>
              <a:rPr lang="en-US" altLang="zh-CN" sz="2000" b="0">
                <a:solidFill>
                  <a:schemeClr val="tx1"/>
                </a:solidFill>
                <a:latin typeface="+mn-ea"/>
                <a:ea typeface="+mn-ea"/>
                <a:cs typeface="宋体" panose="02010600030101010101" pitchFamily="2" charset="-122"/>
              </a:rPr>
              <a:t>SOC</a:t>
            </a:r>
            <a:r>
              <a:rPr lang="zh-CN" altLang="en-US" sz="2000" b="0">
                <a:solidFill>
                  <a:schemeClr val="tx1"/>
                </a:solidFill>
                <a:latin typeface="+mn-ea"/>
                <a:ea typeface="+mn-ea"/>
                <a:cs typeface="宋体" panose="02010600030101010101" pitchFamily="2" charset="-122"/>
              </a:rPr>
              <a:t>较低时的注意事项；</a:t>
            </a:r>
          </a:p>
          <a:p>
            <a:pPr indent="304800" fontAlgn="auto">
              <a:lnSpc>
                <a:spcPct val="150000"/>
              </a:lnSpc>
            </a:pPr>
            <a:r>
              <a:rPr lang="zh-CN" altLang="en-US" sz="2000" b="0">
                <a:solidFill>
                  <a:schemeClr val="tx1"/>
                </a:solidFill>
                <a:latin typeface="+mn-ea"/>
                <a:ea typeface="+mn-ea"/>
                <a:cs typeface="宋体" panose="02010600030101010101" pitchFamily="2" charset="-122"/>
              </a:rPr>
              <a:t>（</a:t>
            </a:r>
            <a:r>
              <a:rPr lang="en-US" altLang="zh-CN" sz="2000" b="0">
                <a:solidFill>
                  <a:schemeClr val="tx1"/>
                </a:solidFill>
                <a:latin typeface="+mn-ea"/>
                <a:ea typeface="+mn-ea"/>
                <a:cs typeface="宋体" panose="02010600030101010101" pitchFamily="2" charset="-122"/>
              </a:rPr>
              <a:t>3</a:t>
            </a:r>
            <a:r>
              <a:rPr lang="zh-CN" altLang="en-US" sz="2000" b="0">
                <a:solidFill>
                  <a:schemeClr val="tx1"/>
                </a:solidFill>
                <a:latin typeface="+mn-ea"/>
                <a:ea typeface="+mn-ea"/>
                <a:cs typeface="宋体" panose="02010600030101010101" pitchFamily="2" charset="-122"/>
              </a:rPr>
              <a:t>） 如果起动空调制冷</a:t>
            </a:r>
            <a:r>
              <a:rPr lang="en-US" altLang="zh-CN" sz="2000" b="0">
                <a:solidFill>
                  <a:schemeClr val="tx1"/>
                </a:solidFill>
                <a:latin typeface="+mn-ea"/>
                <a:ea typeface="+mn-ea"/>
                <a:cs typeface="宋体" panose="02010600030101010101" pitchFamily="2" charset="-122"/>
              </a:rPr>
              <a:t>(</a:t>
            </a:r>
            <a:r>
              <a:rPr lang="zh-CN" altLang="en-US" sz="2000" b="0">
                <a:solidFill>
                  <a:schemeClr val="tx1"/>
                </a:solidFill>
                <a:latin typeface="+mn-ea"/>
                <a:ea typeface="+mn-ea"/>
                <a:cs typeface="宋体" panose="02010600030101010101" pitchFamily="2" charset="-122"/>
              </a:rPr>
              <a:t>制热</a:t>
            </a:r>
            <a:r>
              <a:rPr lang="en-US" altLang="zh-CN" sz="2000" b="0">
                <a:solidFill>
                  <a:schemeClr val="tx1"/>
                </a:solidFill>
                <a:latin typeface="+mn-ea"/>
                <a:ea typeface="+mn-ea"/>
                <a:cs typeface="宋体" panose="02010600030101010101" pitchFamily="2" charset="-122"/>
              </a:rPr>
              <a:t>)</a:t>
            </a:r>
            <a:r>
              <a:rPr lang="zh-CN" altLang="en-US" sz="2000" b="0">
                <a:solidFill>
                  <a:schemeClr val="tx1"/>
                </a:solidFill>
                <a:latin typeface="+mn-ea"/>
                <a:ea typeface="+mn-ea"/>
                <a:cs typeface="宋体" panose="02010600030101010101" pitchFamily="2" charset="-122"/>
              </a:rPr>
              <a:t>时，车辆内部温度很高</a:t>
            </a:r>
            <a:r>
              <a:rPr lang="en-US" altLang="zh-CN" sz="2000" b="0">
                <a:solidFill>
                  <a:schemeClr val="tx1"/>
                </a:solidFill>
                <a:latin typeface="+mn-ea"/>
                <a:ea typeface="+mn-ea"/>
                <a:cs typeface="Calibri" panose="020F0502020204030204" pitchFamily="34" charset="0"/>
              </a:rPr>
              <a:t>(</a:t>
            </a:r>
            <a:r>
              <a:rPr lang="zh-CN" altLang="en-US" sz="2000" b="0">
                <a:solidFill>
                  <a:schemeClr val="tx1"/>
                </a:solidFill>
                <a:latin typeface="+mn-ea"/>
                <a:ea typeface="+mn-ea"/>
                <a:cs typeface="宋体" panose="02010600030101010101" pitchFamily="2" charset="-122"/>
              </a:rPr>
              <a:t>很低</a:t>
            </a:r>
            <a:r>
              <a:rPr lang="en-US" altLang="zh-CN" sz="2000" b="0">
                <a:solidFill>
                  <a:schemeClr val="tx1"/>
                </a:solidFill>
                <a:latin typeface="+mn-ea"/>
                <a:ea typeface="+mn-ea"/>
                <a:cs typeface="Calibri" panose="020F0502020204030204" pitchFamily="34" charset="0"/>
              </a:rPr>
              <a:t>)</a:t>
            </a:r>
            <a:r>
              <a:rPr lang="zh-CN" altLang="en-US" sz="2000" b="0">
                <a:solidFill>
                  <a:schemeClr val="tx1"/>
                </a:solidFill>
                <a:latin typeface="+mn-ea"/>
                <a:ea typeface="+mn-ea"/>
                <a:cs typeface="Calibri" panose="020F0502020204030204" pitchFamily="34" charset="0"/>
              </a:rPr>
              <a:t>如何进行正确操作；</a:t>
            </a:r>
          </a:p>
          <a:p>
            <a:pPr indent="304800" fontAlgn="auto">
              <a:lnSpc>
                <a:spcPct val="150000"/>
              </a:lnSpc>
            </a:pPr>
            <a:r>
              <a:rPr lang="zh-CN" altLang="en-US" sz="2000" b="0">
                <a:solidFill>
                  <a:schemeClr val="tx1"/>
                </a:solidFill>
                <a:latin typeface="+mn-ea"/>
                <a:ea typeface="+mn-ea"/>
                <a:cs typeface="宋体" panose="02010600030101010101" pitchFamily="2" charset="-122"/>
              </a:rPr>
              <a:t>（</a:t>
            </a:r>
            <a:r>
              <a:rPr lang="en-US" altLang="zh-CN" sz="2000" b="0">
                <a:solidFill>
                  <a:schemeClr val="tx1"/>
                </a:solidFill>
                <a:latin typeface="+mn-ea"/>
                <a:ea typeface="+mn-ea"/>
                <a:cs typeface="宋体" panose="02010600030101010101" pitchFamily="2" charset="-122"/>
              </a:rPr>
              <a:t>4</a:t>
            </a:r>
            <a:r>
              <a:rPr lang="zh-CN" altLang="en-US" sz="2000" b="0">
                <a:solidFill>
                  <a:schemeClr val="tx1"/>
                </a:solidFill>
                <a:latin typeface="+mn-ea"/>
                <a:ea typeface="+mn-ea"/>
                <a:cs typeface="宋体" panose="02010600030101010101" pitchFamily="2" charset="-122"/>
              </a:rPr>
              <a:t>） 到达目的地前</a:t>
            </a:r>
            <a:r>
              <a:rPr lang="en-US" altLang="zh-CN" sz="2000" b="0">
                <a:solidFill>
                  <a:schemeClr val="tx1"/>
                </a:solidFill>
                <a:latin typeface="+mn-ea"/>
                <a:ea typeface="+mn-ea"/>
                <a:cs typeface="Calibri" panose="020F0502020204030204" pitchFamily="34" charset="0"/>
              </a:rPr>
              <a:t>2</a:t>
            </a:r>
            <a:r>
              <a:rPr lang="zh-CN" altLang="en-US" sz="2000" b="0">
                <a:solidFill>
                  <a:schemeClr val="tx1"/>
                </a:solidFill>
                <a:latin typeface="+mn-ea"/>
                <a:ea typeface="+mn-ea"/>
                <a:cs typeface="宋体" panose="02010600030101010101" pitchFamily="2" charset="-122"/>
              </a:rPr>
              <a:t>分钟按灭</a:t>
            </a:r>
            <a:r>
              <a:rPr lang="en-US" altLang="zh-CN" sz="2000" b="0">
                <a:solidFill>
                  <a:schemeClr val="tx1"/>
                </a:solidFill>
                <a:latin typeface="+mn-ea"/>
                <a:ea typeface="+mn-ea"/>
                <a:cs typeface="Calibri" panose="020F0502020204030204" pitchFamily="34" charset="0"/>
              </a:rPr>
              <a:t>AC </a:t>
            </a:r>
            <a:r>
              <a:rPr lang="zh-CN" altLang="en-US" sz="2000" b="0">
                <a:solidFill>
                  <a:schemeClr val="tx1"/>
                </a:solidFill>
                <a:latin typeface="+mn-ea"/>
                <a:ea typeface="+mn-ea"/>
                <a:cs typeface="宋体" panose="02010600030101010101" pitchFamily="2" charset="-122"/>
              </a:rPr>
              <a:t>，让风扇把管道内的冷气或暖气吹干燥。</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 </a:t>
            </a:r>
            <a:r>
              <a:rPr sz="2400" b="1" dirty="0">
                <a:solidFill>
                  <a:schemeClr val="bg1"/>
                </a:solidFill>
                <a:latin typeface="宋体" panose="02010600030101010101" pitchFamily="2" charset="-122"/>
                <a:ea typeface="宋体" panose="02010600030101010101" pitchFamily="2" charset="-122"/>
              </a:rPr>
              <a:t>电动汽车空调使用注意事项</a:t>
            </a:r>
          </a:p>
        </p:txBody>
      </p:sp>
      <p:sp>
        <p:nvSpPr>
          <p:cNvPr id="19457" name="文本框 3"/>
          <p:cNvSpPr txBox="1"/>
          <p:nvPr/>
        </p:nvSpPr>
        <p:spPr>
          <a:xfrm>
            <a:off x="1557020" y="623888"/>
            <a:ext cx="5978525"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四、 北汽新能源电动汽车空调的使用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77290" y="2287270"/>
            <a:ext cx="6384290" cy="2861310"/>
          </a:xfrm>
          <a:prstGeom prst="rect">
            <a:avLst/>
          </a:prstGeom>
          <a:noFill/>
          <a:ln w="9525">
            <a:noFill/>
          </a:ln>
        </p:spPr>
        <p:txBody>
          <a:bodyPr wrap="square">
            <a:spAutoFit/>
          </a:bodyPr>
          <a:lstStyle/>
          <a:p>
            <a:pPr indent="304800" fontAlgn="auto">
              <a:lnSpc>
                <a:spcPct val="150000"/>
              </a:lnSpc>
            </a:pPr>
            <a:r>
              <a:rPr lang="zh-CN" altLang="en-US" sz="2000">
                <a:solidFill>
                  <a:schemeClr val="tx1"/>
                </a:solidFill>
                <a:latin typeface="+mn-ea"/>
                <a:ea typeface="+mn-ea"/>
                <a:cs typeface="宋体" panose="02010600030101010101" pitchFamily="2" charset="-122"/>
              </a:rPr>
              <a:t>（</a:t>
            </a:r>
            <a:r>
              <a:rPr lang="en-US" altLang="zh-CN" sz="2000">
                <a:solidFill>
                  <a:schemeClr val="tx1"/>
                </a:solidFill>
                <a:latin typeface="+mn-ea"/>
                <a:ea typeface="+mn-ea"/>
                <a:cs typeface="宋体" panose="02010600030101010101" pitchFamily="2" charset="-122"/>
              </a:rPr>
              <a:t>1</a:t>
            </a:r>
            <a:r>
              <a:rPr lang="zh-CN" altLang="en-US" sz="2000">
                <a:solidFill>
                  <a:schemeClr val="tx1"/>
                </a:solidFill>
                <a:latin typeface="+mn-ea"/>
                <a:ea typeface="+mn-ea"/>
                <a:cs typeface="宋体" panose="02010600030101010101" pitchFamily="2" charset="-122"/>
              </a:rPr>
              <a:t>）检查空调出风口的出风量，如果出风量不足，检查进风滤清器，如有杂物清除之； </a:t>
            </a:r>
          </a:p>
          <a:p>
            <a:pPr indent="304800" fontAlgn="auto">
              <a:lnSpc>
                <a:spcPct val="150000"/>
              </a:lnSpc>
            </a:pPr>
            <a:r>
              <a:rPr lang="zh-CN" altLang="en-US" sz="2000">
                <a:latin typeface="+mn-ea"/>
                <a:ea typeface="+mn-ea"/>
                <a:cs typeface="宋体" panose="02010600030101010101" pitchFamily="2" charset="-122"/>
                <a:sym typeface="+mn-ea"/>
              </a:rPr>
              <a:t>（</a:t>
            </a:r>
            <a:r>
              <a:rPr lang="en-US" altLang="zh-CN" sz="2000">
                <a:latin typeface="+mn-ea"/>
                <a:ea typeface="+mn-ea"/>
                <a:cs typeface="宋体" panose="02010600030101010101" pitchFamily="2" charset="-122"/>
                <a:sym typeface="+mn-ea"/>
              </a:rPr>
              <a:t>2</a:t>
            </a:r>
            <a:r>
              <a:rPr lang="zh-CN" altLang="en-US" sz="2000">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rPr>
              <a:t>听压缩机附近是否有非正常的响声，如果有，检查压缩机的安装情况；  </a:t>
            </a:r>
          </a:p>
          <a:p>
            <a:pPr indent="304800" fontAlgn="auto">
              <a:lnSpc>
                <a:spcPct val="150000"/>
              </a:lnSpc>
            </a:pPr>
            <a:r>
              <a:rPr lang="zh-CN" altLang="en-US" sz="2000">
                <a:latin typeface="+mn-ea"/>
                <a:ea typeface="+mn-ea"/>
                <a:cs typeface="宋体" panose="02010600030101010101" pitchFamily="2" charset="-122"/>
                <a:sym typeface="+mn-ea"/>
              </a:rPr>
              <a:t>（</a:t>
            </a:r>
            <a:r>
              <a:rPr lang="en-US" altLang="zh-CN" sz="2000">
                <a:latin typeface="+mn-ea"/>
                <a:ea typeface="+mn-ea"/>
                <a:cs typeface="宋体" panose="02010600030101010101" pitchFamily="2" charset="-122"/>
                <a:sym typeface="+mn-ea"/>
              </a:rPr>
              <a:t>3</a:t>
            </a:r>
            <a:r>
              <a:rPr lang="zh-CN" altLang="en-US" sz="2000">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rPr>
              <a:t>检查冷凝器散热片上是否有脏物覆盖，如果有将脏物清除之。  </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 </a:t>
            </a:r>
            <a:r>
              <a:rPr sz="2400" b="1" dirty="0">
                <a:solidFill>
                  <a:schemeClr val="bg1"/>
                </a:solidFill>
                <a:latin typeface="宋体" panose="02010600030101010101" pitchFamily="2" charset="-122"/>
                <a:ea typeface="宋体" panose="02010600030101010101" pitchFamily="2" charset="-122"/>
              </a:rPr>
              <a:t>空调系统的直观检查</a:t>
            </a:r>
          </a:p>
        </p:txBody>
      </p:sp>
      <p:sp>
        <p:nvSpPr>
          <p:cNvPr id="19457" name="文本框 3"/>
          <p:cNvSpPr txBox="1"/>
          <p:nvPr/>
        </p:nvSpPr>
        <p:spPr>
          <a:xfrm>
            <a:off x="1557020" y="623888"/>
            <a:ext cx="4556125"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五、 空调系统的检查与维护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53820" y="2146300"/>
            <a:ext cx="6436360" cy="3322955"/>
          </a:xfrm>
          <a:prstGeom prst="rect">
            <a:avLst/>
          </a:prstGeom>
          <a:noFill/>
        </p:spPr>
        <p:txBody>
          <a:bodyPr wrap="square" rtlCol="0" anchor="t">
            <a:spAutoFit/>
          </a:bodyPr>
          <a:lstStyle/>
          <a:p>
            <a:pPr indent="304800" fontAlgn="auto">
              <a:lnSpc>
                <a:spcPct val="150000"/>
              </a:lnSpc>
            </a:pPr>
            <a:r>
              <a:rPr lang="zh-CN" altLang="en-US" sz="2000">
                <a:latin typeface="+mn-ea"/>
                <a:ea typeface="+mn-ea"/>
                <a:cs typeface="宋体" panose="02010600030101010101" pitchFamily="2" charset="-122"/>
                <a:sym typeface="+mn-ea"/>
              </a:rPr>
              <a:t>（</a:t>
            </a:r>
            <a:r>
              <a:rPr lang="en-US" altLang="zh-CN" sz="2000">
                <a:latin typeface="+mn-ea"/>
                <a:ea typeface="+mn-ea"/>
                <a:cs typeface="宋体" panose="02010600030101010101" pitchFamily="2" charset="-122"/>
                <a:sym typeface="+mn-ea"/>
              </a:rPr>
              <a:t>4</a:t>
            </a:r>
            <a:r>
              <a:rPr lang="zh-CN" altLang="en-US" sz="2000">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检查制冷循环系统的各连接处是否有油渍，如果有油渍，说明该处有泄漏；</a:t>
            </a:r>
          </a:p>
          <a:p>
            <a:pPr indent="304800" fontAlgn="auto">
              <a:lnSpc>
                <a:spcPct val="150000"/>
              </a:lnSpc>
            </a:pPr>
            <a:r>
              <a:rPr lang="zh-CN" altLang="en-US" sz="2000">
                <a:latin typeface="+mn-ea"/>
                <a:ea typeface="+mn-ea"/>
                <a:cs typeface="宋体" panose="02010600030101010101" pitchFamily="2" charset="-122"/>
                <a:sym typeface="+mn-ea"/>
              </a:rPr>
              <a:t>（</a:t>
            </a:r>
            <a:r>
              <a:rPr lang="en-US" altLang="zh-CN" sz="2000">
                <a:latin typeface="+mn-ea"/>
                <a:ea typeface="+mn-ea"/>
                <a:cs typeface="宋体" panose="02010600030101010101" pitchFamily="2" charset="-122"/>
                <a:sym typeface="+mn-ea"/>
              </a:rPr>
              <a:t>5</a:t>
            </a:r>
            <a:r>
              <a:rPr lang="zh-CN" altLang="en-US" sz="2000">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将鼓风机开至低、中、高档，听鼓风机处是否有杂音，检查鼓风机是否运转正常；</a:t>
            </a:r>
          </a:p>
          <a:p>
            <a:pPr indent="304800" fontAlgn="auto">
              <a:lnSpc>
                <a:spcPct val="150000"/>
              </a:lnSpc>
            </a:pPr>
            <a:r>
              <a:rPr lang="zh-CN" altLang="en-US" sz="2000">
                <a:solidFill>
                  <a:schemeClr val="tx1"/>
                </a:solidFill>
                <a:latin typeface="+mn-ea"/>
                <a:ea typeface="+mn-ea"/>
                <a:cs typeface="宋体" panose="02010600030101010101" pitchFamily="2" charset="-122"/>
                <a:sym typeface="+mn-ea"/>
              </a:rPr>
              <a:t>（</a:t>
            </a:r>
            <a:r>
              <a:rPr lang="en-US" altLang="zh-CN" sz="2000">
                <a:latin typeface="+mn-ea"/>
                <a:ea typeface="+mn-ea"/>
                <a:cs typeface="宋体" panose="02010600030101010101" pitchFamily="2" charset="-122"/>
                <a:sym typeface="+mn-ea"/>
              </a:rPr>
              <a:t>6</a:t>
            </a:r>
            <a:r>
              <a:rPr lang="zh-CN" altLang="en-US" sz="2000">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空调系统若有异常，打开机盖检查以上项目。检查时一定要断开低压蓄电池负极，等待几分钟保证高压系统完全断电后进行。  </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 </a:t>
            </a:r>
            <a:r>
              <a:rPr sz="2400" b="1" dirty="0">
                <a:solidFill>
                  <a:schemeClr val="bg1"/>
                </a:solidFill>
                <a:latin typeface="宋体" panose="02010600030101010101" pitchFamily="2" charset="-122"/>
                <a:ea typeface="宋体" panose="02010600030101010101" pitchFamily="2" charset="-122"/>
              </a:rPr>
              <a:t>空调系统的直观检查</a:t>
            </a:r>
          </a:p>
        </p:txBody>
      </p:sp>
      <p:sp>
        <p:nvSpPr>
          <p:cNvPr id="19457" name="文本框 3"/>
          <p:cNvSpPr txBox="1"/>
          <p:nvPr/>
        </p:nvSpPr>
        <p:spPr>
          <a:xfrm>
            <a:off x="1557020" y="623888"/>
            <a:ext cx="4556125"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五、 空调系统的检查与维护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pic>
        <p:nvPicPr>
          <p:cNvPr id="33" name="图片 1"/>
          <p:cNvPicPr>
            <a:picLocks noChangeAspect="1" noChangeArrowheads="1"/>
          </p:cNvPicPr>
          <p:nvPr/>
        </p:nvPicPr>
        <p:blipFill>
          <a:blip r:embed="rId2"/>
          <a:srcRect/>
          <a:stretch>
            <a:fillRect/>
          </a:stretch>
        </p:blipFill>
        <p:spPr>
          <a:xfrm>
            <a:off x="3174365" y="1792605"/>
            <a:ext cx="2795905" cy="3582670"/>
          </a:xfrm>
          <a:prstGeom prst="rect">
            <a:avLst/>
          </a:prstGeom>
          <a:noFill/>
          <a:ln w="9525">
            <a:noFill/>
            <a:miter lim="800000"/>
            <a:headEnd/>
            <a:tailEnd/>
          </a:ln>
        </p:spPr>
      </p:pic>
      <p:sp>
        <p:nvSpPr>
          <p:cNvPr id="4" name="文本框 3"/>
          <p:cNvSpPr txBox="1"/>
          <p:nvPr/>
        </p:nvSpPr>
        <p:spPr>
          <a:xfrm>
            <a:off x="3513455" y="5375275"/>
            <a:ext cx="2129790" cy="506730"/>
          </a:xfrm>
          <a:prstGeom prst="rect">
            <a:avLst/>
          </a:prstGeom>
          <a:noFill/>
          <a:ln w="9525">
            <a:noFill/>
          </a:ln>
        </p:spPr>
        <p:txBody>
          <a:bodyPr wrap="square">
            <a:spAutoFit/>
          </a:bodyPr>
          <a:lstStyle/>
          <a:p>
            <a:pPr indent="0" fontAlgn="auto">
              <a:lnSpc>
                <a:spcPct val="150000"/>
              </a:lnSpc>
            </a:pPr>
            <a:r>
              <a:rPr lang="zh-CN" altLang="en-US" b="0" dirty="0">
                <a:solidFill>
                  <a:srgbClr val="000000"/>
                </a:solidFill>
                <a:latin typeface="宋体" panose="02010600030101010101" pitchFamily="2" charset="-122"/>
              </a:rPr>
              <a:t> 空调检测压力表组</a:t>
            </a:r>
          </a:p>
        </p:txBody>
      </p:sp>
      <p:sp>
        <p:nvSpPr>
          <p:cNvPr id="24578" name="矩形 20"/>
          <p:cNvSpPr/>
          <p:nvPr/>
        </p:nvSpPr>
        <p:spPr>
          <a:xfrm>
            <a:off x="244475" y="1196975"/>
            <a:ext cx="3268663" cy="460375"/>
          </a:xfrm>
          <a:prstGeom prst="rect">
            <a:avLst/>
          </a:prstGeom>
          <a:solidFill>
            <a:srgbClr val="00B0F0"/>
          </a:solidFill>
          <a:ln w="9525">
            <a:noFill/>
          </a:ln>
        </p:spPr>
        <p:txBody>
          <a:bodyPr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en-US" altLang="zh-CN" sz="2400" b="1" dirty="0">
                <a:solidFill>
                  <a:schemeClr val="bg1"/>
                </a:solidFill>
                <a:latin typeface="宋体" panose="02010600030101010101" pitchFamily="2" charset="-122"/>
                <a:sym typeface="+mn-ea"/>
              </a:rPr>
              <a:t>检查制冷剂的数量</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9" name="矩形 8"/>
          <p:cNvSpPr/>
          <p:nvPr/>
        </p:nvSpPr>
        <p:spPr>
          <a:xfrm>
            <a:off x="636905" y="1792605"/>
            <a:ext cx="2194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lang="en-US" altLang="zh-CN" sz="1800" b="1" noProof="0" dirty="0">
                <a:ln>
                  <a:noFill/>
                </a:ln>
                <a:effectLst/>
                <a:uLnTx/>
                <a:uFillTx/>
                <a:latin typeface="宋体" panose="02010600030101010101" pitchFamily="2" charset="-122"/>
                <a:cs typeface="宋体" panose="02010600030101010101" pitchFamily="2" charset="-122"/>
                <a:sym typeface="+mn-ea"/>
              </a:rPr>
              <a:t>检查使用工具</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checkerboard(across)">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3268663" cy="460375"/>
          </a:xfrm>
          <a:prstGeom prst="rect">
            <a:avLst/>
          </a:prstGeom>
          <a:solidFill>
            <a:srgbClr val="00B0F0"/>
          </a:solidFill>
          <a:ln w="9525">
            <a:noFill/>
          </a:ln>
        </p:spPr>
        <p:txBody>
          <a:bodyPr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en-US" altLang="zh-CN" sz="2400" b="1" dirty="0">
                <a:solidFill>
                  <a:schemeClr val="bg1"/>
                </a:solidFill>
                <a:latin typeface="宋体" panose="02010600030101010101" pitchFamily="2" charset="-122"/>
                <a:sym typeface="+mn-ea"/>
              </a:rPr>
              <a:t>检查制冷剂的数量</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9" name="矩形 8"/>
          <p:cNvSpPr/>
          <p:nvPr/>
        </p:nvSpPr>
        <p:spPr>
          <a:xfrm>
            <a:off x="636905" y="1792605"/>
            <a:ext cx="219456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lang="en-US" altLang="zh-CN" sz="1800" b="1" noProof="0" dirty="0">
                <a:ln>
                  <a:noFill/>
                </a:ln>
                <a:effectLst/>
                <a:uLnTx/>
                <a:uFillTx/>
                <a:latin typeface="宋体" panose="02010600030101010101" pitchFamily="2" charset="-122"/>
                <a:cs typeface="宋体" panose="02010600030101010101" pitchFamily="2" charset="-122"/>
                <a:sym typeface="+mn-ea"/>
              </a:rPr>
              <a:t>检查步骤</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6" name="文本框 5"/>
          <p:cNvSpPr txBox="1"/>
          <p:nvPr/>
        </p:nvSpPr>
        <p:spPr>
          <a:xfrm>
            <a:off x="636905" y="2956560"/>
            <a:ext cx="5081905" cy="2416175"/>
          </a:xfrm>
          <a:prstGeom prst="rect">
            <a:avLst/>
          </a:prstGeom>
          <a:noFill/>
        </p:spPr>
        <p:txBody>
          <a:bodyPr wrap="square" rtlCol="0" anchor="t">
            <a:spAutoFit/>
          </a:bodyPr>
          <a:lstStyle/>
          <a:p>
            <a:pPr indent="266700" algn="just" fontAlgn="auto">
              <a:lnSpc>
                <a:spcPct val="120000"/>
              </a:lnSpc>
            </a:pPr>
            <a:r>
              <a:rPr lang="en-US" altLang="zh-CN">
                <a:solidFill>
                  <a:schemeClr val="accent1">
                    <a:lumMod val="75000"/>
                  </a:schemeClr>
                </a:solidFill>
                <a:latin typeface="楷体" panose="02010609060101010101" charset="-122"/>
                <a:ea typeface="楷体" panose="02010609060101010101" charset="-122"/>
                <a:cs typeface="宋体" panose="02010600030101010101" pitchFamily="2" charset="-122"/>
                <a:sym typeface="+mn-ea"/>
              </a:rPr>
              <a:t> </a:t>
            </a:r>
            <a:r>
              <a:rPr lang="zh-CN" altLang="en-US" dirty="0">
                <a:solidFill>
                  <a:srgbClr val="000000"/>
                </a:solidFill>
                <a:latin typeface="宋体" panose="02010600030101010101" pitchFamily="2" charset="-122"/>
                <a:sym typeface="+mn-ea"/>
              </a:rPr>
              <a:t>将空调检测用压力表组高低压开关完全关闭，连接软管，选择合适的快速接头，把软管另一端和车辆侧的空调管道高低压加注阀相连，启动空调制冷功能，在空调运行时检查歧管压力表所显示的压力。空调制冷系统正常时低压侧应为0.15～0.25MPa ，高压侧压力应为1.37～1.57MPa 。</a:t>
            </a:r>
            <a:endParaRPr lang="zh-CN" altLang="en-US" dirty="0">
              <a:solidFill>
                <a:srgbClr val="000000"/>
              </a:solidFill>
              <a:latin typeface="宋体" panose="02010600030101010101" pitchFamily="2" charset="-122"/>
            </a:endParaRPr>
          </a:p>
        </p:txBody>
      </p:sp>
      <p:pic>
        <p:nvPicPr>
          <p:cNvPr id="34" name="图片 11"/>
          <p:cNvPicPr>
            <a:picLocks noChangeAspect="1" noChangeArrowheads="1"/>
          </p:cNvPicPr>
          <p:nvPr/>
        </p:nvPicPr>
        <p:blipFill>
          <a:blip r:embed="rId2"/>
          <a:srcRect/>
          <a:stretch>
            <a:fillRect/>
          </a:stretch>
        </p:blipFill>
        <p:spPr>
          <a:xfrm>
            <a:off x="5718810" y="2764790"/>
            <a:ext cx="2959735" cy="26263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3268663" cy="460375"/>
          </a:xfrm>
          <a:prstGeom prst="rect">
            <a:avLst/>
          </a:prstGeom>
          <a:solidFill>
            <a:srgbClr val="00B0F0"/>
          </a:solidFill>
          <a:ln w="9525">
            <a:noFill/>
          </a:ln>
        </p:spPr>
        <p:txBody>
          <a:bodyPr anchor="t">
            <a:spAutoFit/>
          </a:bodyPr>
          <a:lstStyle/>
          <a:p>
            <a:r>
              <a:rPr lang="en-US" altLang="zh-CN" sz="2400" b="1" dirty="0">
                <a:solidFill>
                  <a:schemeClr val="bg1"/>
                </a:solidFill>
                <a:latin typeface="宋体" panose="02010600030101010101" pitchFamily="2" charset="-122"/>
                <a:ea typeface="宋体" panose="02010600030101010101" pitchFamily="2" charset="-122"/>
              </a:rPr>
              <a:t>3.</a:t>
            </a:r>
            <a:r>
              <a:rPr lang="en-US" altLang="zh-CN" sz="2400" b="1" dirty="0">
                <a:solidFill>
                  <a:schemeClr val="bg1"/>
                </a:solidFill>
                <a:latin typeface="宋体" panose="02010600030101010101" pitchFamily="2" charset="-122"/>
                <a:sym typeface="+mn-ea"/>
              </a:rPr>
              <a:t>检查制冷剂的泄露 </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9" name="矩形 8"/>
          <p:cNvSpPr/>
          <p:nvPr/>
        </p:nvSpPr>
        <p:spPr>
          <a:xfrm>
            <a:off x="636905" y="1875790"/>
            <a:ext cx="3258185"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lang="en-US" altLang="zh-CN" sz="2000" b="1" noProof="0" dirty="0">
                <a:ln>
                  <a:noFill/>
                </a:ln>
                <a:effectLst/>
                <a:uLnTx/>
                <a:uFillTx/>
                <a:latin typeface="宋体" panose="02010600030101010101" pitchFamily="2" charset="-122"/>
                <a:cs typeface="宋体" panose="02010600030101010101" pitchFamily="2" charset="-122"/>
                <a:sym typeface="+mn-ea"/>
              </a:rPr>
              <a:t>检查泄露使用的工具</a:t>
            </a:r>
            <a:endPar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30" name="图片 1"/>
          <p:cNvPicPr>
            <a:picLocks noChangeAspect="1" noChangeArrowheads="1"/>
          </p:cNvPicPr>
          <p:nvPr/>
        </p:nvPicPr>
        <p:blipFill>
          <a:blip r:embed="rId2"/>
          <a:srcRect/>
          <a:stretch>
            <a:fillRect/>
          </a:stretch>
        </p:blipFill>
        <p:spPr>
          <a:xfrm>
            <a:off x="5130800" y="2244090"/>
            <a:ext cx="3556000" cy="2370455"/>
          </a:xfrm>
          <a:prstGeom prst="rect">
            <a:avLst/>
          </a:prstGeom>
          <a:noFill/>
          <a:ln w="9525">
            <a:noFill/>
            <a:miter lim="800000"/>
            <a:headEnd/>
            <a:tailEnd/>
          </a:ln>
        </p:spPr>
      </p:pic>
      <p:sp>
        <p:nvSpPr>
          <p:cNvPr id="2" name="文本框 1"/>
          <p:cNvSpPr txBox="1"/>
          <p:nvPr/>
        </p:nvSpPr>
        <p:spPr>
          <a:xfrm>
            <a:off x="1489075" y="2929255"/>
            <a:ext cx="1706880" cy="398780"/>
          </a:xfrm>
          <a:prstGeom prst="rect">
            <a:avLst/>
          </a:prstGeom>
          <a:noFill/>
        </p:spPr>
        <p:txBody>
          <a:bodyPr wrap="none" rtlCol="0" anchor="t">
            <a:spAutoFit/>
          </a:bodyPr>
          <a:lstStyle/>
          <a:p>
            <a:r>
              <a:rPr lang="zh-CN" altLang="en-US" sz="2000" dirty="0">
                <a:solidFill>
                  <a:srgbClr val="000000"/>
                </a:solidFill>
                <a:latin typeface="宋体" panose="02010600030101010101" pitchFamily="2" charset="-122"/>
                <a:sym typeface="+mn-ea"/>
              </a:rPr>
              <a:t>制冷剂检漏仪</a:t>
            </a:r>
          </a:p>
        </p:txBody>
      </p:sp>
      <p:sp>
        <p:nvSpPr>
          <p:cNvPr id="4" name="矩形 3"/>
          <p:cNvSpPr/>
          <p:nvPr/>
        </p:nvSpPr>
        <p:spPr>
          <a:xfrm>
            <a:off x="636905" y="3952875"/>
            <a:ext cx="3258185"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lang="en-US" altLang="zh-CN" sz="2000" b="1" noProof="0" dirty="0">
                <a:ln>
                  <a:noFill/>
                </a:ln>
                <a:effectLst/>
                <a:uLnTx/>
                <a:uFillTx/>
                <a:latin typeface="宋体" panose="02010600030101010101" pitchFamily="2" charset="-122"/>
                <a:cs typeface="宋体" panose="02010600030101010101" pitchFamily="2" charset="-122"/>
                <a:sym typeface="+mn-ea"/>
              </a:rPr>
              <a:t>检漏操作方法</a:t>
            </a:r>
            <a:endPar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nvSpPr>
        <p:spPr>
          <a:xfrm>
            <a:off x="824230" y="4614545"/>
            <a:ext cx="6751955" cy="1014730"/>
          </a:xfrm>
          <a:prstGeom prst="rect">
            <a:avLst/>
          </a:prstGeom>
          <a:noFill/>
          <a:ln w="9525">
            <a:noFill/>
          </a:ln>
        </p:spPr>
        <p:txBody>
          <a:bodyPr wrap="square">
            <a:spAutoFit/>
          </a:bodyPr>
          <a:lstStyle/>
          <a:p>
            <a:pPr indent="266700"/>
            <a:r>
              <a:rPr lang="en-US" altLang="zh-CN" sz="2000" b="0">
                <a:solidFill>
                  <a:schemeClr val="accent3">
                    <a:lumMod val="50000"/>
                  </a:schemeClr>
                </a:solidFill>
                <a:latin typeface="楷体" panose="02010609060101010101" charset="-122"/>
                <a:ea typeface="楷体" panose="02010609060101010101" charset="-122"/>
              </a:rPr>
              <a:t>  </a:t>
            </a:r>
            <a:r>
              <a:rPr lang="zh-CN" altLang="en-US" sz="2000" b="0" dirty="0">
                <a:solidFill>
                  <a:srgbClr val="000000"/>
                </a:solidFill>
                <a:latin typeface="宋体" panose="02010600030101010101" pitchFamily="2" charset="-122"/>
              </a:rPr>
              <a:t>检查时，打开检漏仪开关,调整好灵敏度，用探头去接近空调管道及各个连接部位。若接近部位有泄露，指示灯会快速闪烁，警报器鸣叫频率也会同步加快。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1754505" y="596583"/>
            <a:ext cx="48056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一、电动汽车空调系统的作用</a:t>
            </a:r>
          </a:p>
        </p:txBody>
      </p:sp>
      <p:sp>
        <p:nvSpPr>
          <p:cNvPr id="3" name="文本框 2"/>
          <p:cNvSpPr txBox="1"/>
          <p:nvPr/>
        </p:nvSpPr>
        <p:spPr>
          <a:xfrm>
            <a:off x="819150" y="2213610"/>
            <a:ext cx="6973570" cy="706755"/>
          </a:xfrm>
          <a:prstGeom prst="rect">
            <a:avLst/>
          </a:prstGeom>
          <a:noFill/>
          <a:ln w="9525">
            <a:noFill/>
          </a:ln>
        </p:spPr>
        <p:txBody>
          <a:bodyPr wrap="square">
            <a:spAutoFit/>
          </a:bodyPr>
          <a:lstStyle/>
          <a:p>
            <a:pPr indent="266700"/>
            <a:r>
              <a:rPr lang="en-US" sz="2000" b="0" dirty="0">
                <a:solidFill>
                  <a:schemeClr val="tx1"/>
                </a:solidFill>
                <a:latin typeface="+mn-ea"/>
                <a:ea typeface="+mn-ea"/>
                <a:cs typeface="Calibri" panose="020F0502020204030204" pitchFamily="34" charset="0"/>
              </a:rPr>
              <a:t>1</a:t>
            </a:r>
            <a:r>
              <a:rPr lang="zh-CN" altLang="en-US" sz="2000" b="0" dirty="0">
                <a:solidFill>
                  <a:schemeClr val="tx1"/>
                </a:solidFill>
                <a:latin typeface="+mn-ea"/>
                <a:ea typeface="+mn-ea"/>
                <a:cs typeface="Calibri" panose="020F0502020204030204" pitchFamily="34" charset="0"/>
              </a:rPr>
              <a:t>、</a:t>
            </a:r>
            <a:r>
              <a:rPr lang="zh-CN" altLang="en-US" sz="2000" b="0" dirty="0">
                <a:solidFill>
                  <a:schemeClr val="tx1"/>
                </a:solidFill>
                <a:latin typeface="+mn-ea"/>
                <a:ea typeface="+mn-ea"/>
                <a:cs typeface="宋体" panose="02010600030101010101" pitchFamily="2" charset="-122"/>
              </a:rPr>
              <a:t> 空调器能控制车厢内的气温，既能加热空气，也能冷</a:t>
            </a:r>
          </a:p>
          <a:p>
            <a:pPr indent="266700"/>
            <a:r>
              <a:rPr lang="zh-CN" altLang="en-US" sz="2000" b="0" dirty="0">
                <a:solidFill>
                  <a:schemeClr val="tx1"/>
                </a:solidFill>
                <a:latin typeface="+mn-ea"/>
                <a:ea typeface="+mn-ea"/>
                <a:cs typeface="宋体" panose="02010600030101010101" pitchFamily="2" charset="-122"/>
              </a:rPr>
              <a:t>    却空气。</a:t>
            </a:r>
          </a:p>
        </p:txBody>
      </p:sp>
      <p:sp>
        <p:nvSpPr>
          <p:cNvPr id="4" name="文本框 3"/>
          <p:cNvSpPr txBox="1"/>
          <p:nvPr/>
        </p:nvSpPr>
        <p:spPr>
          <a:xfrm>
            <a:off x="819150" y="2993390"/>
            <a:ext cx="6974205" cy="706755"/>
          </a:xfrm>
          <a:prstGeom prst="rect">
            <a:avLst/>
          </a:prstGeom>
          <a:noFill/>
        </p:spPr>
        <p:txBody>
          <a:bodyPr wrap="square" rtlCol="0">
            <a:spAutoFit/>
          </a:bodyPr>
          <a:lstStyle/>
          <a:p>
            <a:pPr indent="266700" algn="l"/>
            <a:r>
              <a:rPr lang="en-US" altLang="zh-CN" sz="2000">
                <a:solidFill>
                  <a:schemeClr val="tx1"/>
                </a:solidFill>
                <a:latin typeface="+mn-ea"/>
                <a:ea typeface="+mn-ea"/>
                <a:cs typeface="宋体" panose="02010600030101010101" pitchFamily="2" charset="-122"/>
                <a:sym typeface="+mn-ea"/>
              </a:rPr>
              <a:t>2</a:t>
            </a:r>
            <a:r>
              <a:rPr lang="zh-CN" altLang="en-US" sz="2000">
                <a:solidFill>
                  <a:schemeClr val="tx1"/>
                </a:solidFill>
                <a:latin typeface="+mn-ea"/>
                <a:ea typeface="+mn-ea"/>
                <a:cs typeface="宋体" panose="02010600030101010101" pitchFamily="2" charset="-122"/>
                <a:sym typeface="+mn-ea"/>
              </a:rPr>
              <a:t>、空调器能够排出空气中的湿气以营造更舒适的环境。</a:t>
            </a:r>
          </a:p>
          <a:p>
            <a:pPr indent="266700" algn="l"/>
            <a:r>
              <a:rPr lang="en-US" altLang="zh-CN" sz="2000">
                <a:solidFill>
                  <a:schemeClr val="tx1"/>
                </a:solidFill>
                <a:latin typeface="+mn-ea"/>
                <a:ea typeface="+mn-ea"/>
                <a:cs typeface="宋体" panose="02010600030101010101" pitchFamily="2" charset="-122"/>
                <a:sym typeface="+mn-ea"/>
              </a:rPr>
              <a:t> </a:t>
            </a:r>
            <a:endParaRPr lang="en-US" altLang="zh-CN" sz="2000" b="0">
              <a:solidFill>
                <a:schemeClr val="tx1"/>
              </a:solidFill>
              <a:latin typeface="+mn-ea"/>
              <a:ea typeface="+mn-ea"/>
              <a:cs typeface="宋体" panose="02010600030101010101" pitchFamily="2" charset="-122"/>
              <a:sym typeface="+mn-ea"/>
            </a:endParaRPr>
          </a:p>
        </p:txBody>
      </p:sp>
      <p:sp>
        <p:nvSpPr>
          <p:cNvPr id="5" name="文本框 4"/>
          <p:cNvSpPr txBox="1"/>
          <p:nvPr/>
        </p:nvSpPr>
        <p:spPr>
          <a:xfrm>
            <a:off x="819150" y="3773170"/>
            <a:ext cx="5115560" cy="675640"/>
          </a:xfrm>
          <a:prstGeom prst="rect">
            <a:avLst/>
          </a:prstGeom>
          <a:noFill/>
        </p:spPr>
        <p:txBody>
          <a:bodyPr wrap="square" rtlCol="0">
            <a:spAutoFit/>
          </a:bodyPr>
          <a:lstStyle/>
          <a:p>
            <a:pPr indent="266700" algn="l"/>
            <a:r>
              <a:rPr lang="en-US" altLang="zh-CN" sz="2000" dirty="0">
                <a:solidFill>
                  <a:schemeClr val="tx1"/>
                </a:solidFill>
                <a:latin typeface="+mn-ea"/>
                <a:ea typeface="+mn-ea"/>
                <a:cs typeface="宋体" panose="02010600030101010101" pitchFamily="2" charset="-122"/>
                <a:sym typeface="+mn-ea"/>
              </a:rPr>
              <a:t>3</a:t>
            </a:r>
            <a:r>
              <a:rPr lang="zh-CN" altLang="en-US" sz="2000" dirty="0">
                <a:solidFill>
                  <a:schemeClr val="tx1"/>
                </a:solidFill>
                <a:latin typeface="+mn-ea"/>
                <a:ea typeface="+mn-ea"/>
                <a:cs typeface="宋体" panose="02010600030101010101" pitchFamily="2" charset="-122"/>
                <a:sym typeface="+mn-ea"/>
              </a:rPr>
              <a:t>、空调器可吸入新风，具有通风功能。</a:t>
            </a:r>
            <a:endParaRPr lang="zh-CN" altLang="en-US" sz="2000" b="0" dirty="0">
              <a:solidFill>
                <a:schemeClr val="tx1"/>
              </a:solidFill>
              <a:latin typeface="+mn-ea"/>
              <a:ea typeface="+mn-ea"/>
              <a:cs typeface="宋体" panose="02010600030101010101" pitchFamily="2" charset="-122"/>
              <a:sym typeface="+mn-ea"/>
            </a:endParaRPr>
          </a:p>
          <a:p>
            <a:pPr indent="266700" algn="l"/>
            <a:endParaRPr lang="zh-CN" altLang="en-US" b="0" dirty="0">
              <a:latin typeface="+mn-ea"/>
              <a:ea typeface="+mn-ea"/>
              <a:cs typeface="宋体" panose="02010600030101010101" pitchFamily="2" charset="-122"/>
              <a:sym typeface="+mn-ea"/>
            </a:endParaRPr>
          </a:p>
        </p:txBody>
      </p:sp>
      <p:sp>
        <p:nvSpPr>
          <p:cNvPr id="6" name="文本框 5"/>
          <p:cNvSpPr txBox="1"/>
          <p:nvPr/>
        </p:nvSpPr>
        <p:spPr>
          <a:xfrm>
            <a:off x="819150" y="4521835"/>
            <a:ext cx="6576060" cy="706755"/>
          </a:xfrm>
          <a:prstGeom prst="rect">
            <a:avLst/>
          </a:prstGeom>
          <a:noFill/>
        </p:spPr>
        <p:txBody>
          <a:bodyPr wrap="square" rtlCol="0">
            <a:spAutoFit/>
          </a:bodyPr>
          <a:lstStyle/>
          <a:p>
            <a:pPr indent="266700" algn="l"/>
            <a:r>
              <a:rPr lang="en-US" altLang="zh-CN" sz="2000">
                <a:solidFill>
                  <a:schemeClr val="tx1"/>
                </a:solidFill>
                <a:latin typeface="+mn-ea"/>
                <a:ea typeface="+mn-ea"/>
                <a:cs typeface="宋体" panose="02010600030101010101" pitchFamily="2" charset="-122"/>
                <a:sym typeface="+mn-ea"/>
              </a:rPr>
              <a:t>4</a:t>
            </a:r>
            <a:r>
              <a:rPr lang="zh-CN" altLang="en-US" sz="2000">
                <a:solidFill>
                  <a:schemeClr val="tx1"/>
                </a:solidFill>
                <a:latin typeface="+mn-ea"/>
                <a:ea typeface="+mn-ea"/>
                <a:cs typeface="宋体" panose="02010600030101010101" pitchFamily="2" charset="-122"/>
                <a:sym typeface="+mn-ea"/>
              </a:rPr>
              <a:t>、空调器可过滤空气，排除空气中的灰尘和花粉。</a:t>
            </a:r>
          </a:p>
          <a:p>
            <a:pPr indent="266700" algn="l"/>
            <a:endParaRPr lang="zh-CN" altLang="en-US" sz="2000" b="0">
              <a:solidFill>
                <a:schemeClr val="tx1"/>
              </a:solidFill>
              <a:latin typeface="+mn-ea"/>
              <a:ea typeface="+mn-ea"/>
              <a:cs typeface="宋体" panose="02010600030101010101" pitchFamily="2" charset="-122"/>
              <a:sym typeface="+mn-ea"/>
            </a:endParaRPr>
          </a:p>
        </p:txBody>
      </p:sp>
      <p:sp>
        <p:nvSpPr>
          <p:cNvPr id="8" name="文本框 7"/>
          <p:cNvSpPr txBox="1"/>
          <p:nvPr/>
        </p:nvSpPr>
        <p:spPr>
          <a:xfrm>
            <a:off x="819150" y="5301615"/>
            <a:ext cx="7637780" cy="398780"/>
          </a:xfrm>
          <a:prstGeom prst="rect">
            <a:avLst/>
          </a:prstGeom>
          <a:noFill/>
        </p:spPr>
        <p:txBody>
          <a:bodyPr wrap="square" rtlCol="0">
            <a:spAutoFit/>
          </a:bodyPr>
          <a:lstStyle/>
          <a:p>
            <a:pPr indent="266700" algn="l"/>
            <a:r>
              <a:rPr lang="en-US" sz="2000">
                <a:solidFill>
                  <a:schemeClr val="tx1"/>
                </a:solidFill>
                <a:latin typeface="+mn-ea"/>
                <a:ea typeface="+mn-ea"/>
                <a:cs typeface="宋体" panose="02010600030101010101" pitchFamily="2" charset="-122"/>
                <a:sym typeface="+mn-ea"/>
              </a:rPr>
              <a:t>5</a:t>
            </a:r>
            <a:r>
              <a:rPr lang="zh-CN" altLang="en-US" sz="2000">
                <a:solidFill>
                  <a:schemeClr val="tx1"/>
                </a:solidFill>
                <a:latin typeface="+mn-ea"/>
                <a:ea typeface="+mn-ea"/>
                <a:cs typeface="宋体" panose="02010600030101010101" pitchFamily="2" charset="-122"/>
                <a:sym typeface="+mn-ea"/>
              </a:rPr>
              <a:t>、空调还有去除前风窗雾气的功能，保证驾驶员视线良好。</a:t>
            </a:r>
            <a:endParaRPr lang="zh-CN" altLang="en-US" sz="2000" b="0">
              <a:solidFill>
                <a:schemeClr val="tx1"/>
              </a:solidFill>
              <a:latin typeface="+mn-ea"/>
              <a:ea typeface="+mn-ea"/>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3268663" cy="460375"/>
          </a:xfrm>
          <a:prstGeom prst="rect">
            <a:avLst/>
          </a:prstGeom>
          <a:solidFill>
            <a:srgbClr val="00B0F0"/>
          </a:solidFill>
          <a:ln w="9525">
            <a:noFill/>
          </a:ln>
        </p:spPr>
        <p:txBody>
          <a:bodyPr anchor="t">
            <a:spAutoFit/>
          </a:bodyPr>
          <a:lstStyle/>
          <a:p>
            <a:r>
              <a:rPr lang="en-US" altLang="zh-CN" sz="2400" b="1" dirty="0">
                <a:solidFill>
                  <a:schemeClr val="bg1"/>
                </a:solidFill>
                <a:latin typeface="宋体" panose="02010600030101010101" pitchFamily="2" charset="-122"/>
                <a:ea typeface="宋体" panose="02010600030101010101" pitchFamily="2" charset="-122"/>
              </a:rPr>
              <a:t>4.</a:t>
            </a:r>
            <a:r>
              <a:rPr lang="en-US" altLang="zh-CN" sz="2400" b="1" dirty="0">
                <a:solidFill>
                  <a:schemeClr val="bg1"/>
                </a:solidFill>
                <a:latin typeface="宋体" panose="02010600030101010101" pitchFamily="2" charset="-122"/>
                <a:sym typeface="+mn-ea"/>
              </a:rPr>
              <a:t>检查制冷功能 </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6" name="文本框 5"/>
          <p:cNvSpPr txBox="1"/>
          <p:nvPr/>
        </p:nvSpPr>
        <p:spPr>
          <a:xfrm>
            <a:off x="1268095" y="2386330"/>
            <a:ext cx="6607810" cy="2399665"/>
          </a:xfrm>
          <a:prstGeom prst="rect">
            <a:avLst/>
          </a:prstGeom>
          <a:noFill/>
          <a:ln w="9525">
            <a:noFill/>
          </a:ln>
        </p:spPr>
        <p:txBody>
          <a:bodyPr wrap="square">
            <a:spAutoFit/>
          </a:bodyPr>
          <a:lstStyle/>
          <a:p>
            <a:pPr algn="l">
              <a:lnSpc>
                <a:spcPct val="150000"/>
              </a:lnSpc>
              <a:buNone/>
            </a:pPr>
            <a:r>
              <a:rPr lang="zh-CN" altLang="en-US" sz="2000" b="0" dirty="0">
                <a:latin typeface="宋体" panose="02010600030101010101" pitchFamily="2" charset="-122"/>
              </a:rPr>
              <a:t>（1）环境温度大于20℃时，预热车辆到正常温度；</a:t>
            </a:r>
          </a:p>
          <a:p>
            <a:pPr algn="l">
              <a:lnSpc>
                <a:spcPct val="150000"/>
              </a:lnSpc>
              <a:buNone/>
            </a:pPr>
            <a:r>
              <a:rPr lang="zh-CN" altLang="en-US" sz="2000" b="0" dirty="0">
                <a:latin typeface="宋体" panose="02010600030101010101" pitchFamily="2" charset="-122"/>
              </a:rPr>
              <a:t>（2）将车门全开，开启A/C开关，气流选择为面部出风，进风选择为内循环，鼓风机速度选择最大；</a:t>
            </a:r>
          </a:p>
          <a:p>
            <a:pPr algn="l">
              <a:lnSpc>
                <a:spcPct val="150000"/>
              </a:lnSpc>
              <a:buNone/>
            </a:pPr>
            <a:r>
              <a:rPr lang="zh-CN" altLang="en-US" sz="2000" b="0" dirty="0">
                <a:latin typeface="宋体" panose="02010600030101010101" pitchFamily="2" charset="-122"/>
              </a:rPr>
              <a:t>（3）温度选择最冷, 5～6分钟后测试出风口的温度。对于北汽新能源EV系列电动车，出风口温度应在0℃-5℃。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3268663" cy="460375"/>
          </a:xfrm>
          <a:prstGeom prst="rect">
            <a:avLst/>
          </a:prstGeom>
          <a:solidFill>
            <a:srgbClr val="00B0F0"/>
          </a:solidFill>
          <a:ln w="9525">
            <a:noFill/>
          </a:ln>
        </p:spPr>
        <p:txBody>
          <a:bodyPr anchor="t">
            <a:spAutoFit/>
          </a:bodyPr>
          <a:lstStyle/>
          <a:p>
            <a:r>
              <a:rPr lang="en-US" altLang="zh-CN" sz="2400" b="1" dirty="0">
                <a:solidFill>
                  <a:schemeClr val="bg1"/>
                </a:solidFill>
                <a:latin typeface="宋体" panose="02010600030101010101" pitchFamily="2" charset="-122"/>
                <a:ea typeface="宋体" panose="02010600030101010101" pitchFamily="2" charset="-122"/>
              </a:rPr>
              <a:t>5.</a:t>
            </a:r>
            <a:r>
              <a:rPr lang="en-US" altLang="zh-CN" sz="2400" b="1" dirty="0">
                <a:solidFill>
                  <a:schemeClr val="bg1"/>
                </a:solidFill>
                <a:latin typeface="宋体" panose="02010600030101010101" pitchFamily="2" charset="-122"/>
                <a:sym typeface="+mn-ea"/>
              </a:rPr>
              <a:t>检查制</a:t>
            </a:r>
            <a:r>
              <a:rPr lang="zh-CN" altLang="en-US" sz="2400" b="1" dirty="0">
                <a:solidFill>
                  <a:schemeClr val="bg1"/>
                </a:solidFill>
                <a:latin typeface="宋体" panose="02010600030101010101" pitchFamily="2" charset="-122"/>
                <a:sym typeface="+mn-ea"/>
              </a:rPr>
              <a:t>热</a:t>
            </a:r>
            <a:r>
              <a:rPr lang="en-US" altLang="zh-CN" sz="2400" b="1" dirty="0">
                <a:solidFill>
                  <a:schemeClr val="bg1"/>
                </a:solidFill>
                <a:latin typeface="宋体" panose="02010600030101010101" pitchFamily="2" charset="-122"/>
                <a:sym typeface="+mn-ea"/>
              </a:rPr>
              <a:t>功能 </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6" name="文本框 5"/>
          <p:cNvSpPr txBox="1"/>
          <p:nvPr/>
        </p:nvSpPr>
        <p:spPr>
          <a:xfrm>
            <a:off x="1268095" y="2345690"/>
            <a:ext cx="6607810" cy="2399665"/>
          </a:xfrm>
          <a:prstGeom prst="rect">
            <a:avLst/>
          </a:prstGeom>
          <a:noFill/>
          <a:ln w="9525">
            <a:noFill/>
          </a:ln>
        </p:spPr>
        <p:txBody>
          <a:bodyPr wrap="square">
            <a:spAutoFit/>
          </a:bodyPr>
          <a:lstStyle/>
          <a:p>
            <a:pPr indent="266700" fontAlgn="auto">
              <a:lnSpc>
                <a:spcPct val="150000"/>
              </a:lnSpc>
            </a:pPr>
            <a:r>
              <a:rPr lang="zh-CN" altLang="en-US" sz="2000" b="0" dirty="0">
                <a:latin typeface="宋体" panose="02010600030101010101" pitchFamily="2" charset="-122"/>
              </a:rPr>
              <a:t>（1）</a:t>
            </a:r>
            <a:r>
              <a:rPr lang="zh-CN" altLang="en-US" sz="2000" dirty="0">
                <a:latin typeface="宋体" panose="02010600030101010101" pitchFamily="2" charset="-122"/>
                <a:sym typeface="+mn-ea"/>
              </a:rPr>
              <a:t>将车辆门窗关严，风量开到最大，内循环， </a:t>
            </a:r>
            <a:endParaRPr lang="zh-CN" altLang="en-US" sz="2000" b="0" dirty="0">
              <a:latin typeface="宋体" panose="02010600030101010101" pitchFamily="2" charset="-122"/>
            </a:endParaRPr>
          </a:p>
          <a:p>
            <a:pPr indent="266700" fontAlgn="auto">
              <a:lnSpc>
                <a:spcPct val="150000"/>
              </a:lnSpc>
            </a:pPr>
            <a:r>
              <a:rPr lang="zh-CN" altLang="en-US" sz="2000" dirty="0">
                <a:latin typeface="宋体" panose="02010600030101010101" pitchFamily="2" charset="-122"/>
                <a:sym typeface="+mn-ea"/>
              </a:rPr>
              <a:t>   温度选择最高；</a:t>
            </a:r>
            <a:endParaRPr lang="zh-CN" altLang="en-US" sz="2000" b="0" dirty="0">
              <a:latin typeface="宋体" panose="02010600030101010101" pitchFamily="2" charset="-122"/>
            </a:endParaRPr>
          </a:p>
          <a:p>
            <a:pPr indent="266700" fontAlgn="auto">
              <a:lnSpc>
                <a:spcPct val="150000"/>
              </a:lnSpc>
            </a:pPr>
            <a:r>
              <a:rPr lang="zh-CN" altLang="en-US" sz="2000" dirty="0">
                <a:latin typeface="宋体" panose="02010600030101010101" pitchFamily="2" charset="-122"/>
                <a:sym typeface="+mn-ea"/>
              </a:rPr>
              <a:t>（</a:t>
            </a:r>
            <a:r>
              <a:rPr lang="en-US" altLang="zh-CN" sz="2000" dirty="0">
                <a:latin typeface="宋体" panose="02010600030101010101" pitchFamily="2" charset="-122"/>
                <a:sym typeface="+mn-ea"/>
              </a:rPr>
              <a:t>2</a:t>
            </a:r>
            <a:r>
              <a:rPr lang="zh-CN" altLang="en-US" sz="2000" dirty="0">
                <a:latin typeface="宋体" panose="02010600030101010101" pitchFamily="2" charset="-122"/>
                <a:sym typeface="+mn-ea"/>
              </a:rPr>
              <a:t>）启动空调，检查出风口温度是否明显上升；  </a:t>
            </a:r>
            <a:endParaRPr lang="zh-CN" altLang="en-US" sz="2000" b="0" dirty="0">
              <a:latin typeface="宋体" panose="02010600030101010101" pitchFamily="2" charset="-122"/>
            </a:endParaRPr>
          </a:p>
          <a:p>
            <a:pPr indent="266700" fontAlgn="auto">
              <a:lnSpc>
                <a:spcPct val="150000"/>
              </a:lnSpc>
            </a:pPr>
            <a:r>
              <a:rPr lang="zh-CN" altLang="en-US" sz="2000" dirty="0">
                <a:latin typeface="宋体" panose="02010600030101010101" pitchFamily="2" charset="-122"/>
                <a:sym typeface="+mn-ea"/>
              </a:rPr>
              <a:t>（</a:t>
            </a:r>
            <a:r>
              <a:rPr lang="en-US" altLang="zh-CN" sz="2000" dirty="0">
                <a:latin typeface="宋体" panose="02010600030101010101" pitchFamily="2" charset="-122"/>
                <a:sym typeface="+mn-ea"/>
              </a:rPr>
              <a:t>3</a:t>
            </a:r>
            <a:r>
              <a:rPr lang="zh-CN" altLang="en-US" sz="2000" dirty="0">
                <a:latin typeface="宋体" panose="02010600030101010101" pitchFamily="2" charset="-122"/>
                <a:sym typeface="+mn-ea"/>
              </a:rPr>
              <a:t>）空调运转5-6分钟，检查空气是否有焦糊、</a:t>
            </a:r>
            <a:endParaRPr lang="zh-CN" altLang="en-US" sz="2000" b="0" dirty="0">
              <a:latin typeface="宋体" panose="02010600030101010101" pitchFamily="2" charset="-122"/>
            </a:endParaRPr>
          </a:p>
          <a:p>
            <a:pPr indent="266700" fontAlgn="auto">
              <a:lnSpc>
                <a:spcPct val="150000"/>
              </a:lnSpc>
            </a:pPr>
            <a:r>
              <a:rPr lang="zh-CN" altLang="en-US" sz="2000" dirty="0">
                <a:latin typeface="宋体" panose="02010600030101010101" pitchFamily="2" charset="-122"/>
                <a:sym typeface="+mn-ea"/>
              </a:rPr>
              <a:t>   过热的异味。</a:t>
            </a:r>
            <a:endParaRPr lang="zh-CN" altLang="en-US" sz="2000" b="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03605" y="1900555"/>
            <a:ext cx="6971665" cy="1291590"/>
          </a:xfrm>
          <a:prstGeom prst="rect">
            <a:avLst/>
          </a:prstGeom>
          <a:noFill/>
        </p:spPr>
        <p:txBody>
          <a:bodyPr wrap="square" rtlCol="0">
            <a:spAutoFit/>
          </a:bodyPr>
          <a:lstStyle/>
          <a:p>
            <a:endParaRPr lang="zh-CN" altLang="en-US" b="1">
              <a:solidFill>
                <a:schemeClr val="accent2"/>
              </a:solidFill>
              <a:latin typeface="宋体" panose="02010600030101010101" pitchFamily="2" charset="-122"/>
              <a:ea typeface="宋体" panose="02010600030101010101" pitchFamily="2" charset="-122"/>
              <a:cs typeface="宋体" panose="02010600030101010101" pitchFamily="2" charset="-122"/>
              <a:sym typeface="+mn-ea"/>
            </a:endParaRPr>
          </a:p>
          <a:p>
            <a:r>
              <a:rPr lang="zh-CN" altLang="en-US" sz="2000" b="1">
                <a:solidFill>
                  <a:schemeClr val="tx1"/>
                </a:solidFill>
                <a:latin typeface="+mn-ea"/>
                <a:ea typeface="+mn-ea"/>
                <a:cs typeface="宋体" panose="02010600030101010101" pitchFamily="2" charset="-122"/>
                <a:sym typeface="+mn-ea"/>
              </a:rPr>
              <a:t>更换周期：</a:t>
            </a:r>
            <a:r>
              <a:rPr lang="zh-CN" altLang="en-US" sz="2000">
                <a:solidFill>
                  <a:schemeClr val="tx1"/>
                </a:solidFill>
                <a:latin typeface="+mn-ea"/>
                <a:ea typeface="+mn-ea"/>
                <a:cs typeface="宋体" panose="02010600030101010101" pitchFamily="2" charset="-122"/>
                <a:sym typeface="+mn-ea"/>
              </a:rPr>
              <a:t>空气滤清器的更换周期为</a:t>
            </a:r>
            <a:r>
              <a:rPr lang="en-US" altLang="zh-CN" sz="2000">
                <a:solidFill>
                  <a:schemeClr val="tx1"/>
                </a:solidFill>
                <a:latin typeface="+mn-ea"/>
                <a:ea typeface="+mn-ea"/>
                <a:cs typeface="宋体" panose="02010600030101010101" pitchFamily="2" charset="-122"/>
                <a:sym typeface="+mn-ea"/>
              </a:rPr>
              <a:t>1.5</a:t>
            </a:r>
            <a:r>
              <a:rPr lang="zh-CN" altLang="en-US" sz="2000">
                <a:solidFill>
                  <a:schemeClr val="tx1"/>
                </a:solidFill>
                <a:latin typeface="+mn-ea"/>
                <a:ea typeface="+mn-ea"/>
                <a:cs typeface="宋体" panose="02010600030101010101" pitchFamily="2" charset="-122"/>
                <a:sym typeface="+mn-ea"/>
              </a:rPr>
              <a:t>万公里一次或者每年更换。汽车空气滤清器经常在恶劣环境中工作的车辆应当不超过</a:t>
            </a:r>
            <a:r>
              <a:rPr lang="en-US" altLang="zh-CN" sz="2000">
                <a:solidFill>
                  <a:schemeClr val="tx1"/>
                </a:solidFill>
                <a:latin typeface="+mn-ea"/>
                <a:ea typeface="+mn-ea"/>
                <a:cs typeface="Calibri" panose="020F0502020204030204" pitchFamily="34" charset="0"/>
                <a:sym typeface="+mn-ea"/>
              </a:rPr>
              <a:t>1</a:t>
            </a:r>
            <a:r>
              <a:rPr lang="zh-CN" altLang="en-US" sz="2000">
                <a:solidFill>
                  <a:schemeClr val="tx1"/>
                </a:solidFill>
                <a:latin typeface="+mn-ea"/>
                <a:ea typeface="+mn-ea"/>
                <a:cs typeface="宋体" panose="02010600030101010101" pitchFamily="2" charset="-122"/>
                <a:sym typeface="+mn-ea"/>
              </a:rPr>
              <a:t>万公里一次。</a:t>
            </a:r>
          </a:p>
        </p:txBody>
      </p:sp>
      <p:pic>
        <p:nvPicPr>
          <p:cNvPr id="6" name="图片 5"/>
          <p:cNvPicPr/>
          <p:nvPr/>
        </p:nvPicPr>
        <p:blipFill>
          <a:blip r:embed="rId2"/>
          <a:stretch>
            <a:fillRect/>
          </a:stretch>
        </p:blipFill>
        <p:spPr>
          <a:xfrm>
            <a:off x="1651318" y="4501515"/>
            <a:ext cx="1800225" cy="1314450"/>
          </a:xfrm>
          <a:prstGeom prst="rect">
            <a:avLst/>
          </a:prstGeom>
          <a:noFill/>
          <a:ln w="9525">
            <a:noFill/>
          </a:ln>
        </p:spPr>
      </p:pic>
      <p:pic>
        <p:nvPicPr>
          <p:cNvPr id="22" name="图片 65"/>
          <p:cNvPicPr>
            <a:picLocks noChangeAspect="1" noChangeArrowheads="1"/>
          </p:cNvPicPr>
          <p:nvPr/>
        </p:nvPicPr>
        <p:blipFill>
          <a:blip r:embed="rId3"/>
          <a:srcRect/>
          <a:stretch>
            <a:fillRect/>
          </a:stretch>
        </p:blipFill>
        <p:spPr>
          <a:xfrm>
            <a:off x="3930015" y="4501515"/>
            <a:ext cx="1481455" cy="1314450"/>
          </a:xfrm>
          <a:prstGeom prst="rect">
            <a:avLst/>
          </a:prstGeom>
          <a:noFill/>
          <a:ln w="9525">
            <a:noFill/>
            <a:miter lim="800000"/>
            <a:headEnd/>
            <a:tailEnd/>
          </a:ln>
        </p:spPr>
      </p:pic>
      <p:pic>
        <p:nvPicPr>
          <p:cNvPr id="23" name="图片 67"/>
          <p:cNvPicPr>
            <a:picLocks noChangeAspect="1" noChangeArrowheads="1"/>
          </p:cNvPicPr>
          <p:nvPr/>
        </p:nvPicPr>
        <p:blipFill>
          <a:blip r:embed="rId4"/>
          <a:srcRect l="-560" t="4007" r="10826" b="1335"/>
          <a:stretch>
            <a:fillRect/>
          </a:stretch>
        </p:blipFill>
        <p:spPr>
          <a:xfrm>
            <a:off x="5862955" y="4493895"/>
            <a:ext cx="1802765" cy="1322070"/>
          </a:xfrm>
          <a:prstGeom prst="rect">
            <a:avLst/>
          </a:prstGeom>
          <a:noFill/>
          <a:ln w="9525">
            <a:noFill/>
            <a:miter lim="800000"/>
            <a:headEnd/>
            <a:tailEnd/>
          </a:ln>
          <a:effectLst/>
        </p:spPr>
      </p:pic>
      <p:sp>
        <p:nvSpPr>
          <p:cNvPr id="4" name="文本框 3"/>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461454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6.</a:t>
            </a:r>
            <a:r>
              <a:rPr sz="2400" b="1" dirty="0">
                <a:solidFill>
                  <a:schemeClr val="bg1"/>
                </a:solidFill>
                <a:latin typeface="宋体" panose="02010600030101010101" pitchFamily="2" charset="-122"/>
                <a:sym typeface="+mn-ea"/>
              </a:rPr>
              <a:t>空调空气滤清器的清洁与更换</a:t>
            </a:r>
          </a:p>
        </p:txBody>
      </p:sp>
      <p:sp>
        <p:nvSpPr>
          <p:cNvPr id="9" name="矩形 8"/>
          <p:cNvSpPr/>
          <p:nvPr/>
        </p:nvSpPr>
        <p:spPr>
          <a:xfrm>
            <a:off x="903605" y="3352800"/>
            <a:ext cx="7145020"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 空滤的位置一般有三个地方，分别为：发动机舱／驾驶舱／副驾驶舱。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2000"/>
                                        <p:tgtEl>
                                          <p:spTgt spid="6"/>
                                        </p:tgtEl>
                                      </p:cBhvr>
                                    </p:animEffect>
                                  </p:childTnLst>
                                </p:cTn>
                              </p:par>
                              <p:par>
                                <p:cTn id="14" presetID="4" presetClass="entr" presetSubtype="16"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ox(in)">
                                      <p:cBhvr>
                                        <p:cTn id="16" dur="2000"/>
                                        <p:tgtEl>
                                          <p:spTgt spid="22"/>
                                        </p:tgtEl>
                                      </p:cBhvr>
                                    </p:animEffect>
                                  </p:childTnLst>
                                </p:cTn>
                              </p:par>
                              <p:par>
                                <p:cTn id="17" presetID="4"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ox(in)">
                                      <p:cBhvr>
                                        <p:cTn id="19"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69"/>
          <p:cNvPicPr>
            <a:picLocks noChangeAspect="1" noChangeArrowheads="1"/>
          </p:cNvPicPr>
          <p:nvPr/>
        </p:nvPicPr>
        <p:blipFill>
          <a:blip r:embed="rId2"/>
          <a:srcRect/>
          <a:stretch>
            <a:fillRect/>
          </a:stretch>
        </p:blipFill>
        <p:spPr>
          <a:xfrm>
            <a:off x="5469255" y="1931670"/>
            <a:ext cx="2573655" cy="1803400"/>
          </a:xfrm>
          <a:prstGeom prst="rect">
            <a:avLst/>
          </a:prstGeom>
          <a:noFill/>
          <a:ln w="9525">
            <a:noFill/>
            <a:miter lim="800000"/>
            <a:headEnd/>
            <a:tailEnd/>
          </a:ln>
          <a:effectLst/>
        </p:spPr>
      </p:pic>
      <p:pic>
        <p:nvPicPr>
          <p:cNvPr id="19" name="图片 79"/>
          <p:cNvPicPr>
            <a:picLocks noChangeAspect="1" noChangeArrowheads="1"/>
          </p:cNvPicPr>
          <p:nvPr/>
        </p:nvPicPr>
        <p:blipFill>
          <a:blip r:embed="rId3"/>
          <a:srcRect/>
          <a:stretch>
            <a:fillRect/>
          </a:stretch>
        </p:blipFill>
        <p:spPr>
          <a:xfrm>
            <a:off x="5469255" y="3946525"/>
            <a:ext cx="2573655" cy="1896110"/>
          </a:xfrm>
          <a:prstGeom prst="rect">
            <a:avLst/>
          </a:prstGeom>
          <a:noFill/>
          <a:ln w="9525">
            <a:noFill/>
            <a:miter lim="800000"/>
            <a:headEnd/>
            <a:tailEnd/>
          </a:ln>
        </p:spPr>
      </p:pic>
      <p:sp>
        <p:nvSpPr>
          <p:cNvPr id="3" name="文本框 2"/>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461454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6.</a:t>
            </a:r>
            <a:r>
              <a:rPr sz="2400" b="1" dirty="0">
                <a:solidFill>
                  <a:schemeClr val="bg1"/>
                </a:solidFill>
                <a:latin typeface="宋体" panose="02010600030101010101" pitchFamily="2" charset="-122"/>
                <a:sym typeface="+mn-ea"/>
              </a:rPr>
              <a:t>空调空气滤清器的清洁与更换</a:t>
            </a:r>
          </a:p>
        </p:txBody>
      </p:sp>
      <p:sp>
        <p:nvSpPr>
          <p:cNvPr id="9" name="矩形 8"/>
          <p:cNvSpPr/>
          <p:nvPr/>
        </p:nvSpPr>
        <p:spPr>
          <a:xfrm>
            <a:off x="897890" y="2326005"/>
            <a:ext cx="4164330" cy="101473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（2）EV200车型空滤所在位置为汽车副驾驶位置，</a:t>
            </a:r>
            <a:r>
              <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更换时按照要求逐步拆除相关部件。</a:t>
            </a:r>
          </a:p>
        </p:txBody>
      </p:sp>
      <p:sp>
        <p:nvSpPr>
          <p:cNvPr id="6" name="矩形 5"/>
          <p:cNvSpPr/>
          <p:nvPr/>
        </p:nvSpPr>
        <p:spPr>
          <a:xfrm>
            <a:off x="897890" y="4233545"/>
            <a:ext cx="4164330" cy="132207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清洁空滤。</a:t>
            </a:r>
            <a:r>
              <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将空气滤芯取出，检查是否有较多尘土，如有可以轻轻拍打滤芯端面，并用压缩空气由里向外吹除滤芯上的尘土。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4" presetClass="entr" presetSubtype="16"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ox(in)">
                                      <p:cBhvr>
                                        <p:cTn id="1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431415" y="563880"/>
            <a:ext cx="7472680" cy="521970"/>
          </a:xfrm>
          <a:prstGeom prst="rect">
            <a:avLst/>
          </a:prstGeom>
          <a:noFill/>
          <a:ln w="9525">
            <a:noFill/>
          </a:ln>
        </p:spPr>
        <p:txBody>
          <a:bodyPr wrap="square">
            <a:spAutoFit/>
            <a:scene3d>
              <a:camera prst="orthographicFront"/>
              <a:lightRig rig="threePt" dir="t"/>
            </a:scene3d>
          </a:bodyPr>
          <a:lstStyle/>
          <a:p>
            <a:pPr indent="0"/>
            <a:r>
              <a:rPr lang="zh-CN" altLang="en-US" sz="2800" b="1" dirty="0">
                <a:solidFill>
                  <a:srgbClr val="558ED5"/>
                </a:solidFill>
                <a:latin typeface="微软雅黑" panose="020B0503020204020204" pitchFamily="34" charset="-122"/>
                <a:ea typeface="微软雅黑" panose="020B0503020204020204" pitchFamily="34" charset="-122"/>
              </a:rPr>
              <a:t>五、 空调系统的基本检查与维护</a:t>
            </a:r>
          </a:p>
        </p:txBody>
      </p:sp>
      <p:sp>
        <p:nvSpPr>
          <p:cNvPr id="24578" name="矩形 20"/>
          <p:cNvSpPr/>
          <p:nvPr/>
        </p:nvSpPr>
        <p:spPr>
          <a:xfrm>
            <a:off x="244475" y="1196975"/>
            <a:ext cx="461454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6.</a:t>
            </a:r>
            <a:r>
              <a:rPr sz="2400" b="1" dirty="0">
                <a:solidFill>
                  <a:schemeClr val="bg1"/>
                </a:solidFill>
                <a:latin typeface="宋体" panose="02010600030101010101" pitchFamily="2" charset="-122"/>
                <a:sym typeface="+mn-ea"/>
              </a:rPr>
              <a:t>空调空气滤清器的清洁与更换</a:t>
            </a:r>
          </a:p>
        </p:txBody>
      </p:sp>
      <p:sp>
        <p:nvSpPr>
          <p:cNvPr id="9" name="矩形 8"/>
          <p:cNvSpPr/>
          <p:nvPr/>
        </p:nvSpPr>
        <p:spPr>
          <a:xfrm>
            <a:off x="1012825" y="2135505"/>
            <a:ext cx="7118350" cy="132207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）检查清扫干燥后的滤芯。</a:t>
            </a:r>
            <a:r>
              <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将照明灯点亮放入滤芯里面，从外部观察有无损伤、小孔或变薄的部分，检查空滤有无损伤，如果破损，则需更换空气滤清器。</a:t>
            </a: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1012825" y="4011295"/>
            <a:ext cx="7118350" cy="163004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）安装空气滤清器。</a:t>
            </a:r>
            <a:r>
              <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滤芯清洁完毕或者更换滤芯后，安装空气滤清器顺序与拆卸相反的顺序，将各部件安装好。必须可靠地装好滤芯，不宜用手或器具接触滤芯的纸质部分，尤其不能让油类污染滤芯。</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占位符 8"/>
          <p:cNvSpPr>
            <a:spLocks noGrp="1"/>
          </p:cNvSpPr>
          <p:nvPr>
            <p:ph type="body" sz="half"/>
          </p:nvPr>
        </p:nvSpPr>
        <p:spPr>
          <a:xfrm>
            <a:off x="2540000" y="1520825"/>
            <a:ext cx="6604000" cy="687388"/>
          </a:xfrm>
        </p:spPr>
        <p:txBody>
          <a:bodyPr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indent="-342900" eaLnBrk="1" hangingPunct="1">
              <a:buNone/>
            </a:pPr>
            <a:r>
              <a:rPr lang="zh-CN" altLang="en-US" sz="4000" b="1" dirty="0">
                <a:solidFill>
                  <a:srgbClr val="00B050"/>
                </a:solidFill>
                <a:latin typeface="Arial" panose="020B0604020202020204" pitchFamily="34" charset="0"/>
                <a:ea typeface="微软雅黑" panose="020B0503020204020204" pitchFamily="34" charset="-122"/>
              </a:rPr>
              <a:t> </a:t>
            </a:r>
            <a:r>
              <a:rPr lang="zh-CN" altLang="en-US" sz="4000" b="1" dirty="0">
                <a:solidFill>
                  <a:srgbClr val="00B050"/>
                </a:solidFill>
                <a:latin typeface="Arial" panose="020B0604020202020204" pitchFamily="34" charset="0"/>
                <a:ea typeface="微软雅黑" panose="020B0503020204020204" pitchFamily="34" charset="-122"/>
                <a:sym typeface="+mn-ea"/>
              </a:rPr>
              <a:t>空调制冷剂的加注</a:t>
            </a:r>
            <a:endParaRPr lang="zh-CN" altLang="en-US" sz="4000" b="1"/>
          </a:p>
          <a:p>
            <a:pPr lvl="0" indent="-342900" eaLnBrk="1" hangingPunct="1">
              <a:buNone/>
            </a:pPr>
            <a:endParaRPr lang="zh-CN" altLang="en-US" sz="4000" b="1" dirty="0">
              <a:solidFill>
                <a:srgbClr val="00B050"/>
              </a:solidFill>
              <a:latin typeface="Arial" panose="020B0604020202020204" pitchFamily="34" charset="0"/>
              <a:ea typeface="微软雅黑" panose="020B0503020204020204" pitchFamily="34" charset="-122"/>
            </a:endParaRPr>
          </a:p>
        </p:txBody>
      </p:sp>
      <p:sp>
        <p:nvSpPr>
          <p:cNvPr id="18434" name="文本占位符 9"/>
          <p:cNvSpPr>
            <a:spLocks noGrp="1"/>
          </p:cNvSpPr>
          <p:nvPr>
            <p:ph type="body" sz="half" idx="4294967295"/>
          </p:nvPr>
        </p:nvSpPr>
        <p:spPr>
          <a:xfrm>
            <a:off x="4929188" y="620713"/>
            <a:ext cx="4214812" cy="357187"/>
          </a:xfrm>
          <a:prstGeom prst="rect">
            <a:avLst/>
          </a:prstGeom>
        </p:spPr>
        <p:txBody>
          <a:bodyPr wrap="square" lIns="91440" tIns="45720" rIns="91440" bIns="45720" anchor="t"/>
          <a:lstStyle/>
          <a:p>
            <a:pPr eaLnBrk="1" hangingPunct="1"/>
            <a:r>
              <a:rPr lang="zh-CN" altLang="en-US" kern="1200" dirty="0">
                <a:solidFill>
                  <a:srgbClr val="0070C0"/>
                </a:solidFill>
                <a:latin typeface="微软雅黑" panose="020B0503020204020204" pitchFamily="34" charset="-122"/>
                <a:ea typeface="微软雅黑" panose="020B0503020204020204" pitchFamily="34" charset="-122"/>
                <a:cs typeface="+mn-cs"/>
              </a:rPr>
              <a:t>项目</a:t>
            </a:r>
            <a:r>
              <a:rPr lang="en-US" altLang="zh-CN" kern="1200" dirty="0">
                <a:solidFill>
                  <a:srgbClr val="0070C0"/>
                </a:solidFill>
                <a:latin typeface="微软雅黑" panose="020B0503020204020204" pitchFamily="34" charset="-122"/>
                <a:ea typeface="微软雅黑" panose="020B0503020204020204" pitchFamily="34" charset="-122"/>
                <a:cs typeface="+mn-cs"/>
              </a:rPr>
              <a:t>11  </a:t>
            </a:r>
            <a:r>
              <a:rPr lang="zh-CN" altLang="en-US" kern="1200" dirty="0">
                <a:solidFill>
                  <a:srgbClr val="0070C0"/>
                </a:solidFill>
                <a:latin typeface="微软雅黑" panose="020B0503020204020204" pitchFamily="34" charset="-122"/>
                <a:ea typeface="微软雅黑" panose="020B0503020204020204" pitchFamily="34" charset="-122"/>
                <a:cs typeface="+mn-cs"/>
                <a:sym typeface="+mn-ea"/>
              </a:rPr>
              <a:t>电动汽车空调系统维护保养</a:t>
            </a:r>
          </a:p>
        </p:txBody>
      </p:sp>
      <p:sp>
        <p:nvSpPr>
          <p:cNvPr id="11" name="文本占位符 10"/>
          <p:cNvSpPr>
            <a:spLocks noGrp="1"/>
          </p:cNvSpPr>
          <p:nvPr>
            <p:ph type="body" sz="half" idx="4294967295"/>
          </p:nvPr>
        </p:nvSpPr>
        <p:spPr>
          <a:xfrm>
            <a:off x="423863" y="2559050"/>
            <a:ext cx="4322763" cy="3584575"/>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1. 掌握纯电动汽车空调系统的作用和结构组成。</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2. 了解纯电动汽车空调系统的工作原理。</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3. 掌握北汽新能源EV200/160车型空调的使用方法。</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rPr>
              <a:t>4. 掌握空调系统的基本检查和维护方法。</a:t>
            </a: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6" name="文本占位符 10"/>
          <p:cNvSpPr>
            <a:spLocks noGrp="1"/>
          </p:cNvSpPr>
          <p:nvPr>
            <p:ph type="body" sz="half" idx="4294967295"/>
          </p:nvPr>
        </p:nvSpPr>
        <p:spPr>
          <a:xfrm>
            <a:off x="4929188" y="2559050"/>
            <a:ext cx="3783013" cy="3584575"/>
          </a:xfrm>
          <a:prstGeom prst="rect">
            <a:avLst/>
          </a:prstGeo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anose="02010601030101010101" pitchFamily="2" charset="-122"/>
              <a:ea typeface="方正舒体" panose="02010601030101010101" pitchFamily="2" charset="-122"/>
              <a:cs typeface="+mn-cs"/>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1.</a:t>
            </a:r>
            <a:r>
              <a:rPr lang="zh-CN" altLang="en-US" sz="1800" spc="200" noProof="0" dirty="0" smtClean="0">
                <a:ln>
                  <a:noFill/>
                </a:ln>
                <a:effectLst/>
                <a:uLnTx/>
                <a:uFillTx/>
                <a:latin typeface="Arial Narrow" panose="020B0606020202030204" pitchFamily="34" charset="0"/>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2.</a:t>
            </a:r>
            <a:r>
              <a:rPr lang="zh-CN" altLang="en-US" sz="1800" spc="200" noProof="0" dirty="0" smtClean="0">
                <a:ln>
                  <a:noFill/>
                </a:ln>
                <a:effectLst/>
                <a:uLnTx/>
                <a:uFillTx/>
                <a:latin typeface="Arial Narrow" panose="020B0606020202030204" pitchFamily="34" charset="0"/>
                <a:sym typeface="+mn-ea"/>
              </a:rPr>
              <a:t>制冷剂鉴别仪</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3.</a:t>
            </a:r>
            <a:r>
              <a:rPr lang="zh-CN" altLang="en-US" sz="1800" spc="200" noProof="0" dirty="0" smtClean="0">
                <a:ln>
                  <a:noFill/>
                </a:ln>
                <a:effectLst/>
                <a:uLnTx/>
                <a:uFillTx/>
                <a:latin typeface="Arial Narrow" panose="020B0606020202030204" pitchFamily="34" charset="0"/>
                <a:sym typeface="+mn-ea"/>
              </a:rPr>
              <a:t>制冷剂回收加注机</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4.</a:t>
            </a:r>
            <a:r>
              <a:rPr lang="zh-CN" altLang="en-US" sz="1800" spc="200" noProof="0" dirty="0" smtClean="0">
                <a:ln>
                  <a:noFill/>
                </a:ln>
                <a:effectLst/>
                <a:uLnTx/>
                <a:uFillTx/>
                <a:latin typeface="Arial Narrow" panose="020B0606020202030204" pitchFamily="34" charset="0"/>
                <a:sym typeface="+mn-ea"/>
              </a:rPr>
              <a:t>检漏仪</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anose="020B0606020202030204" pitchFamily="34" charset="0"/>
                <a:sym typeface="+mn-ea"/>
              </a:rPr>
              <a:t>5.</a:t>
            </a:r>
            <a:r>
              <a:rPr lang="zh-CN" altLang="en-US" sz="1800" spc="200" noProof="0" dirty="0" smtClean="0">
                <a:ln>
                  <a:noFill/>
                </a:ln>
                <a:effectLst/>
                <a:uLnTx/>
                <a:uFillTx/>
                <a:latin typeface="Arial Narrow" panose="020B0606020202030204" pitchFamily="34" charset="0"/>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anose="020B0606020202030204" pitchFamily="34" charset="0"/>
              <a:ea typeface="微软雅黑" panose="020B0503020204020204" pitchFamily="34" charset="-122"/>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sz="4800" b="0" i="0" u="none" strike="noStrike" kern="1200" cap="none" spc="0" normalizeH="0" baseline="0" noProof="0" dirty="0">
                <a:ln>
                  <a:noFill/>
                </a:ln>
                <a:solidFill>
                  <a:schemeClr val="lt1"/>
                </a:solidFill>
                <a:effectLst/>
                <a:uLnTx/>
                <a:uFillTx/>
                <a:latin typeface="Goudy Stout" panose="0202090407030B020401" pitchFamily="18" charset="0"/>
                <a:ea typeface="GungsuhChe" panose="02030609000101010101" pitchFamily="49" charset="-127"/>
                <a:cs typeface="+mn-cs"/>
              </a:rPr>
              <a:t>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9"/>
          <p:cNvPicPr>
            <a:picLocks noChangeAspect="1" noChangeArrowheads="1"/>
          </p:cNvPicPr>
          <p:nvPr/>
        </p:nvPicPr>
        <p:blipFill>
          <a:blip r:embed="rId2"/>
          <a:srcRect/>
          <a:stretch>
            <a:fillRect/>
          </a:stretch>
        </p:blipFill>
        <p:spPr>
          <a:xfrm>
            <a:off x="5800090" y="2573973"/>
            <a:ext cx="2796540" cy="2211705"/>
          </a:xfrm>
          <a:prstGeom prst="rect">
            <a:avLst/>
          </a:prstGeom>
          <a:noFill/>
          <a:ln w="9525">
            <a:noFill/>
            <a:miter lim="800000"/>
            <a:headEnd/>
            <a:tailEnd/>
          </a:ln>
        </p:spPr>
      </p:pic>
      <p:sp>
        <p:nvSpPr>
          <p:cNvPr id="4" name="文本框 3"/>
          <p:cNvSpPr txBox="1"/>
          <p:nvPr/>
        </p:nvSpPr>
        <p:spPr>
          <a:xfrm>
            <a:off x="1195070" y="2847975"/>
            <a:ext cx="4156075" cy="1938020"/>
          </a:xfrm>
          <a:prstGeom prst="rect">
            <a:avLst/>
          </a:prstGeom>
          <a:noFill/>
          <a:ln w="9525">
            <a:noFill/>
          </a:ln>
        </p:spPr>
        <p:txBody>
          <a:bodyPr wrap="square">
            <a:spAutoFit/>
          </a:bodyPr>
          <a:lstStyle/>
          <a:p>
            <a:pPr indent="0"/>
            <a:endParaRPr lang="zh-CN" altLang="en-US" sz="2000" dirty="0">
              <a:solidFill>
                <a:srgbClr val="000000"/>
              </a:solidFill>
              <a:latin typeface="宋体" panose="02010600030101010101" pitchFamily="2" charset="-122"/>
            </a:endParaRPr>
          </a:p>
          <a:p>
            <a:pPr indent="0"/>
            <a:r>
              <a:rPr lang="zh-CN" altLang="en-US" sz="2000" b="0" dirty="0">
                <a:solidFill>
                  <a:srgbClr val="000000"/>
                </a:solidFill>
                <a:latin typeface="宋体" panose="02010600030101010101" pitchFamily="2" charset="-122"/>
              </a:rPr>
              <a:t>    主要用来检验制冷剂的类型、纯度、非凝性气体以及其他杂质，能鉴别R134a、R12、R22、HC、AIR这 5种成分的纯度，鉴别结果以百分比显示，精度为0.1%。</a:t>
            </a:r>
          </a:p>
        </p:txBody>
      </p:sp>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584200" y="1306830"/>
            <a:ext cx="257873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制冷剂鉴别仪</a:t>
            </a:r>
          </a:p>
        </p:txBody>
      </p:sp>
      <p:sp>
        <p:nvSpPr>
          <p:cNvPr id="9" name="矩形 8"/>
          <p:cNvSpPr/>
          <p:nvPr/>
        </p:nvSpPr>
        <p:spPr>
          <a:xfrm>
            <a:off x="889000" y="1887855"/>
            <a:ext cx="310134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制冷剂鉴别仪作用 </a:t>
            </a:r>
            <a:r>
              <a:rPr kumimoji="0" lang="zh-CN" altLang="en-US" sz="20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9"/>
          <p:cNvPicPr>
            <a:picLocks noChangeAspect="1" noChangeArrowheads="1"/>
          </p:cNvPicPr>
          <p:nvPr/>
        </p:nvPicPr>
        <p:blipFill>
          <a:blip r:embed="rId2"/>
          <a:srcRect/>
          <a:stretch>
            <a:fillRect/>
          </a:stretch>
        </p:blipFill>
        <p:spPr>
          <a:xfrm>
            <a:off x="5752465" y="2534603"/>
            <a:ext cx="2796540" cy="2211705"/>
          </a:xfrm>
          <a:prstGeom prst="rect">
            <a:avLst/>
          </a:prstGeom>
          <a:noFill/>
          <a:ln w="9525">
            <a:noFill/>
            <a:miter lim="800000"/>
            <a:headEnd/>
            <a:tailEnd/>
          </a:ln>
        </p:spPr>
      </p:pic>
      <p:sp>
        <p:nvSpPr>
          <p:cNvPr id="5" name="文本框 4"/>
          <p:cNvSpPr txBox="1"/>
          <p:nvPr/>
        </p:nvSpPr>
        <p:spPr>
          <a:xfrm>
            <a:off x="785495" y="2286635"/>
            <a:ext cx="4966970" cy="3830955"/>
          </a:xfrm>
          <a:prstGeom prst="rect">
            <a:avLst/>
          </a:prstGeom>
          <a:noFill/>
          <a:ln w="9525">
            <a:noFill/>
          </a:ln>
        </p:spPr>
        <p:txBody>
          <a:bodyPr wrap="square">
            <a:spAutoFit/>
          </a:bodyPr>
          <a:lstStyle/>
          <a:p>
            <a:pPr indent="266700" fontAlgn="auto">
              <a:lnSpc>
                <a:spcPct val="150000"/>
              </a:lnSpc>
            </a:pPr>
            <a:endParaRPr lang="zh-CN" altLang="en-US" b="0" dirty="0">
              <a:solidFill>
                <a:srgbClr val="000000"/>
              </a:solidFill>
              <a:latin typeface="宋体" panose="02010600030101010101" pitchFamily="2" charset="-122"/>
            </a:endParaRPr>
          </a:p>
          <a:p>
            <a:pPr indent="266700" fontAlgn="auto">
              <a:lnSpc>
                <a:spcPct val="150000"/>
              </a:lnSpc>
            </a:pPr>
            <a:r>
              <a:rPr lang="zh-CN" altLang="en-US" b="1" dirty="0">
                <a:solidFill>
                  <a:srgbClr val="000000"/>
                </a:solidFill>
                <a:latin typeface="宋体" panose="02010600030101010101" pitchFamily="2" charset="-122"/>
              </a:rPr>
              <a:t>PASS：</a:t>
            </a:r>
            <a:r>
              <a:rPr lang="zh-CN" altLang="en-US" b="0" dirty="0">
                <a:solidFill>
                  <a:srgbClr val="000000"/>
                </a:solidFill>
                <a:latin typeface="宋体" panose="02010600030101010101" pitchFamily="2" charset="-122"/>
              </a:rPr>
              <a:t>制冷剂纯度达到98%或更高。通过检验，可以回收。</a:t>
            </a:r>
          </a:p>
          <a:p>
            <a:pPr indent="266700" fontAlgn="auto">
              <a:lnSpc>
                <a:spcPct val="150000"/>
              </a:lnSpc>
            </a:pPr>
            <a:r>
              <a:rPr lang="zh-CN" altLang="en-US" b="1" dirty="0">
                <a:solidFill>
                  <a:srgbClr val="000000"/>
                </a:solidFill>
                <a:latin typeface="宋体" panose="02010600030101010101" pitchFamily="2" charset="-122"/>
              </a:rPr>
              <a:t>FAIL：</a:t>
            </a:r>
            <a:r>
              <a:rPr lang="zh-CN" altLang="en-US" b="0" dirty="0">
                <a:solidFill>
                  <a:srgbClr val="000000"/>
                </a:solidFill>
                <a:latin typeface="宋体" panose="02010600030101010101" pitchFamily="2" charset="-122"/>
              </a:rPr>
              <a:t>R12 或R134a 的混合物，任一种纯度达不到98%，即混合物太多。</a:t>
            </a:r>
          </a:p>
          <a:p>
            <a:pPr indent="266700" fontAlgn="auto">
              <a:lnSpc>
                <a:spcPct val="150000"/>
              </a:lnSpc>
            </a:pPr>
            <a:r>
              <a:rPr lang="zh-CN" altLang="en-US" b="1" dirty="0">
                <a:solidFill>
                  <a:srgbClr val="000000"/>
                </a:solidFill>
                <a:latin typeface="宋体" panose="02010600030101010101" pitchFamily="2" charset="-122"/>
              </a:rPr>
              <a:t>FAIL CONTAMINATED:</a:t>
            </a:r>
            <a:r>
              <a:rPr lang="zh-CN" altLang="en-US" b="0" dirty="0">
                <a:solidFill>
                  <a:srgbClr val="000000"/>
                </a:solidFill>
                <a:latin typeface="宋体" panose="02010600030101010101" pitchFamily="2" charset="-122"/>
              </a:rPr>
              <a:t>未知制冷剂，如R22 或HC含量4%或更多，不显示含量。</a:t>
            </a:r>
          </a:p>
          <a:p>
            <a:pPr indent="266700" fontAlgn="auto">
              <a:lnSpc>
                <a:spcPct val="150000"/>
              </a:lnSpc>
            </a:pPr>
            <a:r>
              <a:rPr lang="zh-CN" altLang="en-US" dirty="0">
                <a:solidFill>
                  <a:srgbClr val="000000"/>
                </a:solidFill>
                <a:latin typeface="宋体" panose="02010600030101010101" pitchFamily="2" charset="-122"/>
              </a:rPr>
              <a:t>N</a:t>
            </a:r>
            <a:r>
              <a:rPr lang="zh-CN" altLang="en-US" b="1" dirty="0">
                <a:solidFill>
                  <a:srgbClr val="000000"/>
                </a:solidFill>
                <a:latin typeface="宋体" panose="02010600030101010101" pitchFamily="2" charset="-122"/>
              </a:rPr>
              <a:t>O REFRIGERANT-CHK HOSE CONN：</a:t>
            </a:r>
            <a:r>
              <a:rPr lang="zh-CN" altLang="en-US" b="0" dirty="0">
                <a:solidFill>
                  <a:srgbClr val="000000"/>
                </a:solidFill>
                <a:latin typeface="宋体" panose="02010600030101010101" pitchFamily="2" charset="-122"/>
              </a:rPr>
              <a:t>空气含量达到90%或更高，说明没有制冷剂。</a:t>
            </a:r>
          </a:p>
        </p:txBody>
      </p:sp>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584200" y="1306830"/>
            <a:ext cx="257873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制冷剂鉴别仪</a:t>
            </a:r>
          </a:p>
        </p:txBody>
      </p:sp>
      <p:sp>
        <p:nvSpPr>
          <p:cNvPr id="9" name="矩形 8"/>
          <p:cNvSpPr/>
          <p:nvPr/>
        </p:nvSpPr>
        <p:spPr>
          <a:xfrm>
            <a:off x="889000" y="1887855"/>
            <a:ext cx="364363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制冷剂鉴别仪的显示 </a:t>
            </a:r>
            <a:r>
              <a:rPr kumimoji="0" lang="zh-CN" altLang="en-US" sz="20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9"/>
          <p:cNvPicPr>
            <a:picLocks noChangeAspect="1" noChangeArrowheads="1"/>
          </p:cNvPicPr>
          <p:nvPr/>
        </p:nvPicPr>
        <p:blipFill>
          <a:blip r:embed="rId2"/>
          <a:srcRect/>
          <a:stretch>
            <a:fillRect/>
          </a:stretch>
        </p:blipFill>
        <p:spPr>
          <a:xfrm>
            <a:off x="5739130" y="2573973"/>
            <a:ext cx="2796540" cy="2211705"/>
          </a:xfrm>
          <a:prstGeom prst="rect">
            <a:avLst/>
          </a:prstGeom>
          <a:noFill/>
          <a:ln w="9525">
            <a:noFill/>
            <a:miter lim="800000"/>
            <a:headEnd/>
            <a:tailEnd/>
          </a:ln>
        </p:spPr>
      </p:pic>
      <p:sp>
        <p:nvSpPr>
          <p:cNvPr id="4" name="文本框 3"/>
          <p:cNvSpPr txBox="1"/>
          <p:nvPr/>
        </p:nvSpPr>
        <p:spPr>
          <a:xfrm>
            <a:off x="659130" y="1888172"/>
            <a:ext cx="5080000" cy="4246245"/>
          </a:xfrm>
          <a:prstGeom prst="rect">
            <a:avLst/>
          </a:prstGeom>
          <a:noFill/>
          <a:ln w="9525">
            <a:noFill/>
          </a:ln>
        </p:spPr>
        <p:txBody>
          <a:bodyPr>
            <a:spAutoFit/>
          </a:bodyPr>
          <a:lstStyle/>
          <a:p>
            <a:pPr indent="266700" fontAlgn="auto">
              <a:lnSpc>
                <a:spcPct val="150000"/>
              </a:lnSpc>
            </a:pPr>
            <a:endParaRPr lang="zh-CN" altLang="en-US" b="0" dirty="0">
              <a:solidFill>
                <a:srgbClr val="000000"/>
              </a:solidFill>
              <a:latin typeface="宋体" panose="02010600030101010101" pitchFamily="2" charset="-122"/>
            </a:endParaRPr>
          </a:p>
          <a:p>
            <a:pPr indent="266700" fontAlgn="auto">
              <a:lnSpc>
                <a:spcPct val="150000"/>
              </a:lnSpc>
            </a:pPr>
            <a:r>
              <a:rPr lang="zh-CN" altLang="en-US" b="0" dirty="0">
                <a:solidFill>
                  <a:srgbClr val="000000"/>
                </a:solidFill>
                <a:latin typeface="宋体" panose="02010600030101010101" pitchFamily="2" charset="-122"/>
              </a:rPr>
              <a:t>1） 给仪器通电，仪器自动开机后让仪器预热两分钟。</a:t>
            </a:r>
          </a:p>
          <a:p>
            <a:pPr indent="266700" fontAlgn="auto">
              <a:lnSpc>
                <a:spcPct val="150000"/>
              </a:lnSpc>
            </a:pPr>
            <a:r>
              <a:rPr lang="zh-CN" altLang="en-US" b="0" dirty="0">
                <a:solidFill>
                  <a:srgbClr val="000000"/>
                </a:solidFill>
                <a:latin typeface="宋体" panose="02010600030101010101" pitchFamily="2" charset="-122"/>
              </a:rPr>
              <a:t>2） 在预热过程中，需要将当地的海拔高度输入到仪器的内存中。</a:t>
            </a:r>
          </a:p>
          <a:p>
            <a:pPr indent="266700" fontAlgn="auto">
              <a:lnSpc>
                <a:spcPct val="150000"/>
              </a:lnSpc>
            </a:pPr>
            <a:r>
              <a:rPr lang="zh-CN" altLang="en-US" b="0" dirty="0">
                <a:solidFill>
                  <a:srgbClr val="000000"/>
                </a:solidFill>
                <a:latin typeface="宋体" panose="02010600030101010101" pitchFamily="2" charset="-122"/>
              </a:rPr>
              <a:t>3） 系统标定。仪器将会通过进空气口吸入环境空气约1 分钟。</a:t>
            </a:r>
          </a:p>
          <a:p>
            <a:pPr indent="266700" fontAlgn="auto">
              <a:lnSpc>
                <a:spcPct val="150000"/>
              </a:lnSpc>
            </a:pPr>
            <a:r>
              <a:rPr lang="zh-CN" altLang="en-US" b="0" dirty="0">
                <a:solidFill>
                  <a:srgbClr val="000000"/>
                </a:solidFill>
                <a:latin typeface="宋体" panose="02010600030101010101" pitchFamily="2" charset="-122"/>
              </a:rPr>
              <a:t>4）把采样管的入口端接到车辆空调系统或制冷剂罐的出口上。按A按钮开始进行分析。</a:t>
            </a:r>
          </a:p>
          <a:p>
            <a:pPr indent="266700" fontAlgn="auto">
              <a:lnSpc>
                <a:spcPct val="150000"/>
              </a:lnSpc>
            </a:pPr>
            <a:r>
              <a:rPr lang="zh-CN" altLang="en-US" b="0" dirty="0">
                <a:solidFill>
                  <a:srgbClr val="000000"/>
                </a:solidFill>
                <a:latin typeface="宋体" panose="02010600030101010101" pitchFamily="2" charset="-122"/>
              </a:rPr>
              <a:t>5） 分析完成，显示分析结果，检测完毕。</a:t>
            </a:r>
            <a:r>
              <a:rPr lang="zh-CN" altLang="en-US" b="0" dirty="0">
                <a:solidFill>
                  <a:srgbClr val="000000"/>
                </a:solidFill>
                <a:latin typeface="宋体" panose="02010600030101010101" pitchFamily="2" charset="-122"/>
                <a:ea typeface="宋体" panose="02010600030101010101" pitchFamily="2" charset="-122"/>
              </a:rPr>
              <a:t> </a:t>
            </a:r>
            <a:r>
              <a:rPr lang="zh-CN" altLang="en-US" b="0">
                <a:latin typeface="宋体" panose="02010600030101010101" pitchFamily="2" charset="-122"/>
                <a:ea typeface="宋体" panose="02010600030101010101" pitchFamily="2" charset="-122"/>
                <a:cs typeface="宋体" panose="02010600030101010101" pitchFamily="2" charset="-122"/>
              </a:rPr>
              <a:t>                 </a:t>
            </a:r>
            <a:r>
              <a:rPr lang="zh-CN" altLang="en-US" sz="900" b="0">
                <a:latin typeface="宋体" panose="02010600030101010101" pitchFamily="2" charset="-122"/>
                <a:ea typeface="宋体" panose="02010600030101010101" pitchFamily="2" charset="-122"/>
                <a:cs typeface="宋体" panose="02010600030101010101" pitchFamily="2" charset="-122"/>
              </a:rPr>
              <a:t>     </a:t>
            </a:r>
            <a:endParaRPr lang="zh-CN" altLang="en-US"/>
          </a:p>
        </p:txBody>
      </p:sp>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584200" y="1306830"/>
            <a:ext cx="257873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制冷剂鉴别仪</a:t>
            </a:r>
          </a:p>
        </p:txBody>
      </p:sp>
      <p:sp>
        <p:nvSpPr>
          <p:cNvPr id="9" name="矩形 8"/>
          <p:cNvSpPr/>
          <p:nvPr/>
        </p:nvSpPr>
        <p:spPr>
          <a:xfrm>
            <a:off x="889000" y="1887855"/>
            <a:ext cx="432689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制冷剂鉴别仪的使用方法</a:t>
            </a:r>
            <a:r>
              <a:rPr kumimoji="0" lang="zh-CN" altLang="en-US" sz="20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1"/>
          <p:cNvPicPr>
            <a:picLocks noChangeAspect="1" noChangeArrowheads="1"/>
          </p:cNvPicPr>
          <p:nvPr/>
        </p:nvPicPr>
        <p:blipFill>
          <a:blip r:embed="rId2"/>
          <a:srcRect/>
          <a:stretch>
            <a:fillRect/>
          </a:stretch>
        </p:blipFill>
        <p:spPr>
          <a:xfrm>
            <a:off x="6483350" y="2368550"/>
            <a:ext cx="2334895" cy="2646680"/>
          </a:xfrm>
          <a:prstGeom prst="rect">
            <a:avLst/>
          </a:prstGeom>
          <a:noFill/>
          <a:ln w="9525">
            <a:noFill/>
            <a:miter lim="800000"/>
            <a:headEnd/>
            <a:tailEnd/>
          </a:ln>
        </p:spPr>
      </p:pic>
      <p:sp>
        <p:nvSpPr>
          <p:cNvPr id="105" name="文本框 104"/>
          <p:cNvSpPr txBox="1"/>
          <p:nvPr/>
        </p:nvSpPr>
        <p:spPr>
          <a:xfrm>
            <a:off x="1403350" y="2254250"/>
            <a:ext cx="5080000" cy="1476375"/>
          </a:xfrm>
          <a:prstGeom prst="rect">
            <a:avLst/>
          </a:prstGeom>
          <a:noFill/>
          <a:ln w="9525">
            <a:noFill/>
          </a:ln>
        </p:spPr>
        <p:txBody>
          <a:bodyPr wrap="square">
            <a:spAutoFit/>
          </a:bodyPr>
          <a:lstStyle/>
          <a:p>
            <a:pPr indent="0" algn="just" fontAlgn="auto">
              <a:lnSpc>
                <a:spcPct val="150000"/>
              </a:lnSpc>
            </a:pPr>
            <a:r>
              <a:rPr lang="zh-CN" altLang="en-US" sz="2000" b="1" dirty="0">
                <a:solidFill>
                  <a:srgbClr val="000000"/>
                </a:solidFill>
                <a:latin typeface="宋体" panose="02010600030101010101" pitchFamily="2" charset="-122"/>
                <a:ea typeface="宋体" panose="02010600030101010101" pitchFamily="2" charset="-122"/>
              </a:rPr>
              <a:t>作用：</a:t>
            </a:r>
            <a:r>
              <a:rPr lang="zh-CN" altLang="en-US" sz="2000" b="0" dirty="0">
                <a:solidFill>
                  <a:srgbClr val="000000"/>
                </a:solidFill>
                <a:latin typeface="宋体" panose="02010600030101010101" pitchFamily="2" charset="-122"/>
              </a:rPr>
              <a:t>利用它可以进行制冷剂回收、净化、抽真空和加注，能进行冷冻机油的回收、加注,还能进行空调系统捡漏等作业。</a:t>
            </a:r>
          </a:p>
        </p:txBody>
      </p:sp>
      <p:sp>
        <p:nvSpPr>
          <p:cNvPr id="9" name="文本框 8"/>
          <p:cNvSpPr txBox="1"/>
          <p:nvPr/>
        </p:nvSpPr>
        <p:spPr>
          <a:xfrm>
            <a:off x="1403350" y="4097020"/>
            <a:ext cx="4928870" cy="1014730"/>
          </a:xfrm>
          <a:prstGeom prst="rect">
            <a:avLst/>
          </a:prstGeom>
          <a:noFill/>
          <a:ln w="9525">
            <a:noFill/>
          </a:ln>
        </p:spPr>
        <p:txBody>
          <a:bodyPr wrap="square">
            <a:spAutoFit/>
          </a:bodyPr>
          <a:lstStyle/>
          <a:p>
            <a:pPr lvl="0" algn="just" fontAlgn="auto">
              <a:lnSpc>
                <a:spcPct val="150000"/>
              </a:lnSpc>
            </a:pPr>
            <a:r>
              <a:rPr lang="zh-CN" altLang="en-US" sz="2000" b="1" dirty="0">
                <a:solidFill>
                  <a:srgbClr val="000000"/>
                </a:solidFill>
                <a:latin typeface="宋体" panose="02010600030101010101" pitchFamily="2" charset="-122"/>
                <a:sym typeface="+mn-ea"/>
              </a:rPr>
              <a:t>特点：</a:t>
            </a:r>
            <a:r>
              <a:rPr lang="zh-CN" altLang="en-US" sz="2000" dirty="0">
                <a:solidFill>
                  <a:srgbClr val="000000"/>
                </a:solidFill>
                <a:latin typeface="宋体" panose="02010600030101010101" pitchFamily="2" charset="-122"/>
                <a:sym typeface="+mn-ea"/>
              </a:rPr>
              <a:t>功能多、自动化程度高，加注、回收效率高。</a:t>
            </a:r>
          </a:p>
        </p:txBody>
      </p:sp>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645160" y="1386840"/>
            <a:ext cx="3344545"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制冷剂回收加注机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box(in)">
                                      <p:cBhvr>
                                        <p:cTn id="13" dur="2000"/>
                                        <p:tgtEl>
                                          <p:spTgt spid="105"/>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amond(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3"/>
          <p:cNvSpPr txBox="1"/>
          <p:nvPr/>
        </p:nvSpPr>
        <p:spPr>
          <a:xfrm>
            <a:off x="1102360" y="653733"/>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pic>
        <p:nvPicPr>
          <p:cNvPr id="45" name="图片 3"/>
          <p:cNvPicPr>
            <a:picLocks noChangeAspect="1" noChangeArrowheads="1"/>
          </p:cNvPicPr>
          <p:nvPr/>
        </p:nvPicPr>
        <p:blipFill>
          <a:blip r:embed="rId2"/>
          <a:srcRect/>
          <a:stretch>
            <a:fillRect/>
          </a:stretch>
        </p:blipFill>
        <p:spPr>
          <a:xfrm>
            <a:off x="1831658" y="3151823"/>
            <a:ext cx="5014595" cy="2681605"/>
          </a:xfrm>
          <a:prstGeom prst="rect">
            <a:avLst/>
          </a:prstGeom>
          <a:noFill/>
          <a:ln w="9525">
            <a:noFill/>
            <a:miter lim="800000"/>
            <a:headEnd/>
            <a:tailEnd/>
          </a:ln>
        </p:spPr>
      </p:pic>
      <p:sp>
        <p:nvSpPr>
          <p:cNvPr id="2" name="文本框 1"/>
          <p:cNvSpPr txBox="1"/>
          <p:nvPr/>
        </p:nvSpPr>
        <p:spPr>
          <a:xfrm>
            <a:off x="505460" y="1595120"/>
            <a:ext cx="8133080" cy="1014730"/>
          </a:xfrm>
          <a:prstGeom prst="rect">
            <a:avLst/>
          </a:prstGeom>
          <a:noFill/>
        </p:spPr>
        <p:txBody>
          <a:bodyPr wrap="square" rtlCol="0" anchor="t">
            <a:spAutoFit/>
          </a:bodyPr>
          <a:lstStyle/>
          <a:p>
            <a:pPr indent="266700"/>
            <a:r>
              <a:rPr lang="zh-CN" altLang="en-US" sz="2000" b="1">
                <a:solidFill>
                  <a:schemeClr val="tx1"/>
                </a:solidFill>
                <a:latin typeface="+mn-ea"/>
                <a:ea typeface="+mn-ea"/>
                <a:cs typeface="宋体" panose="02010600030101010101" pitchFamily="2" charset="-122"/>
                <a:sym typeface="+mn-ea"/>
              </a:rPr>
              <a:t>主要由电动压缩机、冷凝器、制冷剂管道、加热器单元、送风电机、空调空气过滤器、膨胀阀、蒸发器和控制面板等组成。汽车空调管路系统以压缩机为界，分高压管路和低压管路。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linds(horizontal)">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67740" y="2299335"/>
            <a:ext cx="3566160" cy="3322955"/>
          </a:xfrm>
          <a:prstGeom prst="rect">
            <a:avLst/>
          </a:prstGeom>
          <a:noFill/>
          <a:ln w="9525">
            <a:noFill/>
          </a:ln>
        </p:spPr>
        <p:txBody>
          <a:bodyPr wrap="square">
            <a:spAutoFit/>
          </a:bodyPr>
          <a:lstStyle/>
          <a:p>
            <a:pPr indent="266700" fontAlgn="auto">
              <a:lnSpc>
                <a:spcPct val="150000"/>
              </a:lnSpc>
            </a:pPr>
            <a:r>
              <a:rPr lang="zh-CN" altLang="en-US" sz="2000" b="1" dirty="0">
                <a:solidFill>
                  <a:srgbClr val="000000"/>
                </a:solidFill>
                <a:latin typeface="宋体" panose="02010600030101010101" pitchFamily="2" charset="-122"/>
              </a:rPr>
              <a:t>空调歧管压力表组件作用：</a:t>
            </a:r>
          </a:p>
          <a:p>
            <a:pPr indent="266700" fontAlgn="auto">
              <a:lnSpc>
                <a:spcPct val="150000"/>
              </a:lnSpc>
            </a:pPr>
            <a:r>
              <a:rPr lang="zh-CN" altLang="en-US" sz="2000" b="0" dirty="0">
                <a:solidFill>
                  <a:srgbClr val="000000"/>
                </a:solidFill>
                <a:latin typeface="宋体" panose="02010600030101010101" pitchFamily="2" charset="-122"/>
              </a:rPr>
              <a:t>利用它和注入阀可以进行制冷剂充注、添加冷冻机油，和抽真空机配合可以进行空调系统抽真空等作业，是汽车空调系统故障诊断与排除以及汽车空调系统维修必不可少的设备。</a:t>
            </a:r>
          </a:p>
        </p:txBody>
      </p:sp>
      <p:pic>
        <p:nvPicPr>
          <p:cNvPr id="32" name="图片 32"/>
          <p:cNvPicPr>
            <a:picLocks noChangeAspect="1" noChangeArrowheads="1"/>
          </p:cNvPicPr>
          <p:nvPr/>
        </p:nvPicPr>
        <p:blipFill>
          <a:blip r:embed="rId2"/>
          <a:srcRect/>
          <a:stretch>
            <a:fillRect/>
          </a:stretch>
        </p:blipFill>
        <p:spPr>
          <a:xfrm>
            <a:off x="4415790" y="2429510"/>
            <a:ext cx="4531360" cy="2357755"/>
          </a:xfrm>
          <a:prstGeom prst="rect">
            <a:avLst/>
          </a:prstGeom>
          <a:noFill/>
          <a:ln w="9525">
            <a:noFill/>
            <a:miter lim="800000"/>
            <a:headEnd/>
            <a:tailEnd/>
          </a:ln>
        </p:spPr>
      </p:pic>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725170" y="1386840"/>
            <a:ext cx="448945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3. </a:t>
            </a:r>
            <a:r>
              <a:rPr lang="zh-CN" altLang="en-US" sz="2400" b="1" dirty="0">
                <a:solidFill>
                  <a:schemeClr val="bg1"/>
                </a:solidFill>
                <a:latin typeface="宋体" panose="02010600030101010101" pitchFamily="2" charset="-122"/>
                <a:ea typeface="宋体" panose="02010600030101010101" pitchFamily="2" charset="-122"/>
              </a:rPr>
              <a:t>空调歧管压力表组与注入阀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20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1"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up)">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409065" y="2273935"/>
            <a:ext cx="3549650" cy="2399665"/>
          </a:xfrm>
          <a:prstGeom prst="rect">
            <a:avLst/>
          </a:prstGeom>
          <a:noFill/>
        </p:spPr>
        <p:txBody>
          <a:bodyPr wrap="square" rtlCol="0" anchor="t">
            <a:spAutoFit/>
          </a:bodyPr>
          <a:lstStyle/>
          <a:p>
            <a:pPr indent="0" algn="l" fontAlgn="auto">
              <a:lnSpc>
                <a:spcPct val="150000"/>
              </a:lnSpc>
            </a:pPr>
            <a:r>
              <a:rPr lang="zh-CN" altLang="en-US" sz="2000" b="1" dirty="0">
                <a:solidFill>
                  <a:srgbClr val="000000"/>
                </a:solidFill>
                <a:latin typeface="宋体" panose="02010600030101010101" pitchFamily="2" charset="-122"/>
                <a:ea typeface="宋体" panose="02010600030101010101" pitchFamily="2" charset="-122"/>
                <a:sym typeface="+mn-ea"/>
              </a:rPr>
              <a:t>注入阀作用：</a:t>
            </a:r>
            <a:r>
              <a:rPr lang="zh-CN" altLang="en-US" sz="2000" dirty="0">
                <a:solidFill>
                  <a:srgbClr val="000000"/>
                </a:solidFill>
                <a:latin typeface="宋体" panose="02010600030101010101" pitchFamily="2" charset="-122"/>
                <a:sym typeface="+mn-ea"/>
              </a:rPr>
              <a:t>是打开小容量制冷剂罐的专用工具，它利用蝶形手柄前部的针阀刺破制冷剂罐，通过注入阀接头把制冷剂引入歧管压力表组件。</a:t>
            </a:r>
          </a:p>
        </p:txBody>
      </p:sp>
      <p:pic>
        <p:nvPicPr>
          <p:cNvPr id="28" name="图片 28"/>
          <p:cNvPicPr>
            <a:picLocks noChangeAspect="1" noChangeArrowheads="1"/>
          </p:cNvPicPr>
          <p:nvPr/>
        </p:nvPicPr>
        <p:blipFill>
          <a:blip r:embed="rId2"/>
          <a:srcRect/>
          <a:stretch>
            <a:fillRect/>
          </a:stretch>
        </p:blipFill>
        <p:spPr>
          <a:xfrm>
            <a:off x="5352415" y="2532380"/>
            <a:ext cx="3119755" cy="2141220"/>
          </a:xfrm>
          <a:prstGeom prst="rect">
            <a:avLst/>
          </a:prstGeom>
          <a:noFill/>
        </p:spPr>
      </p:pic>
      <p:sp>
        <p:nvSpPr>
          <p:cNvPr id="19457" name="文本框 3"/>
          <p:cNvSpPr txBox="1"/>
          <p:nvPr/>
        </p:nvSpPr>
        <p:spPr>
          <a:xfrm>
            <a:off x="889000" y="704215"/>
            <a:ext cx="7707630" cy="521970"/>
          </a:xfrm>
          <a:prstGeom prst="rect">
            <a:avLst/>
          </a:prstGeom>
          <a:noFill/>
          <a:ln w="9525">
            <a:noFill/>
          </a:ln>
        </p:spPr>
        <p:txBody>
          <a:bodyPr wrap="square" anchor="t">
            <a:spAutoFit/>
          </a:bodyPr>
          <a:lstStyle/>
          <a:p>
            <a:pPr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一、汽车空调系统制冷剂的回收、加注设备简介</a:t>
            </a:r>
          </a:p>
        </p:txBody>
      </p:sp>
      <p:sp>
        <p:nvSpPr>
          <p:cNvPr id="19459" name="矩形 21"/>
          <p:cNvSpPr/>
          <p:nvPr/>
        </p:nvSpPr>
        <p:spPr>
          <a:xfrm>
            <a:off x="725170" y="1386840"/>
            <a:ext cx="448945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3. </a:t>
            </a:r>
            <a:r>
              <a:rPr lang="zh-CN" altLang="en-US" sz="2400" b="1" dirty="0">
                <a:solidFill>
                  <a:schemeClr val="bg1"/>
                </a:solidFill>
                <a:latin typeface="宋体" panose="02010600030101010101" pitchFamily="2" charset="-122"/>
                <a:ea typeface="宋体" panose="02010600030101010101" pitchFamily="2" charset="-122"/>
              </a:rPr>
              <a:t>空调歧管压力表组与注入阀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inVertical)">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xit" presetSubtype="0" fill="hold" grpId="2" nodeType="clickEffect">
                                  <p:stCondLst>
                                    <p:cond delay="0"/>
                                  </p:stCondLst>
                                  <p:childTnLst>
                                    <p:animEffect transition="out" filter="wedge">
                                      <p:cBhvr>
                                        <p:cTn id="11" dur="2000"/>
                                        <p:tgtEl>
                                          <p:spTgt spid="3"/>
                                        </p:tgtEl>
                                      </p:cBhvr>
                                    </p:animEffect>
                                    <p:set>
                                      <p:cBhvr>
                                        <p:cTn id="12"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 grpId="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1. </a:t>
            </a:r>
            <a:r>
              <a:rPr lang="zh-CN" altLang="en-US" sz="2400" b="1" dirty="0">
                <a:solidFill>
                  <a:schemeClr val="bg1"/>
                </a:solidFill>
                <a:latin typeface="宋体" panose="02010600030101010101" pitchFamily="2" charset="-122"/>
                <a:ea typeface="宋体" panose="02010600030101010101" pitchFamily="2" charset="-122"/>
              </a:rPr>
              <a:t>加注汽车空调制冷剂的环境条件</a:t>
            </a:r>
          </a:p>
        </p:txBody>
      </p:sp>
      <p:sp>
        <p:nvSpPr>
          <p:cNvPr id="9" name="文本框 8"/>
          <p:cNvSpPr txBox="1"/>
          <p:nvPr/>
        </p:nvSpPr>
        <p:spPr>
          <a:xfrm>
            <a:off x="928370" y="2540000"/>
            <a:ext cx="7478395" cy="2399665"/>
          </a:xfrm>
          <a:prstGeom prst="rect">
            <a:avLst/>
          </a:prstGeom>
          <a:noFill/>
        </p:spPr>
        <p:txBody>
          <a:bodyPr wrap="square" rtlCol="0">
            <a:spAutoFit/>
          </a:bodyPr>
          <a:lstStyle/>
          <a:p>
            <a:pPr indent="0" algn="l" fontAlgn="auto">
              <a:lnSpc>
                <a:spcPct val="150000"/>
              </a:lnSpc>
            </a:pPr>
            <a:r>
              <a:rPr lang="zh-CN" altLang="en-US" sz="2000" dirty="0">
                <a:solidFill>
                  <a:srgbClr val="000000"/>
                </a:solidFill>
                <a:latin typeface="宋体" panose="02010600030101010101" pitchFamily="2" charset="-122"/>
                <a:sym typeface="+mn-ea"/>
              </a:rPr>
              <a:t>（</a:t>
            </a:r>
            <a:r>
              <a:rPr lang="en-US" altLang="zh-CN" sz="2000" dirty="0">
                <a:solidFill>
                  <a:srgbClr val="000000"/>
                </a:solidFill>
                <a:latin typeface="宋体" panose="02010600030101010101" pitchFamily="2" charset="-122"/>
                <a:sym typeface="+mn-ea"/>
              </a:rPr>
              <a:t>1</a:t>
            </a:r>
            <a:r>
              <a:rPr lang="zh-CN" altLang="en-US" sz="2000" dirty="0">
                <a:solidFill>
                  <a:srgbClr val="000000"/>
                </a:solidFill>
                <a:latin typeface="宋体" panose="02010600030101010101" pitchFamily="2" charset="-122"/>
                <a:sym typeface="+mn-ea"/>
              </a:rPr>
              <a:t>）作业场地应通风良好；</a:t>
            </a:r>
            <a:endParaRPr lang="zh-CN" altLang="en-US" sz="2000" b="0" dirty="0">
              <a:solidFill>
                <a:srgbClr val="000000"/>
              </a:solidFill>
              <a:latin typeface="宋体" panose="02010600030101010101" pitchFamily="2" charset="-122"/>
              <a:sym typeface="+mn-ea"/>
            </a:endParaRPr>
          </a:p>
          <a:p>
            <a:pPr indent="0" algn="l" fontAlgn="auto">
              <a:lnSpc>
                <a:spcPct val="150000"/>
              </a:lnSpc>
            </a:pPr>
            <a:r>
              <a:rPr lang="zh-CN" altLang="en-US" sz="2000" dirty="0">
                <a:solidFill>
                  <a:srgbClr val="000000"/>
                </a:solidFill>
                <a:latin typeface="宋体" panose="02010600030101010101" pitchFamily="2" charset="-122"/>
                <a:sym typeface="+mn-ea"/>
              </a:rPr>
              <a:t>（</a:t>
            </a:r>
            <a:r>
              <a:rPr lang="en-US" altLang="zh-CN" sz="2000" dirty="0">
                <a:solidFill>
                  <a:srgbClr val="000000"/>
                </a:solidFill>
                <a:latin typeface="宋体" panose="02010600030101010101" pitchFamily="2" charset="-122"/>
                <a:sym typeface="+mn-ea"/>
              </a:rPr>
              <a:t>2</a:t>
            </a:r>
            <a:r>
              <a:rPr lang="zh-CN" altLang="en-US" sz="2000" dirty="0">
                <a:solidFill>
                  <a:srgbClr val="000000"/>
                </a:solidFill>
                <a:latin typeface="宋体" panose="02010600030101010101" pitchFamily="2" charset="-122"/>
                <a:sym typeface="+mn-ea"/>
              </a:rPr>
              <a:t>）作业场地禁止明火；</a:t>
            </a:r>
            <a:endParaRPr lang="zh-CN" altLang="en-US" sz="2000" b="0" dirty="0">
              <a:solidFill>
                <a:srgbClr val="000000"/>
              </a:solidFill>
              <a:latin typeface="宋体" panose="02010600030101010101" pitchFamily="2" charset="-122"/>
              <a:sym typeface="+mn-ea"/>
            </a:endParaRPr>
          </a:p>
          <a:p>
            <a:pPr indent="0" algn="l" fontAlgn="auto">
              <a:lnSpc>
                <a:spcPct val="150000"/>
              </a:lnSpc>
            </a:pPr>
            <a:r>
              <a:rPr lang="zh-CN" altLang="en-US" sz="2000" dirty="0">
                <a:solidFill>
                  <a:srgbClr val="000000"/>
                </a:solidFill>
                <a:latin typeface="宋体" panose="02010600030101010101" pitchFamily="2" charset="-122"/>
                <a:sym typeface="+mn-ea"/>
              </a:rPr>
              <a:t>（</a:t>
            </a:r>
            <a:r>
              <a:rPr lang="en-US" altLang="zh-CN" sz="2000" dirty="0">
                <a:solidFill>
                  <a:srgbClr val="000000"/>
                </a:solidFill>
                <a:latin typeface="宋体" panose="02010600030101010101" pitchFamily="2" charset="-122"/>
                <a:sym typeface="+mn-ea"/>
              </a:rPr>
              <a:t>3</a:t>
            </a:r>
            <a:r>
              <a:rPr lang="zh-CN" altLang="en-US" sz="2000" dirty="0">
                <a:solidFill>
                  <a:srgbClr val="000000"/>
                </a:solidFill>
                <a:latin typeface="宋体" panose="02010600030101010101" pitchFamily="2" charset="-122"/>
                <a:sym typeface="+mn-ea"/>
              </a:rPr>
              <a:t>）作业时，维修人员应配备必要的安全防护设施，</a:t>
            </a:r>
            <a:endParaRPr lang="zh-CN" altLang="en-US" sz="2000" b="0" dirty="0">
              <a:solidFill>
                <a:srgbClr val="000000"/>
              </a:solidFill>
              <a:latin typeface="宋体" panose="02010600030101010101" pitchFamily="2" charset="-122"/>
              <a:sym typeface="+mn-ea"/>
            </a:endParaRPr>
          </a:p>
          <a:p>
            <a:pPr indent="0" algn="l" fontAlgn="auto">
              <a:lnSpc>
                <a:spcPct val="150000"/>
              </a:lnSpc>
            </a:pPr>
            <a:r>
              <a:rPr lang="zh-CN" altLang="en-US" sz="2000" dirty="0">
                <a:solidFill>
                  <a:srgbClr val="000000"/>
                </a:solidFill>
                <a:latin typeface="宋体" panose="02010600030101010101" pitchFamily="2" charset="-122"/>
                <a:sym typeface="+mn-ea"/>
              </a:rPr>
              <a:t>   如防护手套和防护眼镜等，避免接触或吸入制</a:t>
            </a:r>
            <a:endParaRPr lang="zh-CN" altLang="en-US" sz="2000" b="0" dirty="0">
              <a:solidFill>
                <a:srgbClr val="000000"/>
              </a:solidFill>
              <a:latin typeface="宋体" panose="02010600030101010101" pitchFamily="2" charset="-122"/>
              <a:sym typeface="+mn-ea"/>
            </a:endParaRPr>
          </a:p>
          <a:p>
            <a:pPr indent="0" algn="l" fontAlgn="auto">
              <a:lnSpc>
                <a:spcPct val="150000"/>
              </a:lnSpc>
            </a:pPr>
            <a:r>
              <a:rPr lang="zh-CN" altLang="en-US" sz="2000" dirty="0">
                <a:solidFill>
                  <a:srgbClr val="000000"/>
                </a:solidFill>
                <a:latin typeface="宋体" panose="02010600030101010101" pitchFamily="2" charset="-122"/>
                <a:sym typeface="+mn-ea"/>
              </a:rPr>
              <a:t>   冷剂和冷冻机油的蒸气及气雾。</a:t>
            </a:r>
            <a:endParaRPr lang="zh-CN" altLang="en-US" sz="2000" b="0" dirty="0">
              <a:solidFill>
                <a:srgbClr val="000000"/>
              </a:solidFill>
              <a:latin typeface="宋体" panose="02010600030101010101" pitchFamily="2" charset="-122"/>
              <a:sym typeface="+mn-e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文本框 104"/>
          <p:cNvSpPr txBox="1"/>
          <p:nvPr/>
        </p:nvSpPr>
        <p:spPr>
          <a:xfrm>
            <a:off x="2495550" y="2774950"/>
            <a:ext cx="5080000" cy="3046095"/>
          </a:xfrm>
          <a:prstGeom prst="rect">
            <a:avLst/>
          </a:prstGeom>
          <a:noFill/>
          <a:ln w="9525">
            <a:noFill/>
          </a:ln>
        </p:spPr>
        <p:txBody>
          <a:bodyPr wrap="square">
            <a:spAutoFit/>
          </a:bodyPr>
          <a:lstStyle/>
          <a:p>
            <a:pPr indent="0" fontAlgn="auto">
              <a:lnSpc>
                <a:spcPct val="120000"/>
              </a:lnSpc>
            </a:pPr>
            <a:r>
              <a:rPr lang="zh-CN" altLang="en-US" sz="2000" b="0" dirty="0">
                <a:solidFill>
                  <a:srgbClr val="000000"/>
                </a:solidFill>
                <a:latin typeface="宋体" panose="02010600030101010101" pitchFamily="2" charset="-122"/>
              </a:rPr>
              <a:t>1）作业准备；</a:t>
            </a:r>
          </a:p>
          <a:p>
            <a:pPr indent="0" fontAlgn="auto">
              <a:lnSpc>
                <a:spcPct val="120000"/>
              </a:lnSpc>
            </a:pPr>
            <a:r>
              <a:rPr lang="zh-CN" altLang="en-US" sz="2000" b="0" dirty="0">
                <a:solidFill>
                  <a:srgbClr val="000000"/>
                </a:solidFill>
                <a:latin typeface="宋体" panose="02010600030101010101" pitchFamily="2" charset="-122"/>
              </a:rPr>
              <a:t>2）检漏；</a:t>
            </a:r>
          </a:p>
          <a:p>
            <a:pPr indent="0" fontAlgn="auto">
              <a:lnSpc>
                <a:spcPct val="120000"/>
              </a:lnSpc>
            </a:pPr>
            <a:r>
              <a:rPr lang="zh-CN" altLang="en-US" sz="2000" b="0" dirty="0">
                <a:solidFill>
                  <a:srgbClr val="000000"/>
                </a:solidFill>
                <a:latin typeface="宋体" panose="02010600030101010101" pitchFamily="2" charset="-122"/>
              </a:rPr>
              <a:t>3）视情清洗；</a:t>
            </a:r>
          </a:p>
          <a:p>
            <a:pPr indent="0" fontAlgn="auto">
              <a:lnSpc>
                <a:spcPct val="120000"/>
              </a:lnSpc>
            </a:pPr>
            <a:r>
              <a:rPr lang="zh-CN" altLang="en-US" sz="2000" b="0" dirty="0">
                <a:solidFill>
                  <a:srgbClr val="000000"/>
                </a:solidFill>
                <a:latin typeface="宋体" panose="02010600030101010101" pitchFamily="2" charset="-122"/>
              </a:rPr>
              <a:t>4）抽真空；</a:t>
            </a:r>
          </a:p>
          <a:p>
            <a:pPr indent="0" fontAlgn="auto">
              <a:lnSpc>
                <a:spcPct val="120000"/>
              </a:lnSpc>
            </a:pPr>
            <a:r>
              <a:rPr lang="zh-CN" altLang="en-US" sz="2000" b="0" dirty="0">
                <a:solidFill>
                  <a:srgbClr val="000000"/>
                </a:solidFill>
                <a:latin typeface="宋体" panose="02010600030101010101" pitchFamily="2" charset="-122"/>
              </a:rPr>
              <a:t>5）补充冷冻机油；</a:t>
            </a:r>
          </a:p>
          <a:p>
            <a:pPr indent="0" fontAlgn="auto">
              <a:lnSpc>
                <a:spcPct val="120000"/>
              </a:lnSpc>
            </a:pPr>
            <a:r>
              <a:rPr lang="zh-CN" altLang="en-US" sz="2000" b="0" dirty="0">
                <a:solidFill>
                  <a:srgbClr val="000000"/>
                </a:solidFill>
                <a:latin typeface="宋体" panose="02010600030101010101" pitchFamily="2" charset="-122"/>
              </a:rPr>
              <a:t>6）加注制冷剂；</a:t>
            </a:r>
          </a:p>
          <a:p>
            <a:pPr indent="0" fontAlgn="auto">
              <a:lnSpc>
                <a:spcPct val="120000"/>
              </a:lnSpc>
            </a:pPr>
            <a:r>
              <a:rPr lang="zh-CN" altLang="en-US" sz="2000" b="0" dirty="0">
                <a:solidFill>
                  <a:srgbClr val="000000"/>
                </a:solidFill>
                <a:latin typeface="宋体" panose="02010600030101010101" pitchFamily="2" charset="-122"/>
              </a:rPr>
              <a:t>7）检测；</a:t>
            </a:r>
          </a:p>
          <a:p>
            <a:pPr indent="0" fontAlgn="auto">
              <a:lnSpc>
                <a:spcPct val="120000"/>
              </a:lnSpc>
            </a:pPr>
            <a:r>
              <a:rPr lang="zh-CN" altLang="en-US" sz="2000" b="0" dirty="0">
                <a:solidFill>
                  <a:srgbClr val="000000"/>
                </a:solidFill>
                <a:latin typeface="宋体" panose="02010600030101010101" pitchFamily="2" charset="-122"/>
              </a:rPr>
              <a:t>8）完成加注作业。</a:t>
            </a:r>
          </a:p>
        </p:txBody>
      </p:sp>
      <p:sp>
        <p:nvSpPr>
          <p:cNvPr id="5" name="文本框 4"/>
          <p:cNvSpPr txBox="1"/>
          <p:nvPr/>
        </p:nvSpPr>
        <p:spPr>
          <a:xfrm>
            <a:off x="1146810" y="2077085"/>
            <a:ext cx="5770880" cy="398780"/>
          </a:xfrm>
          <a:prstGeom prst="rect">
            <a:avLst/>
          </a:prstGeom>
          <a:noFill/>
        </p:spPr>
        <p:txBody>
          <a:bodyPr wrap="none" rtlCol="0">
            <a:spAutoFit/>
          </a:bodyPr>
          <a:lstStyle/>
          <a:p>
            <a:pPr indent="0" algn="l"/>
            <a:r>
              <a:rPr lang="zh-CN" altLang="en-US" sz="2000" dirty="0">
                <a:solidFill>
                  <a:srgbClr val="000000"/>
                </a:solidFill>
                <a:latin typeface="宋体" panose="02010600030101010101" pitchFamily="2" charset="-122"/>
                <a:sym typeface="+mn-ea"/>
              </a:rPr>
              <a:t>汽车空调制冷剂加注作业流程包括以下八个步骤：</a:t>
            </a:r>
            <a:endParaRPr lang="zh-CN" altLang="en-US" sz="2000" b="0" dirty="0">
              <a:solidFill>
                <a:srgbClr val="000000"/>
              </a:solidFill>
              <a:latin typeface="宋体" panose="02010600030101010101" pitchFamily="2" charset="-122"/>
              <a:sym typeface="+mn-ea"/>
            </a:endParaRPr>
          </a:p>
        </p:txBody>
      </p:sp>
      <p:sp>
        <p:nvSpPr>
          <p:cNvPr id="6" name="文本框 5"/>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105"/>
                                        </p:tgtEl>
                                        <p:attrNameLst>
                                          <p:attrName>style.visibility</p:attrName>
                                        </p:attrNameLst>
                                      </p:cBhvr>
                                      <p:to>
                                        <p:strVal val="visible"/>
                                      </p:to>
                                    </p:set>
                                    <p:anim calcmode="lin" valueType="num">
                                      <p:cBhvr>
                                        <p:cTn id="13" dur="1000" fill="hold"/>
                                        <p:tgtEl>
                                          <p:spTgt spid="105"/>
                                        </p:tgtEl>
                                        <p:attrNameLst>
                                          <p:attrName>ppt_x</p:attrName>
                                        </p:attrNameLst>
                                      </p:cBhvr>
                                      <p:tavLst>
                                        <p:tav tm="0">
                                          <p:val>
                                            <p:strVal val="#ppt_x-.2"/>
                                          </p:val>
                                        </p:tav>
                                        <p:tav tm="100000">
                                          <p:val>
                                            <p:strVal val="#ppt_x"/>
                                          </p:val>
                                        </p:tav>
                                      </p:tavLst>
                                    </p:anim>
                                    <p:anim calcmode="lin" valueType="num">
                                      <p:cBhvr>
                                        <p:cTn id="14" dur="1000" fill="hold"/>
                                        <p:tgtEl>
                                          <p:spTgt spid="10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736090" y="2522855"/>
            <a:ext cx="5276850" cy="645160"/>
          </a:xfrm>
          <a:prstGeom prst="rect">
            <a:avLst/>
          </a:prstGeom>
          <a:noFill/>
          <a:ln w="9525">
            <a:noFill/>
          </a:ln>
        </p:spPr>
        <p:txBody>
          <a:bodyPr wrap="square">
            <a:spAutoFit/>
          </a:bodyPr>
          <a:lstStyle/>
          <a:p>
            <a:pPr indent="0"/>
            <a:r>
              <a:rPr lang="zh-CN" altLang="en-US" b="0" dirty="0">
                <a:solidFill>
                  <a:srgbClr val="000000"/>
                </a:solidFill>
                <a:latin typeface="宋体" panose="02010600030101010101" pitchFamily="2" charset="-122"/>
              </a:rPr>
              <a:t>将设备的红色软管与系统高压端相连，蓝色软管与系统低压端相连，不能接错。</a:t>
            </a:r>
          </a:p>
        </p:txBody>
      </p:sp>
      <p:pic>
        <p:nvPicPr>
          <p:cNvPr id="6" name="图片 1"/>
          <p:cNvPicPr>
            <a:picLocks noChangeAspect="1" noChangeArrowheads="1"/>
          </p:cNvPicPr>
          <p:nvPr/>
        </p:nvPicPr>
        <p:blipFill>
          <a:blip r:embed="rId2"/>
          <a:srcRect/>
          <a:stretch>
            <a:fillRect/>
          </a:stretch>
        </p:blipFill>
        <p:spPr>
          <a:xfrm>
            <a:off x="4639310" y="3110865"/>
            <a:ext cx="2374265" cy="1567180"/>
          </a:xfrm>
          <a:prstGeom prst="rect">
            <a:avLst/>
          </a:prstGeom>
          <a:noFill/>
          <a:ln w="9525">
            <a:noFill/>
            <a:miter lim="800000"/>
            <a:headEnd/>
            <a:tailEnd/>
          </a:ln>
        </p:spPr>
      </p:pic>
      <p:pic>
        <p:nvPicPr>
          <p:cNvPr id="9" name="图片 2"/>
          <p:cNvPicPr>
            <a:picLocks noChangeAspect="1" noChangeArrowheads="1"/>
          </p:cNvPicPr>
          <p:nvPr/>
        </p:nvPicPr>
        <p:blipFill>
          <a:blip r:embed="rId3" cstate="print"/>
          <a:srcRect/>
          <a:stretch>
            <a:fillRect/>
          </a:stretch>
        </p:blipFill>
        <p:spPr>
          <a:xfrm>
            <a:off x="4639310" y="4937760"/>
            <a:ext cx="2296160" cy="1431290"/>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3" name="矩形 2"/>
          <p:cNvSpPr/>
          <p:nvPr/>
        </p:nvSpPr>
        <p:spPr>
          <a:xfrm>
            <a:off x="889000" y="1946593"/>
            <a:ext cx="2398713" cy="39878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（1）设备连接 </a:t>
            </a:r>
          </a:p>
        </p:txBody>
      </p:sp>
      <p:sp>
        <p:nvSpPr>
          <p:cNvPr id="11" name="矩形 10"/>
          <p:cNvSpPr/>
          <p:nvPr/>
        </p:nvSpPr>
        <p:spPr>
          <a:xfrm>
            <a:off x="889000" y="3244533"/>
            <a:ext cx="2398713" cy="39878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）打开电源开关</a:t>
            </a:r>
          </a:p>
        </p:txBody>
      </p:sp>
      <p:sp>
        <p:nvSpPr>
          <p:cNvPr id="12" name="矩形 11"/>
          <p:cNvSpPr/>
          <p:nvPr/>
        </p:nvSpPr>
        <p:spPr>
          <a:xfrm>
            <a:off x="889000" y="4776470"/>
            <a:ext cx="269875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）按“数据库”键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 calcmode="lin" valueType="num">
                                      <p:cBhvr>
                                        <p:cTn id="16" dur="500" fill="hold"/>
                                        <p:tgtEl>
                                          <p:spTgt spid="6"/>
                                        </p:tgtEl>
                                        <p:attrNameLst>
                                          <p:attrName>style.rotation</p:attrName>
                                        </p:attrNameLst>
                                      </p:cBhvr>
                                      <p:tavLst>
                                        <p:tav tm="0">
                                          <p:val>
                                            <p:fltVal val="360"/>
                                          </p:val>
                                        </p:tav>
                                        <p:tav tm="100000">
                                          <p:val>
                                            <p:fltVal val="0"/>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3"/>
          <p:cNvPicPr>
            <a:picLocks noChangeAspect="1" noChangeArrowheads="1"/>
          </p:cNvPicPr>
          <p:nvPr/>
        </p:nvPicPr>
        <p:blipFill>
          <a:blip r:embed="rId2"/>
          <a:srcRect/>
          <a:stretch>
            <a:fillRect/>
          </a:stretch>
        </p:blipFill>
        <p:spPr>
          <a:xfrm>
            <a:off x="4482465" y="2051685"/>
            <a:ext cx="2154555" cy="1568450"/>
          </a:xfrm>
          <a:prstGeom prst="rect">
            <a:avLst/>
          </a:prstGeom>
          <a:noFill/>
          <a:ln w="9525">
            <a:noFill/>
            <a:miter lim="800000"/>
            <a:headEnd/>
            <a:tailEnd/>
          </a:ln>
        </p:spPr>
      </p:pic>
      <p:pic>
        <p:nvPicPr>
          <p:cNvPr id="5" name="图片 209"/>
          <p:cNvPicPr>
            <a:picLocks noChangeAspect="1" noChangeArrowheads="1"/>
          </p:cNvPicPr>
          <p:nvPr/>
        </p:nvPicPr>
        <p:blipFill>
          <a:blip r:embed="rId3" cstate="print"/>
          <a:srcRect/>
          <a:stretch>
            <a:fillRect/>
          </a:stretch>
        </p:blipFill>
        <p:spPr>
          <a:xfrm>
            <a:off x="4482465" y="4081145"/>
            <a:ext cx="2153920" cy="1483995"/>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11" name="矩形 10"/>
          <p:cNvSpPr/>
          <p:nvPr/>
        </p:nvSpPr>
        <p:spPr>
          <a:xfrm>
            <a:off x="889000" y="2239328"/>
            <a:ext cx="2398713" cy="39878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）查找加注量</a:t>
            </a:r>
          </a:p>
        </p:txBody>
      </p:sp>
      <p:sp>
        <p:nvSpPr>
          <p:cNvPr id="8" name="矩形 7"/>
          <p:cNvSpPr/>
          <p:nvPr/>
        </p:nvSpPr>
        <p:spPr>
          <a:xfrm>
            <a:off x="889000" y="4081145"/>
            <a:ext cx="3592830"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）检查工作罐中制冷剂净重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227"/>
          <p:cNvPicPr>
            <a:picLocks noChangeAspect="1" noChangeArrowheads="1"/>
          </p:cNvPicPr>
          <p:nvPr/>
        </p:nvPicPr>
        <p:blipFill>
          <a:blip r:embed="rId2" cstate="print"/>
          <a:srcRect/>
          <a:stretch>
            <a:fillRect/>
          </a:stretch>
        </p:blipFill>
        <p:spPr>
          <a:xfrm>
            <a:off x="4524375" y="2040890"/>
            <a:ext cx="2112645" cy="1666875"/>
          </a:xfrm>
          <a:prstGeom prst="rect">
            <a:avLst/>
          </a:prstGeom>
          <a:noFill/>
          <a:ln w="9525">
            <a:noFill/>
            <a:miter lim="800000"/>
            <a:headEnd/>
            <a:tailEnd/>
          </a:ln>
        </p:spPr>
      </p:pic>
      <p:pic>
        <p:nvPicPr>
          <p:cNvPr id="6" name="图片 210"/>
          <p:cNvPicPr>
            <a:picLocks noChangeAspect="1" noChangeArrowheads="1"/>
          </p:cNvPicPr>
          <p:nvPr/>
        </p:nvPicPr>
        <p:blipFill>
          <a:blip r:embed="rId3" cstate="print"/>
          <a:srcRect/>
          <a:stretch>
            <a:fillRect/>
          </a:stretch>
        </p:blipFill>
        <p:spPr>
          <a:xfrm>
            <a:off x="4524375" y="4094480"/>
            <a:ext cx="2205355" cy="1506220"/>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11" name="矩形 10"/>
          <p:cNvSpPr/>
          <p:nvPr/>
        </p:nvSpPr>
        <p:spPr>
          <a:xfrm>
            <a:off x="889000" y="2239328"/>
            <a:ext cx="2398713" cy="39878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6</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）按“充注键”</a:t>
            </a:r>
          </a:p>
        </p:txBody>
      </p:sp>
      <p:sp>
        <p:nvSpPr>
          <p:cNvPr id="8" name="矩形 7"/>
          <p:cNvSpPr/>
          <p:nvPr/>
        </p:nvSpPr>
        <p:spPr>
          <a:xfrm>
            <a:off x="889000" y="4204018"/>
            <a:ext cx="2398713" cy="398780"/>
          </a:xfrm>
          <a:prstGeom prst="rect">
            <a:avLst/>
          </a:prstGeom>
          <a:solidFill>
            <a:schemeClr val="accent2">
              <a:lumMod val="20000"/>
              <a:lumOff val="8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7</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）进入充注界面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7"/>
          <p:cNvPicPr>
            <a:picLocks noChangeAspect="1" noChangeArrowheads="1"/>
          </p:cNvPicPr>
          <p:nvPr/>
        </p:nvPicPr>
        <p:blipFill>
          <a:blip r:embed="rId2"/>
          <a:srcRect/>
          <a:stretch>
            <a:fillRect/>
          </a:stretch>
        </p:blipFill>
        <p:spPr>
          <a:xfrm>
            <a:off x="4535170" y="2058035"/>
            <a:ext cx="2254885" cy="1467485"/>
          </a:xfrm>
          <a:prstGeom prst="rect">
            <a:avLst/>
          </a:prstGeom>
          <a:noFill/>
          <a:ln w="9525">
            <a:noFill/>
            <a:miter lim="800000"/>
            <a:headEnd/>
            <a:tailEnd/>
          </a:ln>
        </p:spPr>
      </p:pic>
      <p:pic>
        <p:nvPicPr>
          <p:cNvPr id="8" name="图片 8"/>
          <p:cNvPicPr>
            <a:picLocks noChangeAspect="1" noChangeArrowheads="1"/>
          </p:cNvPicPr>
          <p:nvPr/>
        </p:nvPicPr>
        <p:blipFill>
          <a:blip r:embed="rId3" cstate="print"/>
          <a:srcRect t="7108" r="-919" b="25854"/>
          <a:stretch>
            <a:fillRect/>
          </a:stretch>
        </p:blipFill>
        <p:spPr>
          <a:xfrm>
            <a:off x="4535170" y="4081145"/>
            <a:ext cx="2254885" cy="1596390"/>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6" name="矩形 5"/>
          <p:cNvSpPr/>
          <p:nvPr/>
        </p:nvSpPr>
        <p:spPr>
          <a:xfrm>
            <a:off x="889000" y="4204335"/>
            <a:ext cx="2982595"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9</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）根据提示“关闭低压阀，打开高压阀”</a:t>
            </a:r>
          </a:p>
        </p:txBody>
      </p:sp>
      <p:sp>
        <p:nvSpPr>
          <p:cNvPr id="9" name="矩形 8"/>
          <p:cNvSpPr/>
          <p:nvPr/>
        </p:nvSpPr>
        <p:spPr>
          <a:xfrm>
            <a:off x="889000" y="2058035"/>
            <a:ext cx="2982595"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8</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）按“数字”键，选择充注量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plus(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0"/>
          <p:cNvPicPr>
            <a:picLocks noChangeAspect="1" noChangeArrowheads="1"/>
          </p:cNvPicPr>
          <p:nvPr/>
        </p:nvPicPr>
        <p:blipFill>
          <a:blip r:embed="rId2"/>
          <a:srcRect/>
          <a:stretch>
            <a:fillRect/>
          </a:stretch>
        </p:blipFill>
        <p:spPr>
          <a:xfrm>
            <a:off x="4278630" y="2037715"/>
            <a:ext cx="2237740" cy="1520190"/>
          </a:xfrm>
          <a:prstGeom prst="rect">
            <a:avLst/>
          </a:prstGeom>
          <a:noFill/>
          <a:ln w="9525">
            <a:noFill/>
            <a:miter lim="800000"/>
            <a:headEnd/>
            <a:tailEnd/>
          </a:ln>
        </p:spPr>
      </p:pic>
      <p:grpSp>
        <p:nvGrpSpPr>
          <p:cNvPr id="1073743894" name="组合 234"/>
          <p:cNvGrpSpPr>
            <a:grpSpLocks noChangeAspect="1"/>
          </p:cNvGrpSpPr>
          <p:nvPr/>
        </p:nvGrpSpPr>
        <p:grpSpPr>
          <a:xfrm>
            <a:off x="3657600" y="4206908"/>
            <a:ext cx="5191627" cy="1802732"/>
            <a:chOff x="4794" y="2080"/>
            <a:chExt cx="9516" cy="3473"/>
          </a:xfrm>
        </p:grpSpPr>
        <p:pic>
          <p:nvPicPr>
            <p:cNvPr id="1073743895" name="图片 231"/>
            <p:cNvPicPr>
              <a:picLocks noChangeAspect="1"/>
            </p:cNvPicPr>
            <p:nvPr/>
          </p:nvPicPr>
          <p:blipFill>
            <a:blip r:embed="rId3"/>
            <a:srcRect t="6406"/>
            <a:stretch>
              <a:fillRect/>
            </a:stretch>
          </p:blipFill>
          <p:spPr>
            <a:xfrm>
              <a:off x="9764" y="2080"/>
              <a:ext cx="4546" cy="3473"/>
            </a:xfrm>
            <a:prstGeom prst="rect">
              <a:avLst/>
            </a:prstGeom>
            <a:noFill/>
            <a:ln w="9525">
              <a:noFill/>
            </a:ln>
          </p:spPr>
        </p:pic>
        <p:pic>
          <p:nvPicPr>
            <p:cNvPr id="1073743896" name="图片 1073743895"/>
            <p:cNvPicPr>
              <a:picLocks noChangeAspect="1"/>
            </p:cNvPicPr>
            <p:nvPr/>
          </p:nvPicPr>
          <p:blipFill>
            <a:blip r:embed="rId4"/>
            <a:stretch>
              <a:fillRect/>
            </a:stretch>
          </p:blipFill>
          <p:spPr>
            <a:xfrm>
              <a:off x="4794" y="2778"/>
              <a:ext cx="4102" cy="2775"/>
            </a:xfrm>
            <a:prstGeom prst="rect">
              <a:avLst/>
            </a:prstGeom>
            <a:noFill/>
            <a:ln w="9525">
              <a:noFill/>
            </a:ln>
          </p:spPr>
        </p:pic>
      </p:grpSp>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9" name="矩形 8"/>
          <p:cNvSpPr/>
          <p:nvPr/>
        </p:nvSpPr>
        <p:spPr>
          <a:xfrm>
            <a:off x="949960" y="3862705"/>
            <a:ext cx="2982595"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11</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）充注完成，关闭高压阀</a:t>
            </a:r>
          </a:p>
        </p:txBody>
      </p:sp>
      <p:sp>
        <p:nvSpPr>
          <p:cNvPr id="8" name="矩形 7"/>
          <p:cNvSpPr/>
          <p:nvPr/>
        </p:nvSpPr>
        <p:spPr>
          <a:xfrm>
            <a:off x="949960" y="2271395"/>
            <a:ext cx="2982595"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10</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）按“确认”键进行充注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73743894"/>
                                        </p:tgtEl>
                                        <p:attrNameLst>
                                          <p:attrName>style.visibility</p:attrName>
                                        </p:attrNameLst>
                                      </p:cBhvr>
                                      <p:to>
                                        <p:strVal val="visible"/>
                                      </p:to>
                                    </p:set>
                                    <p:anim calcmode="lin" valueType="num">
                                      <p:cBhvr additive="base">
                                        <p:cTn id="11" dur="500" fill="hold"/>
                                        <p:tgtEl>
                                          <p:spTgt spid="1073743894"/>
                                        </p:tgtEl>
                                        <p:attrNameLst>
                                          <p:attrName>ppt_x</p:attrName>
                                        </p:attrNameLst>
                                      </p:cBhvr>
                                      <p:tavLst>
                                        <p:tav tm="0">
                                          <p:val>
                                            <p:strVal val="#ppt_x"/>
                                          </p:val>
                                        </p:tav>
                                        <p:tav tm="100000">
                                          <p:val>
                                            <p:strVal val="#ppt_x"/>
                                          </p:val>
                                        </p:tav>
                                      </p:tavLst>
                                    </p:anim>
                                    <p:anim calcmode="lin" valueType="num">
                                      <p:cBhvr additive="base">
                                        <p:cTn id="12" dur="500" fill="hold"/>
                                        <p:tgtEl>
                                          <p:spTgt spid="10737438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2"/>
          <p:cNvPicPr>
            <a:picLocks noChangeAspect="1" noChangeArrowheads="1"/>
          </p:cNvPicPr>
          <p:nvPr/>
        </p:nvPicPr>
        <p:blipFill>
          <a:blip r:embed="rId2" cstate="print"/>
          <a:srcRect/>
          <a:stretch>
            <a:fillRect/>
          </a:stretch>
        </p:blipFill>
        <p:spPr>
          <a:xfrm>
            <a:off x="4469765" y="2273935"/>
            <a:ext cx="2613025" cy="1831975"/>
          </a:xfrm>
          <a:prstGeom prst="rect">
            <a:avLst/>
          </a:prstGeom>
          <a:noFill/>
          <a:ln w="9525">
            <a:noFill/>
            <a:miter lim="800000"/>
            <a:headEnd/>
            <a:tailEnd/>
          </a:ln>
        </p:spPr>
      </p:pic>
      <p:pic>
        <p:nvPicPr>
          <p:cNvPr id="13" name="图片 13"/>
          <p:cNvPicPr>
            <a:picLocks noChangeAspect="1" noChangeArrowheads="1"/>
          </p:cNvPicPr>
          <p:nvPr/>
        </p:nvPicPr>
        <p:blipFill>
          <a:blip r:embed="rId3" cstate="print"/>
          <a:srcRect/>
          <a:stretch>
            <a:fillRect/>
          </a:stretch>
        </p:blipFill>
        <p:spPr>
          <a:xfrm>
            <a:off x="4421505" y="4442460"/>
            <a:ext cx="2709545" cy="1129030"/>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8" name="矩形 7"/>
          <p:cNvSpPr/>
          <p:nvPr/>
        </p:nvSpPr>
        <p:spPr>
          <a:xfrm>
            <a:off x="1146810" y="4556760"/>
            <a:ext cx="2982595" cy="101473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13</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）按“确认”键退出管路清理，并关闭控制面板上的高低压阀门</a:t>
            </a:r>
          </a:p>
        </p:txBody>
      </p:sp>
      <p:sp>
        <p:nvSpPr>
          <p:cNvPr id="5" name="矩形 4"/>
          <p:cNvSpPr/>
          <p:nvPr/>
        </p:nvSpPr>
        <p:spPr>
          <a:xfrm>
            <a:off x="1146810" y="2523490"/>
            <a:ext cx="2982595"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12</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）按“确认”键对管路清理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plus(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20"/>
          <p:cNvSpPr/>
          <p:nvPr/>
        </p:nvSpPr>
        <p:spPr>
          <a:xfrm>
            <a:off x="244475" y="142875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电动压缩机作用及工作原理</a:t>
            </a:r>
          </a:p>
        </p:txBody>
      </p:sp>
      <p:sp>
        <p:nvSpPr>
          <p:cNvPr id="19457" name="文本框 3"/>
          <p:cNvSpPr txBox="1"/>
          <p:nvPr/>
        </p:nvSpPr>
        <p:spPr>
          <a:xfrm>
            <a:off x="1102360" y="6492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
        <p:nvSpPr>
          <p:cNvPr id="4" name="文本框 3"/>
          <p:cNvSpPr txBox="1"/>
          <p:nvPr/>
        </p:nvSpPr>
        <p:spPr>
          <a:xfrm>
            <a:off x="1111885" y="2195195"/>
            <a:ext cx="3691255" cy="1476375"/>
          </a:xfrm>
          <a:prstGeom prst="rect">
            <a:avLst/>
          </a:prstGeom>
          <a:noFill/>
          <a:ln w="9525">
            <a:noFill/>
          </a:ln>
        </p:spPr>
        <p:txBody>
          <a:bodyPr wrap="square">
            <a:spAutoFit/>
          </a:bodyPr>
          <a:lstStyle/>
          <a:p>
            <a:pPr indent="0" fontAlgn="auto">
              <a:lnSpc>
                <a:spcPct val="150000"/>
              </a:lnSpc>
            </a:pPr>
            <a:r>
              <a:rPr lang="zh-CN" altLang="en-US" sz="2000" b="1">
                <a:solidFill>
                  <a:schemeClr val="tx1"/>
                </a:solidFill>
                <a:latin typeface="+mn-ea"/>
                <a:ea typeface="+mn-ea"/>
                <a:cs typeface="宋体" panose="02010600030101010101" pitchFamily="2" charset="-122"/>
              </a:rPr>
              <a:t>作用：</a:t>
            </a:r>
            <a:r>
              <a:rPr lang="zh-CN" altLang="en-US" sz="2000" b="0">
                <a:solidFill>
                  <a:schemeClr val="tx1"/>
                </a:solidFill>
                <a:latin typeface="+mn-ea"/>
                <a:ea typeface="+mn-ea"/>
                <a:cs typeface="宋体" panose="02010600030101010101" pitchFamily="2" charset="-122"/>
              </a:rPr>
              <a:t>把低温、低压气态的制冷剂吸入压缩成高温、高压液态制冷剂。</a:t>
            </a:r>
          </a:p>
        </p:txBody>
      </p:sp>
      <p:sp>
        <p:nvSpPr>
          <p:cNvPr id="5" name="文本框 4"/>
          <p:cNvSpPr txBox="1"/>
          <p:nvPr/>
        </p:nvSpPr>
        <p:spPr>
          <a:xfrm>
            <a:off x="1111885" y="4018280"/>
            <a:ext cx="3690620" cy="1938020"/>
          </a:xfrm>
          <a:prstGeom prst="rect">
            <a:avLst/>
          </a:prstGeom>
          <a:noFill/>
          <a:ln w="9525">
            <a:noFill/>
          </a:ln>
        </p:spPr>
        <p:txBody>
          <a:bodyPr wrap="square">
            <a:spAutoFit/>
          </a:bodyPr>
          <a:lstStyle/>
          <a:p>
            <a:pPr indent="0" fontAlgn="auto">
              <a:lnSpc>
                <a:spcPct val="150000"/>
              </a:lnSpc>
            </a:pPr>
            <a:r>
              <a:rPr lang="zh-CN" altLang="en-US" sz="2000" b="1">
                <a:solidFill>
                  <a:schemeClr val="tx1"/>
                </a:solidFill>
                <a:latin typeface="+mn-ea"/>
                <a:ea typeface="+mn-ea"/>
                <a:cs typeface="宋体" panose="02010600030101010101" pitchFamily="2" charset="-122"/>
              </a:rPr>
              <a:t>结构特点：</a:t>
            </a:r>
            <a:r>
              <a:rPr lang="zh-CN" altLang="en-US" sz="2000" b="0">
                <a:solidFill>
                  <a:schemeClr val="tx1"/>
                </a:solidFill>
                <a:latin typeface="+mn-ea"/>
                <a:ea typeface="+mn-ea"/>
                <a:cs typeface="宋体" panose="02010600030101010101" pitchFamily="2" charset="-122"/>
              </a:rPr>
              <a:t>电动变频压缩机包含一对螺旋线缠绕的静盘和动盘、无刷电动机、油挡板和电动机轴。</a:t>
            </a:r>
          </a:p>
        </p:txBody>
      </p:sp>
      <p:pic>
        <p:nvPicPr>
          <p:cNvPr id="43" name="图片 4"/>
          <p:cNvPicPr>
            <a:picLocks noChangeAspect="1" noChangeArrowheads="1"/>
          </p:cNvPicPr>
          <p:nvPr/>
        </p:nvPicPr>
        <p:blipFill>
          <a:blip r:embed="rId2"/>
          <a:srcRect/>
          <a:stretch>
            <a:fillRect/>
          </a:stretch>
        </p:blipFill>
        <p:spPr>
          <a:xfrm>
            <a:off x="5412423" y="1701165"/>
            <a:ext cx="2790825" cy="1911350"/>
          </a:xfrm>
          <a:prstGeom prst="rect">
            <a:avLst/>
          </a:prstGeom>
          <a:noFill/>
          <a:ln w="9525">
            <a:noFill/>
            <a:miter lim="800000"/>
            <a:headEnd/>
            <a:tailEnd/>
          </a:ln>
        </p:spPr>
      </p:pic>
      <p:pic>
        <p:nvPicPr>
          <p:cNvPr id="44" name="图片 5"/>
          <p:cNvPicPr>
            <a:picLocks noChangeAspect="1" noChangeArrowheads="1"/>
          </p:cNvPicPr>
          <p:nvPr/>
        </p:nvPicPr>
        <p:blipFill>
          <a:blip r:embed="rId3"/>
          <a:srcRect/>
          <a:stretch>
            <a:fillRect/>
          </a:stretch>
        </p:blipFill>
        <p:spPr>
          <a:xfrm>
            <a:off x="5412740" y="3733800"/>
            <a:ext cx="2790190" cy="2346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1"/>
          <p:cNvPicPr>
            <a:picLocks noChangeAspect="1" noChangeArrowheads="1"/>
          </p:cNvPicPr>
          <p:nvPr/>
        </p:nvPicPr>
        <p:blipFill>
          <a:blip r:embed="rId2" cstate="print"/>
          <a:srcRect l="16502" t="31154" r="45750" b="9586"/>
          <a:stretch>
            <a:fillRect/>
          </a:stretch>
        </p:blipFill>
        <p:spPr>
          <a:xfrm>
            <a:off x="2991485" y="2486025"/>
            <a:ext cx="1108710" cy="1409700"/>
          </a:xfrm>
          <a:prstGeom prst="rect">
            <a:avLst/>
          </a:prstGeom>
          <a:noFill/>
        </p:spPr>
      </p:pic>
      <p:pic>
        <p:nvPicPr>
          <p:cNvPr id="20" name="图片 38"/>
          <p:cNvPicPr>
            <a:picLocks noChangeAspect="1" noChangeArrowheads="1"/>
          </p:cNvPicPr>
          <p:nvPr/>
        </p:nvPicPr>
        <p:blipFill>
          <a:blip r:embed="rId3" cstate="print"/>
          <a:srcRect l="11438" t="17210" r="38562" b="6319"/>
          <a:stretch>
            <a:fillRect/>
          </a:stretch>
        </p:blipFill>
        <p:spPr>
          <a:xfrm>
            <a:off x="5401310" y="2486025"/>
            <a:ext cx="1082040" cy="1424940"/>
          </a:xfrm>
          <a:prstGeom prst="rect">
            <a:avLst/>
          </a:prstGeom>
          <a:noFill/>
        </p:spPr>
      </p:pic>
      <p:pic>
        <p:nvPicPr>
          <p:cNvPr id="14" name="图片 14"/>
          <p:cNvPicPr>
            <a:picLocks noChangeAspect="1" noChangeArrowheads="1"/>
          </p:cNvPicPr>
          <p:nvPr/>
        </p:nvPicPr>
        <p:blipFill>
          <a:blip r:embed="rId4"/>
          <a:srcRect/>
          <a:stretch>
            <a:fillRect/>
          </a:stretch>
        </p:blipFill>
        <p:spPr>
          <a:xfrm>
            <a:off x="3134360" y="4652010"/>
            <a:ext cx="3256915" cy="1190625"/>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5" name="矩形 4"/>
          <p:cNvSpPr/>
          <p:nvPr/>
        </p:nvSpPr>
        <p:spPr>
          <a:xfrm>
            <a:off x="1684655" y="1950720"/>
            <a:ext cx="377317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14</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）从车上取下高低压软管</a:t>
            </a:r>
          </a:p>
        </p:txBody>
      </p:sp>
      <p:sp>
        <p:nvSpPr>
          <p:cNvPr id="6" name="矩形 5"/>
          <p:cNvSpPr/>
          <p:nvPr/>
        </p:nvSpPr>
        <p:spPr>
          <a:xfrm>
            <a:off x="1684655" y="4074160"/>
            <a:ext cx="241554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15</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）打开空调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ppt_x</p:attrName>
                                        </p:attrNameLst>
                                      </p:cBhvr>
                                      <p:tavLst>
                                        <p:tav tm="0">
                                          <p:val>
                                            <p:strVal val="#ppt_x-.2"/>
                                          </p:val>
                                        </p:tav>
                                        <p:tav tm="100000">
                                          <p:val>
                                            <p:strVal val="#ppt_x"/>
                                          </p:val>
                                        </p:tav>
                                      </p:tavLst>
                                    </p:anim>
                                    <p:anim calcmode="lin" valueType="num">
                                      <p:cBhvr>
                                        <p:cTn id="8"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ppt_x</p:attrName>
                                        </p:attrNameLst>
                                      </p:cBhvr>
                                      <p:tavLst>
                                        <p:tav tm="0">
                                          <p:val>
                                            <p:strVal val="#ppt_x-.2"/>
                                          </p:val>
                                        </p:tav>
                                        <p:tav tm="100000">
                                          <p:val>
                                            <p:strVal val="#ppt_x"/>
                                          </p:val>
                                        </p:tav>
                                      </p:tavLst>
                                    </p:anim>
                                    <p:anim calcmode="lin" valueType="num">
                                      <p:cBhvr>
                                        <p:cTn id="15"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3" presetClass="entr" presetSubtype="16"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plus(in)">
                                      <p:cBhvr>
                                        <p:cTn id="2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5"/>
          <p:cNvPicPr>
            <a:picLocks noChangeAspect="1" noChangeArrowheads="1"/>
          </p:cNvPicPr>
          <p:nvPr/>
        </p:nvPicPr>
        <p:blipFill>
          <a:blip r:embed="rId2"/>
          <a:srcRect/>
          <a:stretch>
            <a:fillRect/>
          </a:stretch>
        </p:blipFill>
        <p:spPr>
          <a:xfrm>
            <a:off x="4290695" y="2091690"/>
            <a:ext cx="2934970" cy="1626870"/>
          </a:xfrm>
          <a:prstGeom prst="rect">
            <a:avLst/>
          </a:prstGeom>
          <a:noFill/>
          <a:ln w="9525">
            <a:noFill/>
            <a:miter lim="800000"/>
            <a:headEnd/>
            <a:tailEnd/>
          </a:ln>
        </p:spPr>
      </p:pic>
      <p:pic>
        <p:nvPicPr>
          <p:cNvPr id="16" name="图片 16"/>
          <p:cNvPicPr>
            <a:picLocks noChangeAspect="1" noChangeArrowheads="1"/>
          </p:cNvPicPr>
          <p:nvPr/>
        </p:nvPicPr>
        <p:blipFill>
          <a:blip r:embed="rId3" cstate="print"/>
          <a:srcRect/>
          <a:stretch>
            <a:fillRect/>
          </a:stretch>
        </p:blipFill>
        <p:spPr>
          <a:xfrm>
            <a:off x="4171950" y="3718560"/>
            <a:ext cx="2558415" cy="2286635"/>
          </a:xfrm>
          <a:prstGeom prst="rect">
            <a:avLst/>
          </a:prstGeom>
          <a:noFill/>
          <a:ln w="9525">
            <a:noFill/>
            <a:miter lim="800000"/>
            <a:headEnd/>
            <a:tailEnd/>
          </a:ln>
        </p:spPr>
      </p:pic>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5" name="矩形 4"/>
          <p:cNvSpPr/>
          <p:nvPr/>
        </p:nvSpPr>
        <p:spPr>
          <a:xfrm>
            <a:off x="1001395" y="2705735"/>
            <a:ext cx="2023745"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16</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）查找泄漏</a:t>
            </a:r>
          </a:p>
        </p:txBody>
      </p:sp>
      <p:sp>
        <p:nvSpPr>
          <p:cNvPr id="6" name="矩形 5"/>
          <p:cNvSpPr/>
          <p:nvPr/>
        </p:nvSpPr>
        <p:spPr>
          <a:xfrm>
            <a:off x="1001395" y="4662805"/>
            <a:ext cx="223393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17</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）压力检测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17"/>
          <p:cNvPicPr>
            <a:picLocks noChangeAspect="1" noChangeArrowheads="1"/>
          </p:cNvPicPr>
          <p:nvPr/>
        </p:nvPicPr>
        <p:blipFill>
          <a:blip r:embed="rId2"/>
          <a:srcRect/>
          <a:stretch>
            <a:fillRect/>
          </a:stretch>
        </p:blipFill>
        <p:spPr>
          <a:xfrm>
            <a:off x="4378325" y="2164715"/>
            <a:ext cx="2535555" cy="1746885"/>
          </a:xfrm>
          <a:prstGeom prst="rect">
            <a:avLst/>
          </a:prstGeom>
          <a:noFill/>
          <a:ln w="9525">
            <a:noFill/>
            <a:miter lim="800000"/>
            <a:headEnd/>
            <a:tailEnd/>
          </a:ln>
        </p:spPr>
      </p:pic>
      <p:sp>
        <p:nvSpPr>
          <p:cNvPr id="4" name="文本框 3"/>
          <p:cNvSpPr txBox="1"/>
          <p:nvPr/>
        </p:nvSpPr>
        <p:spPr>
          <a:xfrm>
            <a:off x="1704340" y="4583430"/>
            <a:ext cx="5080000" cy="398780"/>
          </a:xfrm>
          <a:prstGeom prst="rect">
            <a:avLst/>
          </a:prstGeom>
          <a:noFill/>
          <a:ln w="9525">
            <a:noFill/>
          </a:ln>
        </p:spPr>
        <p:txBody>
          <a:bodyPr>
            <a:spAutoFit/>
          </a:bodyPr>
          <a:lstStyle/>
          <a:p>
            <a:pPr indent="0"/>
            <a:r>
              <a:rPr lang="en-US" altLang="zh-CN" sz="2000" b="0">
                <a:solidFill>
                  <a:schemeClr val="tx2"/>
                </a:solidFill>
                <a:latin typeface="楷体" panose="02010609060101010101" charset="-122"/>
                <a:ea typeface="楷体" panose="02010609060101010101" charset="-122"/>
                <a:cs typeface="宋体" panose="02010600030101010101" pitchFamily="2" charset="-122"/>
              </a:rPr>
              <a:t>19</a:t>
            </a:r>
            <a:r>
              <a:rPr lang="zh-CN" altLang="en-US" sz="2000" b="0">
                <a:solidFill>
                  <a:schemeClr val="tx2"/>
                </a:solidFill>
                <a:latin typeface="楷体" panose="02010609060101010101" charset="-122"/>
                <a:ea typeface="楷体" panose="02010609060101010101" charset="-122"/>
                <a:cs typeface="宋体" panose="02010600030101010101" pitchFamily="2" charset="-122"/>
              </a:rPr>
              <a:t>）。</a:t>
            </a:r>
          </a:p>
        </p:txBody>
      </p:sp>
      <p:sp>
        <p:nvSpPr>
          <p:cNvPr id="2" name="文本框 1"/>
          <p:cNvSpPr txBox="1"/>
          <p:nvPr/>
        </p:nvSpPr>
        <p:spPr>
          <a:xfrm>
            <a:off x="1306830" y="675005"/>
            <a:ext cx="6939280" cy="521970"/>
          </a:xfrm>
          <a:prstGeom prst="rect">
            <a:avLst/>
          </a:prstGeom>
          <a:noFill/>
        </p:spPr>
        <p:txBody>
          <a:bodyPr wrap="none" rtlCol="0" anchor="t">
            <a:spAutoFit/>
          </a:bodyPr>
          <a:lstStyle/>
          <a:p>
            <a:pPr lvl="0" algn="l"/>
            <a:r>
              <a:rPr lang="zh-CN" altLang="en-US" sz="2800" b="1" dirty="0">
                <a:solidFill>
                  <a:srgbClr val="558ED5"/>
                </a:solidFill>
                <a:latin typeface="微软雅黑" panose="020B0503020204020204" pitchFamily="34" charset="-122"/>
                <a:ea typeface="微软雅黑" panose="020B0503020204020204" pitchFamily="34" charset="-122"/>
                <a:sym typeface="+mn-ea"/>
              </a:rPr>
              <a:t>二、汽车空调制冷剂添加的工艺规范及要求</a:t>
            </a:r>
            <a:endParaRPr lang="zh-CN" altLang="en-US" sz="2800" b="1" dirty="0">
              <a:solidFill>
                <a:srgbClr val="558ED5"/>
              </a:solidFill>
              <a:latin typeface="微软雅黑" panose="020B0503020204020204" pitchFamily="34" charset="-122"/>
              <a:ea typeface="微软雅黑" panose="020B0503020204020204" pitchFamily="34" charset="-122"/>
            </a:endParaRPr>
          </a:p>
        </p:txBody>
      </p:sp>
      <p:sp>
        <p:nvSpPr>
          <p:cNvPr id="25602" name="矩形 20"/>
          <p:cNvSpPr/>
          <p:nvPr/>
        </p:nvSpPr>
        <p:spPr>
          <a:xfrm>
            <a:off x="318770" y="1317625"/>
            <a:ext cx="5138420" cy="460375"/>
          </a:xfrm>
          <a:prstGeom prst="rect">
            <a:avLst/>
          </a:prstGeom>
          <a:solidFill>
            <a:srgbClr val="00B0F0"/>
          </a:solidFill>
          <a:ln w="9525">
            <a:noFill/>
          </a:ln>
        </p:spPr>
        <p:txBody>
          <a:bodyPr wrap="square" anchor="t">
            <a:spAutoFit/>
          </a:bodyPr>
          <a:lstStyle/>
          <a:p>
            <a:r>
              <a:rPr lang="en-US" altLang="zh-CN" sz="2400" b="1" dirty="0">
                <a:solidFill>
                  <a:schemeClr val="bg1"/>
                </a:solidFill>
                <a:latin typeface="宋体" panose="02010600030101010101" pitchFamily="2" charset="-122"/>
                <a:ea typeface="宋体" panose="02010600030101010101" pitchFamily="2" charset="-122"/>
              </a:rPr>
              <a:t>2. </a:t>
            </a:r>
            <a:r>
              <a:rPr lang="zh-CN" altLang="en-US" sz="2400" b="1" dirty="0">
                <a:solidFill>
                  <a:schemeClr val="bg1"/>
                </a:solidFill>
                <a:latin typeface="宋体" panose="02010600030101010101" pitchFamily="2" charset="-122"/>
                <a:ea typeface="宋体" panose="02010600030101010101" pitchFamily="2" charset="-122"/>
              </a:rPr>
              <a:t>加注汽车空调制冷剂的工艺流程</a:t>
            </a:r>
          </a:p>
        </p:txBody>
      </p:sp>
      <p:sp>
        <p:nvSpPr>
          <p:cNvPr id="6" name="矩形 5"/>
          <p:cNvSpPr/>
          <p:nvPr/>
        </p:nvSpPr>
        <p:spPr>
          <a:xfrm>
            <a:off x="1094740" y="2495550"/>
            <a:ext cx="2932430" cy="39878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18</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）出风口温度检测</a:t>
            </a:r>
          </a:p>
        </p:txBody>
      </p:sp>
      <p:sp>
        <p:nvSpPr>
          <p:cNvPr id="8" name="矩形 7"/>
          <p:cNvSpPr/>
          <p:nvPr/>
        </p:nvSpPr>
        <p:spPr>
          <a:xfrm>
            <a:off x="1094740" y="4583430"/>
            <a:ext cx="4425950" cy="706755"/>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19</a:t>
            </a:r>
            <a: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）取下空调压力表组，完成制冷剂添加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222375" y="1721485"/>
            <a:ext cx="6699885" cy="3784600"/>
          </a:xfrm>
          <a:prstGeom prst="rect">
            <a:avLst/>
          </a:prstGeom>
          <a:noFill/>
          <a:ln w="9525">
            <a:noFill/>
          </a:ln>
        </p:spPr>
        <p:txBody>
          <a:bodyPr wrap="square">
            <a:spAutoFit/>
          </a:bodyPr>
          <a:lstStyle/>
          <a:p>
            <a:pPr indent="266700" fontAlgn="auto">
              <a:lnSpc>
                <a:spcPct val="150000"/>
              </a:lnSpc>
            </a:pPr>
            <a:r>
              <a:rPr lang="en-US" altLang="zh-CN" b="0" dirty="0">
                <a:latin typeface="宋体" panose="02010600030101010101" pitchFamily="2" charset="-122"/>
              </a:rPr>
              <a:t> </a:t>
            </a:r>
            <a:r>
              <a:rPr lang="en-US" altLang="zh-CN" sz="2000" b="0" dirty="0">
                <a:latin typeface="宋体" panose="02010600030101010101" pitchFamily="2" charset="-122"/>
              </a:rPr>
              <a:t> </a:t>
            </a:r>
            <a:r>
              <a:rPr lang="zh-CN" altLang="en-US" sz="2000" b="0" dirty="0">
                <a:latin typeface="宋体" panose="02010600030101010101" pitchFamily="2" charset="-122"/>
              </a:rPr>
              <a:t>1）触碰和检修高压器件时，注意安全防护，应拆下与蓄电池负极相连的电线并等待3分钟以上。</a:t>
            </a:r>
          </a:p>
          <a:p>
            <a:pPr indent="266700" fontAlgn="auto">
              <a:lnSpc>
                <a:spcPct val="150000"/>
              </a:lnSpc>
            </a:pPr>
            <a:r>
              <a:rPr lang="zh-CN" altLang="en-US" sz="2000" b="0" dirty="0">
                <a:latin typeface="宋体" panose="02010600030101010101" pitchFamily="2" charset="-122"/>
              </a:rPr>
              <a:t>  2）制冷剂的排放应远离工作场所，并保持工作场所通风良好，以免造成窒息危险。制冷剂不要靠近火焰，以免产生对人体有害的物质。 </a:t>
            </a:r>
          </a:p>
          <a:p>
            <a:pPr indent="266700" fontAlgn="auto">
              <a:lnSpc>
                <a:spcPct val="150000"/>
              </a:lnSpc>
            </a:pPr>
            <a:r>
              <a:rPr lang="zh-CN" altLang="en-US" sz="2000" b="0" dirty="0">
                <a:latin typeface="宋体" panose="02010600030101010101" pitchFamily="2" charset="-122"/>
              </a:rPr>
              <a:t>  3）在打开制冷系统时，必须戴手套及防护眼镜，以免制冷剂冻伤皮肤。一旦皮肤上溅到制冷剂，要立即用大量的冷水清洗，千万不可用手搓。</a:t>
            </a:r>
          </a:p>
        </p:txBody>
      </p:sp>
      <p:sp>
        <p:nvSpPr>
          <p:cNvPr id="26625" name="文本框 3"/>
          <p:cNvSpPr txBox="1"/>
          <p:nvPr/>
        </p:nvSpPr>
        <p:spPr>
          <a:xfrm>
            <a:off x="1991360" y="656908"/>
            <a:ext cx="5161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三、电动汽车空调维修注意事项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 calcmode="lin" valueType="num">
                                      <p:cBhvr>
                                        <p:cTn id="9" dur="500" fill="hold"/>
                                        <p:tgtEl>
                                          <p:spTgt spid="100"/>
                                        </p:tgtEl>
                                        <p:attrNameLst>
                                          <p:attrName>style.rotation</p:attrName>
                                        </p:attrNameLst>
                                      </p:cBhvr>
                                      <p:tavLst>
                                        <p:tav tm="0">
                                          <p:val>
                                            <p:fltVal val="360"/>
                                          </p:val>
                                        </p:tav>
                                        <p:tav tm="100000">
                                          <p:val>
                                            <p:fltVal val="0"/>
                                          </p:val>
                                        </p:tav>
                                      </p:tavLst>
                                    </p:anim>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91895" y="1767205"/>
            <a:ext cx="7068185" cy="3322955"/>
          </a:xfrm>
          <a:prstGeom prst="rect">
            <a:avLst/>
          </a:prstGeom>
          <a:noFill/>
          <a:ln w="9525">
            <a:noFill/>
          </a:ln>
        </p:spPr>
        <p:txBody>
          <a:bodyPr wrap="square">
            <a:spAutoFit/>
          </a:bodyPr>
          <a:lstStyle/>
          <a:p>
            <a:pPr indent="266700" fontAlgn="auto">
              <a:lnSpc>
                <a:spcPct val="150000"/>
              </a:lnSpc>
            </a:pPr>
            <a:r>
              <a:rPr lang="zh-CN" altLang="en-US" sz="2000" b="0" dirty="0">
                <a:latin typeface="宋体" panose="02010600030101010101" pitchFamily="2" charset="-122"/>
              </a:rPr>
              <a:t> 4）制冷系统打开后，一定要及时加盖或包扎密封，防止空气的潮气或杂质进入。</a:t>
            </a:r>
          </a:p>
          <a:p>
            <a:pPr indent="266700" fontAlgn="auto">
              <a:lnSpc>
                <a:spcPct val="150000"/>
              </a:lnSpc>
            </a:pPr>
            <a:r>
              <a:rPr lang="zh-CN" altLang="en-US" sz="2000" b="0" dirty="0">
                <a:latin typeface="宋体" panose="02010600030101010101" pitchFamily="2" charset="-122"/>
              </a:rPr>
              <a:t> 5）更换制冷部件后，要先为系统补充冷冻机油，然后再加注制冷剂。不同品牌的冷冻机油、制冷剂不能混用。北汽新能源指定采用R134a制冷剂和POE68冷冻油（压缩机润滑油）。</a:t>
            </a:r>
          </a:p>
          <a:p>
            <a:pPr indent="266700" fontAlgn="auto">
              <a:lnSpc>
                <a:spcPct val="150000"/>
              </a:lnSpc>
            </a:pPr>
            <a:r>
              <a:rPr lang="zh-CN" altLang="en-US" sz="2000" b="0" dirty="0">
                <a:latin typeface="宋体" panose="02010600030101010101" pitchFamily="2" charset="-122"/>
              </a:rPr>
              <a:t> </a:t>
            </a:r>
            <a:r>
              <a:rPr lang="en-US" altLang="zh-CN" sz="2000" b="0" dirty="0">
                <a:latin typeface="宋体" panose="02010600030101010101" pitchFamily="2" charset="-122"/>
              </a:rPr>
              <a:t>6</a:t>
            </a:r>
            <a:r>
              <a:rPr lang="zh-CN" altLang="en-US" sz="2000" b="0" dirty="0">
                <a:latin typeface="宋体" panose="02010600030101010101" pitchFamily="2" charset="-122"/>
              </a:rPr>
              <a:t>）拧紧或拧松螺纹接头时，必须同时使用两把扳手，连接安装各管路接口时注意管口清洁，O形圈涂抹冷冻油。</a:t>
            </a:r>
          </a:p>
        </p:txBody>
      </p:sp>
      <p:sp>
        <p:nvSpPr>
          <p:cNvPr id="26625" name="文本框 3"/>
          <p:cNvSpPr txBox="1"/>
          <p:nvPr/>
        </p:nvSpPr>
        <p:spPr>
          <a:xfrm>
            <a:off x="1991360" y="656908"/>
            <a:ext cx="5161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三、电动汽车空调维修注意事项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 calcmode="lin" valueType="num">
                                      <p:cBhvr>
                                        <p:cTn id="9" dur="500" fill="hold"/>
                                        <p:tgtEl>
                                          <p:spTgt spid="100"/>
                                        </p:tgtEl>
                                        <p:attrNameLst>
                                          <p:attrName>style.rotation</p:attrName>
                                        </p:attrNameLst>
                                      </p:cBhvr>
                                      <p:tavLst>
                                        <p:tav tm="0">
                                          <p:val>
                                            <p:fltVal val="360"/>
                                          </p:val>
                                        </p:tav>
                                        <p:tav tm="100000">
                                          <p:val>
                                            <p:fltVal val="0"/>
                                          </p:val>
                                        </p:tav>
                                      </p:tavLst>
                                    </p:anim>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33525" y="4196080"/>
            <a:ext cx="6399530" cy="1014730"/>
          </a:xfrm>
          <a:prstGeom prst="rect">
            <a:avLst/>
          </a:prstGeom>
          <a:noFill/>
          <a:ln w="9525">
            <a:noFill/>
          </a:ln>
        </p:spPr>
        <p:txBody>
          <a:bodyPr wrap="square">
            <a:spAutoFit/>
          </a:bodyPr>
          <a:lstStyle/>
          <a:p>
            <a:pPr indent="0"/>
            <a:r>
              <a:rPr lang="en-US" altLang="zh-CN" sz="2000" b="0">
                <a:solidFill>
                  <a:schemeClr val="tx1"/>
                </a:solidFill>
                <a:latin typeface="+mn-ea"/>
                <a:ea typeface="+mn-ea"/>
                <a:cs typeface="宋体" panose="02010600030101010101" pitchFamily="2" charset="-122"/>
              </a:rPr>
              <a:t>    </a:t>
            </a:r>
            <a:r>
              <a:rPr lang="zh-CN" altLang="en-US" sz="2000" b="0">
                <a:solidFill>
                  <a:schemeClr val="tx1"/>
                </a:solidFill>
                <a:latin typeface="+mn-ea"/>
                <a:ea typeface="+mn-ea"/>
                <a:cs typeface="宋体" panose="02010600030101010101" pitchFamily="2" charset="-122"/>
              </a:rPr>
              <a:t>工作时由无刷电动机带动动盘旋转，通过动、静盘的相互旋转配合，压缩处在动静盘间的制冷剂，完成吸气、压缩、排气的过程</a:t>
            </a:r>
          </a:p>
        </p:txBody>
      </p:sp>
      <p:pic>
        <p:nvPicPr>
          <p:cNvPr id="42" name="图片 6"/>
          <p:cNvPicPr>
            <a:picLocks noChangeAspect="1" noChangeArrowheads="1"/>
          </p:cNvPicPr>
          <p:nvPr/>
        </p:nvPicPr>
        <p:blipFill>
          <a:blip r:embed="rId2"/>
          <a:srcRect/>
          <a:stretch>
            <a:fillRect/>
          </a:stretch>
        </p:blipFill>
        <p:spPr>
          <a:xfrm>
            <a:off x="2451100" y="2058670"/>
            <a:ext cx="4032250" cy="1800225"/>
          </a:xfrm>
          <a:prstGeom prst="rect">
            <a:avLst/>
          </a:prstGeom>
          <a:noFill/>
          <a:ln w="9525">
            <a:noFill/>
            <a:miter lim="800000"/>
            <a:headEnd/>
            <a:tailEnd/>
          </a:ln>
        </p:spPr>
      </p:pic>
      <p:sp>
        <p:nvSpPr>
          <p:cNvPr id="4" name="文本框 3"/>
          <p:cNvSpPr txBox="1"/>
          <p:nvPr/>
        </p:nvSpPr>
        <p:spPr>
          <a:xfrm>
            <a:off x="1557020" y="5349240"/>
            <a:ext cx="6111875" cy="398780"/>
          </a:xfrm>
          <a:prstGeom prst="rect">
            <a:avLst/>
          </a:prstGeom>
          <a:noFill/>
          <a:ln w="9525">
            <a:noFill/>
          </a:ln>
        </p:spPr>
        <p:txBody>
          <a:bodyPr wrap="square">
            <a:spAutoFit/>
          </a:bodyPr>
          <a:lstStyle/>
          <a:p>
            <a:pPr indent="266700"/>
            <a:r>
              <a:rPr lang="en-US" altLang="zh-CN" sz="2000" b="0">
                <a:solidFill>
                  <a:schemeClr val="tx1"/>
                </a:solidFill>
                <a:latin typeface="+mn-ea"/>
                <a:ea typeface="+mn-ea"/>
                <a:cs typeface="宋体" panose="02010600030101010101" pitchFamily="2" charset="-122"/>
              </a:rPr>
              <a:t>1</a:t>
            </a:r>
            <a:r>
              <a:rPr lang="zh-CN" altLang="en-US" sz="2000" b="0">
                <a:solidFill>
                  <a:schemeClr val="tx1"/>
                </a:solidFill>
                <a:latin typeface="+mn-ea"/>
                <a:ea typeface="+mn-ea"/>
                <a:cs typeface="宋体" panose="02010600030101010101" pitchFamily="2" charset="-122"/>
              </a:rPr>
              <a:t>） 吸入过程   </a:t>
            </a:r>
            <a:r>
              <a:rPr lang="en-US" altLang="zh-CN" sz="2000" b="0">
                <a:solidFill>
                  <a:schemeClr val="tx1"/>
                </a:solidFill>
                <a:latin typeface="+mn-ea"/>
                <a:ea typeface="+mn-ea"/>
                <a:cs typeface="宋体" panose="02010600030101010101" pitchFamily="2" charset="-122"/>
              </a:rPr>
              <a:t>2</a:t>
            </a:r>
            <a:r>
              <a:rPr lang="zh-CN" altLang="en-US" sz="2000" b="0">
                <a:solidFill>
                  <a:schemeClr val="tx1"/>
                </a:solidFill>
                <a:latin typeface="+mn-ea"/>
                <a:ea typeface="+mn-ea"/>
                <a:cs typeface="宋体" panose="02010600030101010101" pitchFamily="2" charset="-122"/>
              </a:rPr>
              <a:t>） 压缩过程   </a:t>
            </a:r>
            <a:r>
              <a:rPr lang="en-US" altLang="zh-CN" sz="2000" b="0">
                <a:solidFill>
                  <a:schemeClr val="tx1"/>
                </a:solidFill>
                <a:latin typeface="+mn-ea"/>
                <a:ea typeface="+mn-ea"/>
                <a:cs typeface="宋体" panose="02010600030101010101" pitchFamily="2" charset="-122"/>
              </a:rPr>
              <a:t>3</a:t>
            </a:r>
            <a:r>
              <a:rPr lang="zh-CN" altLang="en-US" sz="2000" b="0">
                <a:solidFill>
                  <a:schemeClr val="tx1"/>
                </a:solidFill>
                <a:latin typeface="+mn-ea"/>
                <a:ea typeface="+mn-ea"/>
                <a:cs typeface="宋体" panose="02010600030101010101" pitchFamily="2" charset="-122"/>
              </a:rPr>
              <a:t>） 排放过程</a:t>
            </a:r>
          </a:p>
        </p:txBody>
      </p:sp>
      <p:sp>
        <p:nvSpPr>
          <p:cNvPr id="5" name="文本框 4"/>
          <p:cNvSpPr txBox="1"/>
          <p:nvPr/>
        </p:nvSpPr>
        <p:spPr>
          <a:xfrm>
            <a:off x="1295400" y="1845310"/>
            <a:ext cx="2027555" cy="398780"/>
          </a:xfrm>
          <a:prstGeom prst="rect">
            <a:avLst/>
          </a:prstGeom>
          <a:noFill/>
        </p:spPr>
        <p:txBody>
          <a:bodyPr wrap="square" rtlCol="0">
            <a:spAutoFit/>
          </a:bodyPr>
          <a:lstStyle/>
          <a:p>
            <a:r>
              <a:rPr lang="zh-CN" altLang="en-US" sz="2000" b="1">
                <a:solidFill>
                  <a:schemeClr val="tx1"/>
                </a:solidFill>
              </a:rPr>
              <a:t>工作过程：</a:t>
            </a:r>
          </a:p>
        </p:txBody>
      </p:sp>
      <p:sp>
        <p:nvSpPr>
          <p:cNvPr id="20482" name="矩形 20"/>
          <p:cNvSpPr/>
          <p:nvPr/>
        </p:nvSpPr>
        <p:spPr>
          <a:xfrm>
            <a:off x="207010" y="1384935"/>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1.</a:t>
            </a:r>
            <a:r>
              <a:rPr sz="2400" b="1" dirty="0">
                <a:solidFill>
                  <a:schemeClr val="bg1"/>
                </a:solidFill>
                <a:latin typeface="宋体" panose="02010600030101010101" pitchFamily="2" charset="-122"/>
                <a:ea typeface="宋体" panose="02010600030101010101" pitchFamily="2" charset="-122"/>
              </a:rPr>
              <a:t> 电动压缩机作用及工作原理</a:t>
            </a:r>
          </a:p>
        </p:txBody>
      </p:sp>
      <p:sp>
        <p:nvSpPr>
          <p:cNvPr id="19457" name="文本框 3"/>
          <p:cNvSpPr txBox="1"/>
          <p:nvPr/>
        </p:nvSpPr>
        <p:spPr>
          <a:xfrm>
            <a:off x="1102360" y="6492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diamond(in)">
                                      <p:cBhvr>
                                        <p:cTn id="7" dur="20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1"/>
          <p:cNvPicPr>
            <a:picLocks noChangeAspect="1" noChangeArrowheads="1"/>
          </p:cNvPicPr>
          <p:nvPr/>
        </p:nvPicPr>
        <p:blipFill>
          <a:blip r:embed="rId2"/>
          <a:srcRect/>
          <a:stretch>
            <a:fillRect/>
          </a:stretch>
        </p:blipFill>
        <p:spPr>
          <a:xfrm>
            <a:off x="5715000" y="2273300"/>
            <a:ext cx="2437765" cy="2426335"/>
          </a:xfrm>
          <a:prstGeom prst="rect">
            <a:avLst/>
          </a:prstGeom>
          <a:noFill/>
          <a:ln w="9525">
            <a:noFill/>
            <a:miter lim="800000"/>
            <a:headEnd/>
            <a:tailEnd/>
          </a:ln>
        </p:spPr>
      </p:pic>
      <p:sp>
        <p:nvSpPr>
          <p:cNvPr id="3" name="文本框 2"/>
          <p:cNvSpPr txBox="1"/>
          <p:nvPr/>
        </p:nvSpPr>
        <p:spPr>
          <a:xfrm>
            <a:off x="785495" y="4454525"/>
            <a:ext cx="4803775" cy="1014730"/>
          </a:xfrm>
          <a:prstGeom prst="rect">
            <a:avLst/>
          </a:prstGeom>
          <a:noFill/>
          <a:ln w="9525">
            <a:noFill/>
          </a:ln>
        </p:spPr>
        <p:txBody>
          <a:bodyPr wrap="square">
            <a:spAutoFit/>
          </a:bodyPr>
          <a:lstStyle/>
          <a:p>
            <a:pPr indent="304800" fontAlgn="auto">
              <a:lnSpc>
                <a:spcPct val="150000"/>
              </a:lnSpc>
            </a:pPr>
            <a:r>
              <a:rPr lang="zh-CN" altLang="en-US" sz="2000" b="1">
                <a:solidFill>
                  <a:schemeClr val="tx1"/>
                </a:solidFill>
                <a:latin typeface="+mn-ea"/>
                <a:ea typeface="+mn-ea"/>
                <a:cs typeface="宋体" panose="02010600030101010101" pitchFamily="2" charset="-122"/>
              </a:rPr>
              <a:t>结构特点：</a:t>
            </a:r>
            <a:r>
              <a:rPr lang="zh-CN" altLang="en-US" sz="2000" b="0">
                <a:solidFill>
                  <a:schemeClr val="tx1"/>
                </a:solidFill>
                <a:latin typeface="+mn-ea"/>
                <a:ea typeface="+mn-ea"/>
                <a:cs typeface="宋体" panose="02010600030101010101" pitchFamily="2" charset="-122"/>
              </a:rPr>
              <a:t>一种由管子与散热片组合</a:t>
            </a:r>
          </a:p>
          <a:p>
            <a:pPr indent="304800" fontAlgn="auto">
              <a:lnSpc>
                <a:spcPct val="150000"/>
              </a:lnSpc>
            </a:pPr>
            <a:r>
              <a:rPr lang="zh-CN" altLang="en-US" sz="2000" b="0">
                <a:solidFill>
                  <a:schemeClr val="tx1"/>
                </a:solidFill>
                <a:latin typeface="+mn-ea"/>
                <a:ea typeface="+mn-ea"/>
                <a:cs typeface="宋体" panose="02010600030101010101" pitchFamily="2" charset="-122"/>
              </a:rPr>
              <a:t>起来的热交换器。</a:t>
            </a:r>
          </a:p>
        </p:txBody>
      </p:sp>
      <p:sp>
        <p:nvSpPr>
          <p:cNvPr id="4" name="文本框 3"/>
          <p:cNvSpPr txBox="1"/>
          <p:nvPr/>
        </p:nvSpPr>
        <p:spPr>
          <a:xfrm>
            <a:off x="785495" y="2690495"/>
            <a:ext cx="4711065" cy="1476375"/>
          </a:xfrm>
          <a:prstGeom prst="rect">
            <a:avLst/>
          </a:prstGeom>
          <a:noFill/>
        </p:spPr>
        <p:txBody>
          <a:bodyPr wrap="square" rtlCol="0">
            <a:spAutoFit/>
          </a:bodyPr>
          <a:lstStyle/>
          <a:p>
            <a:pPr indent="304800" algn="l" fontAlgn="auto">
              <a:lnSpc>
                <a:spcPct val="150000"/>
              </a:lnSpc>
            </a:pPr>
            <a:r>
              <a:rPr lang="zh-CN" altLang="en-US" sz="2000" b="1">
                <a:solidFill>
                  <a:schemeClr val="tx1"/>
                </a:solidFill>
                <a:latin typeface="+mn-ea"/>
                <a:ea typeface="+mn-ea"/>
                <a:cs typeface="宋体" panose="02010600030101010101" pitchFamily="2" charset="-122"/>
                <a:sym typeface="+mn-ea"/>
              </a:rPr>
              <a:t>作用：</a:t>
            </a:r>
            <a:r>
              <a:rPr lang="zh-CN" altLang="en-US" sz="2000">
                <a:solidFill>
                  <a:schemeClr val="tx1"/>
                </a:solidFill>
                <a:latin typeface="+mn-ea"/>
                <a:ea typeface="+mn-ea"/>
                <a:cs typeface="宋体" panose="02010600030101010101" pitchFamily="2" charset="-122"/>
                <a:sym typeface="+mn-ea"/>
              </a:rPr>
              <a:t>将膨胀阀出来的低压制冷剂蒸  </a:t>
            </a:r>
          </a:p>
          <a:p>
            <a:pPr indent="304800" algn="l" fontAlgn="auto">
              <a:lnSpc>
                <a:spcPct val="150000"/>
              </a:lnSpc>
            </a:pPr>
            <a:r>
              <a:rPr lang="zh-CN" altLang="en-US" sz="2000">
                <a:solidFill>
                  <a:schemeClr val="tx1"/>
                </a:solidFill>
                <a:latin typeface="+mn-ea"/>
                <a:ea typeface="+mn-ea"/>
                <a:cs typeface="宋体" panose="02010600030101010101" pitchFamily="2" charset="-122"/>
                <a:sym typeface="+mn-ea"/>
              </a:rPr>
              <a:t>发而吸收流进车内空气的热量，从而 </a:t>
            </a:r>
          </a:p>
          <a:p>
            <a:pPr indent="304800" algn="l" fontAlgn="auto">
              <a:lnSpc>
                <a:spcPct val="150000"/>
              </a:lnSpc>
            </a:pPr>
            <a:r>
              <a:rPr lang="zh-CN" altLang="en-US" sz="2000">
                <a:solidFill>
                  <a:schemeClr val="tx1"/>
                </a:solidFill>
                <a:latin typeface="+mn-ea"/>
                <a:ea typeface="+mn-ea"/>
                <a:cs typeface="宋体" panose="02010600030101010101" pitchFamily="2" charset="-122"/>
                <a:sym typeface="+mn-ea"/>
              </a:rPr>
              <a:t>达到车内降温的目的。 </a:t>
            </a:r>
          </a:p>
        </p:txBody>
      </p:sp>
      <p:sp>
        <p:nvSpPr>
          <p:cNvPr id="5" name="文本框 4"/>
          <p:cNvSpPr txBox="1"/>
          <p:nvPr/>
        </p:nvSpPr>
        <p:spPr>
          <a:xfrm>
            <a:off x="1102360" y="2068195"/>
            <a:ext cx="2027555" cy="398780"/>
          </a:xfrm>
          <a:prstGeom prst="rect">
            <a:avLst/>
          </a:prstGeom>
          <a:noFill/>
        </p:spPr>
        <p:txBody>
          <a:bodyPr wrap="square" rtlCol="0">
            <a:spAutoFit/>
          </a:bodyPr>
          <a:lstStyle/>
          <a:p>
            <a:r>
              <a:rPr lang="zh-CN" altLang="en-US" sz="2000" b="1">
                <a:solidFill>
                  <a:schemeClr val="tx1"/>
                </a:solidFill>
              </a:rPr>
              <a:t>工作过程：</a:t>
            </a:r>
          </a:p>
        </p:txBody>
      </p:sp>
      <p:sp>
        <p:nvSpPr>
          <p:cNvPr id="20482" name="矩形 20"/>
          <p:cNvSpPr/>
          <p:nvPr/>
        </p:nvSpPr>
        <p:spPr>
          <a:xfrm>
            <a:off x="207010" y="1384935"/>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2. </a:t>
            </a:r>
            <a:r>
              <a:rPr lang="en-US" sz="2400" b="1" dirty="0">
                <a:solidFill>
                  <a:schemeClr val="bg1"/>
                </a:solidFill>
                <a:latin typeface="宋体" panose="02010600030101010101" pitchFamily="2" charset="-122"/>
                <a:sym typeface="+mn-ea"/>
              </a:rPr>
              <a:t>蒸发器</a:t>
            </a:r>
            <a:endParaRPr lang="en-US" sz="2400" b="1" dirty="0">
              <a:solidFill>
                <a:schemeClr val="bg1"/>
              </a:solidFill>
              <a:latin typeface="宋体" panose="02010600030101010101" pitchFamily="2" charset="-122"/>
              <a:ea typeface="宋体" panose="02010600030101010101" pitchFamily="2" charset="-122"/>
            </a:endParaRPr>
          </a:p>
        </p:txBody>
      </p:sp>
      <p:sp>
        <p:nvSpPr>
          <p:cNvPr id="19457" name="文本框 3"/>
          <p:cNvSpPr txBox="1"/>
          <p:nvPr/>
        </p:nvSpPr>
        <p:spPr>
          <a:xfrm>
            <a:off x="1102360" y="6492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linds(horizontal)">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1"/>
          <p:cNvPicPr>
            <a:picLocks noChangeAspect="1" noChangeArrowheads="1"/>
          </p:cNvPicPr>
          <p:nvPr/>
        </p:nvPicPr>
        <p:blipFill>
          <a:blip r:embed="rId2"/>
          <a:srcRect/>
          <a:stretch>
            <a:fillRect/>
          </a:stretch>
        </p:blipFill>
        <p:spPr>
          <a:xfrm>
            <a:off x="6736080" y="1704340"/>
            <a:ext cx="1942465" cy="3449320"/>
          </a:xfrm>
          <a:prstGeom prst="rect">
            <a:avLst/>
          </a:prstGeom>
          <a:noFill/>
          <a:ln w="9525">
            <a:noFill/>
            <a:miter lim="800000"/>
            <a:headEnd/>
            <a:tailEnd/>
          </a:ln>
        </p:spPr>
      </p:pic>
      <p:sp>
        <p:nvSpPr>
          <p:cNvPr id="3" name="文本框 2"/>
          <p:cNvSpPr txBox="1"/>
          <p:nvPr/>
        </p:nvSpPr>
        <p:spPr>
          <a:xfrm>
            <a:off x="850900" y="5153660"/>
            <a:ext cx="5179695" cy="1014730"/>
          </a:xfrm>
          <a:prstGeom prst="rect">
            <a:avLst/>
          </a:prstGeom>
          <a:noFill/>
          <a:ln w="9525">
            <a:noFill/>
          </a:ln>
        </p:spPr>
        <p:txBody>
          <a:bodyPr wrap="square">
            <a:spAutoFit/>
          </a:bodyPr>
          <a:lstStyle/>
          <a:p>
            <a:pPr indent="266700" fontAlgn="auto">
              <a:lnSpc>
                <a:spcPct val="150000"/>
              </a:lnSpc>
            </a:pPr>
            <a:r>
              <a:rPr lang="zh-CN" altLang="en-US" sz="2000" b="1">
                <a:solidFill>
                  <a:schemeClr val="tx1"/>
                </a:solidFill>
                <a:latin typeface="+mn-ea"/>
                <a:ea typeface="+mn-ea"/>
                <a:cs typeface="宋体" panose="02010600030101010101" pitchFamily="2" charset="-122"/>
              </a:rPr>
              <a:t>特点：</a:t>
            </a:r>
            <a:r>
              <a:rPr lang="zh-CN" altLang="en-US" sz="2000" b="0">
                <a:solidFill>
                  <a:schemeClr val="tx1"/>
                </a:solidFill>
                <a:latin typeface="+mn-ea"/>
                <a:ea typeface="+mn-ea"/>
                <a:cs typeface="宋体" panose="02010600030101010101" pitchFamily="2" charset="-122"/>
              </a:rPr>
              <a:t>一个由温控包控制的可变截面小孔，  </a:t>
            </a:r>
          </a:p>
          <a:p>
            <a:pPr indent="266700" fontAlgn="auto">
              <a:lnSpc>
                <a:spcPct val="150000"/>
              </a:lnSpc>
            </a:pPr>
            <a:r>
              <a:rPr lang="zh-CN" altLang="en-US" sz="2000" b="0">
                <a:solidFill>
                  <a:schemeClr val="tx1"/>
                </a:solidFill>
                <a:latin typeface="+mn-ea"/>
                <a:ea typeface="+mn-ea"/>
                <a:cs typeface="宋体" panose="02010600030101010101" pitchFamily="2" charset="-122"/>
              </a:rPr>
              <a:t>安装在蒸发器入口处。</a:t>
            </a:r>
          </a:p>
        </p:txBody>
      </p:sp>
      <p:sp>
        <p:nvSpPr>
          <p:cNvPr id="4" name="文本框 3"/>
          <p:cNvSpPr txBox="1"/>
          <p:nvPr/>
        </p:nvSpPr>
        <p:spPr>
          <a:xfrm>
            <a:off x="1102360" y="2395855"/>
            <a:ext cx="5179695" cy="2861310"/>
          </a:xfrm>
          <a:prstGeom prst="rect">
            <a:avLst/>
          </a:prstGeom>
          <a:noFill/>
        </p:spPr>
        <p:txBody>
          <a:bodyPr wrap="square" rtlCol="0">
            <a:spAutoFit/>
          </a:bodyPr>
          <a:lstStyle/>
          <a:p>
            <a:pPr algn="l" fontAlgn="auto">
              <a:lnSpc>
                <a:spcPct val="150000"/>
              </a:lnSpc>
            </a:pPr>
            <a:r>
              <a:rPr lang="zh-CN" altLang="en-US" sz="2000" b="1">
                <a:solidFill>
                  <a:schemeClr val="tx1"/>
                </a:solidFill>
                <a:latin typeface="+mn-ea"/>
                <a:ea typeface="+mn-ea"/>
                <a:cs typeface="宋体" panose="02010600030101010101" pitchFamily="2" charset="-122"/>
                <a:sym typeface="+mn-ea"/>
              </a:rPr>
              <a:t>作用</a:t>
            </a:r>
            <a:r>
              <a:rPr lang="zh-CN" altLang="en-US" sz="2000">
                <a:solidFill>
                  <a:schemeClr val="tx1"/>
                </a:solidFill>
                <a:latin typeface="+mn-ea"/>
                <a:ea typeface="+mn-ea"/>
                <a:cs typeface="宋体" panose="02010600030101010101" pitchFamily="2" charset="-122"/>
                <a:sym typeface="+mn-ea"/>
              </a:rPr>
              <a:t>：把从冷凝器流出的高压制冷剂节流雾化，利于制冷剂在蒸发器中进一步气化吸热。膨胀阀可以自动调节制冷剂流量，它根据制冷负荷的改变和压缩机转速的变化，自动调节制冷剂进入蒸发器的流量以满足制冷循环的需要。</a:t>
            </a:r>
          </a:p>
        </p:txBody>
      </p:sp>
      <p:sp>
        <p:nvSpPr>
          <p:cNvPr id="5" name="文本框 4"/>
          <p:cNvSpPr txBox="1"/>
          <p:nvPr/>
        </p:nvSpPr>
        <p:spPr>
          <a:xfrm>
            <a:off x="1219835" y="1997075"/>
            <a:ext cx="2027555" cy="398780"/>
          </a:xfrm>
          <a:prstGeom prst="rect">
            <a:avLst/>
          </a:prstGeom>
          <a:noFill/>
        </p:spPr>
        <p:txBody>
          <a:bodyPr wrap="square" rtlCol="0">
            <a:spAutoFit/>
          </a:bodyPr>
          <a:lstStyle/>
          <a:p>
            <a:r>
              <a:rPr lang="zh-CN" altLang="en-US" sz="2000" b="1">
                <a:solidFill>
                  <a:schemeClr val="tx1"/>
                </a:solidFill>
              </a:rPr>
              <a:t>工作过程：</a:t>
            </a:r>
          </a:p>
        </p:txBody>
      </p:sp>
      <p:sp>
        <p:nvSpPr>
          <p:cNvPr id="20482" name="矩形 20"/>
          <p:cNvSpPr/>
          <p:nvPr/>
        </p:nvSpPr>
        <p:spPr>
          <a:xfrm>
            <a:off x="336550" y="1243965"/>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3. </a:t>
            </a:r>
            <a:r>
              <a:rPr lang="en-US" sz="2400" b="1" dirty="0">
                <a:solidFill>
                  <a:schemeClr val="bg1"/>
                </a:solidFill>
                <a:latin typeface="宋体" panose="02010600030101010101" pitchFamily="2" charset="-122"/>
                <a:sym typeface="+mn-ea"/>
              </a:rPr>
              <a:t>膨胀阀</a:t>
            </a:r>
            <a:endParaRPr lang="en-US" sz="2400" b="1" dirty="0">
              <a:solidFill>
                <a:schemeClr val="bg1"/>
              </a:solidFill>
              <a:latin typeface="宋体" panose="02010600030101010101" pitchFamily="2" charset="-122"/>
              <a:ea typeface="宋体" panose="02010600030101010101" pitchFamily="2" charset="-122"/>
            </a:endParaRPr>
          </a:p>
        </p:txBody>
      </p:sp>
      <p:sp>
        <p:nvSpPr>
          <p:cNvPr id="19457" name="文本框 3"/>
          <p:cNvSpPr txBox="1"/>
          <p:nvPr/>
        </p:nvSpPr>
        <p:spPr>
          <a:xfrm>
            <a:off x="1102360" y="6238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linds(horizont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1720" y="2415540"/>
            <a:ext cx="3838575" cy="1476375"/>
          </a:xfrm>
          <a:prstGeom prst="rect">
            <a:avLst/>
          </a:prstGeom>
          <a:noFill/>
          <a:ln w="9525">
            <a:noFill/>
          </a:ln>
        </p:spPr>
        <p:txBody>
          <a:bodyPr wrap="square">
            <a:spAutoFit/>
          </a:bodyPr>
          <a:lstStyle/>
          <a:p>
            <a:pPr indent="304800" algn="l" fontAlgn="auto">
              <a:lnSpc>
                <a:spcPct val="150000"/>
              </a:lnSpc>
            </a:pPr>
            <a:r>
              <a:rPr lang="zh-CN" sz="2000" b="1">
                <a:solidFill>
                  <a:schemeClr val="tx1"/>
                </a:solidFill>
                <a:latin typeface="+mn-ea"/>
                <a:ea typeface="+mn-ea"/>
                <a:cs typeface="宋体" panose="02010600030101010101" pitchFamily="2" charset="-122"/>
              </a:rPr>
              <a:t>作用：</a:t>
            </a:r>
            <a:r>
              <a:rPr sz="2000" b="0">
                <a:solidFill>
                  <a:schemeClr val="tx1"/>
                </a:solidFill>
                <a:latin typeface="+mn-ea"/>
                <a:ea typeface="+mn-ea"/>
                <a:cs typeface="宋体" panose="02010600030101010101" pitchFamily="2" charset="-122"/>
              </a:rPr>
              <a:t>经过散热器风扇把流经其内部的高温、高压制冷剂的热量散至周围空气中。</a:t>
            </a:r>
          </a:p>
        </p:txBody>
      </p:sp>
      <p:pic>
        <p:nvPicPr>
          <p:cNvPr id="38" name="图片 1"/>
          <p:cNvPicPr>
            <a:picLocks noChangeAspect="1" noChangeArrowheads="1"/>
          </p:cNvPicPr>
          <p:nvPr/>
        </p:nvPicPr>
        <p:blipFill>
          <a:blip r:embed="rId2"/>
          <a:srcRect/>
          <a:stretch>
            <a:fillRect/>
          </a:stretch>
        </p:blipFill>
        <p:spPr>
          <a:xfrm>
            <a:off x="5173980" y="2415540"/>
            <a:ext cx="3504565" cy="2265680"/>
          </a:xfrm>
          <a:prstGeom prst="rect">
            <a:avLst/>
          </a:prstGeom>
          <a:noFill/>
          <a:ln w="9525">
            <a:noFill/>
            <a:miter lim="800000"/>
            <a:headEnd/>
            <a:tailEnd/>
          </a:ln>
        </p:spPr>
      </p:pic>
      <p:sp>
        <p:nvSpPr>
          <p:cNvPr id="4" name="文本框 3"/>
          <p:cNvSpPr txBox="1"/>
          <p:nvPr/>
        </p:nvSpPr>
        <p:spPr>
          <a:xfrm>
            <a:off x="1064260" y="3974465"/>
            <a:ext cx="3839210" cy="1014730"/>
          </a:xfrm>
          <a:prstGeom prst="rect">
            <a:avLst/>
          </a:prstGeom>
          <a:noFill/>
        </p:spPr>
        <p:txBody>
          <a:bodyPr wrap="square" rtlCol="0" anchor="t">
            <a:spAutoFit/>
          </a:bodyPr>
          <a:lstStyle/>
          <a:p>
            <a:pPr fontAlgn="auto">
              <a:lnSpc>
                <a:spcPct val="150000"/>
              </a:lnSpc>
            </a:pPr>
            <a:r>
              <a:rPr lang="en-US" altLang="zh-CN" sz="2000" b="1">
                <a:solidFill>
                  <a:schemeClr val="tx1"/>
                </a:solidFill>
                <a:latin typeface="+mn-ea"/>
                <a:ea typeface="+mn-ea"/>
                <a:cs typeface="宋体" panose="02010600030101010101" pitchFamily="2" charset="-122"/>
                <a:sym typeface="+mn-ea"/>
              </a:rPr>
              <a:t>  </a:t>
            </a:r>
            <a:r>
              <a:rPr lang="zh-CN" altLang="en-US" sz="2000" b="1">
                <a:solidFill>
                  <a:schemeClr val="tx1"/>
                </a:solidFill>
                <a:latin typeface="+mn-ea"/>
                <a:ea typeface="+mn-ea"/>
                <a:cs typeface="宋体" panose="02010600030101010101" pitchFamily="2" charset="-122"/>
                <a:sym typeface="+mn-ea"/>
              </a:rPr>
              <a:t>结构特点</a:t>
            </a:r>
            <a:r>
              <a:rPr lang="en-US" altLang="zh-CN" sz="2000" b="1">
                <a:solidFill>
                  <a:schemeClr val="tx1"/>
                </a:solidFill>
                <a:latin typeface="+mn-ea"/>
                <a:ea typeface="+mn-ea"/>
                <a:cs typeface="宋体" panose="02010600030101010101" pitchFamily="2" charset="-122"/>
                <a:sym typeface="+mn-ea"/>
              </a:rPr>
              <a:t>:</a:t>
            </a:r>
            <a:r>
              <a:rPr lang="zh-CN" altLang="en-US" sz="2000">
                <a:solidFill>
                  <a:schemeClr val="tx1"/>
                </a:solidFill>
                <a:latin typeface="+mn-ea"/>
                <a:ea typeface="+mn-ea"/>
                <a:cs typeface="宋体" panose="02010600030101010101" pitchFamily="2" charset="-122"/>
                <a:sym typeface="+mn-ea"/>
              </a:rPr>
              <a:t>管子与散热片组合起来的热交换器。</a:t>
            </a:r>
          </a:p>
        </p:txBody>
      </p:sp>
      <p:sp>
        <p:nvSpPr>
          <p:cNvPr id="6" name="文本框 5"/>
          <p:cNvSpPr txBox="1"/>
          <p:nvPr/>
        </p:nvSpPr>
        <p:spPr>
          <a:xfrm>
            <a:off x="1064260" y="2016760"/>
            <a:ext cx="2027555" cy="398780"/>
          </a:xfrm>
          <a:prstGeom prst="rect">
            <a:avLst/>
          </a:prstGeom>
          <a:noFill/>
        </p:spPr>
        <p:txBody>
          <a:bodyPr wrap="square" rtlCol="0">
            <a:spAutoFit/>
          </a:bodyPr>
          <a:lstStyle/>
          <a:p>
            <a:r>
              <a:rPr lang="zh-CN" altLang="en-US" sz="2000" b="1">
                <a:solidFill>
                  <a:schemeClr val="tx1"/>
                </a:solidFill>
                <a:latin typeface="+mn-ea"/>
                <a:ea typeface="+mn-ea"/>
              </a:rPr>
              <a:t>工作过程：</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4. </a:t>
            </a:r>
            <a:r>
              <a:rPr lang="zh-CN" altLang="en-US" sz="2400" b="1" dirty="0">
                <a:solidFill>
                  <a:schemeClr val="bg1"/>
                </a:solidFill>
                <a:latin typeface="宋体" panose="02010600030101010101" pitchFamily="2" charset="-122"/>
                <a:ea typeface="宋体" panose="02010600030101010101" pitchFamily="2" charset="-122"/>
              </a:rPr>
              <a:t>散热器</a:t>
            </a:r>
          </a:p>
        </p:txBody>
      </p:sp>
      <p:sp>
        <p:nvSpPr>
          <p:cNvPr id="19457" name="文本框 3"/>
          <p:cNvSpPr txBox="1"/>
          <p:nvPr/>
        </p:nvSpPr>
        <p:spPr>
          <a:xfrm>
            <a:off x="1102360" y="6492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3"/>
          <p:cNvPicPr>
            <a:picLocks noChangeAspect="1" noChangeArrowheads="1"/>
          </p:cNvPicPr>
          <p:nvPr/>
        </p:nvPicPr>
        <p:blipFill>
          <a:blip r:embed="rId2"/>
          <a:srcRect/>
          <a:stretch>
            <a:fillRect/>
          </a:stretch>
        </p:blipFill>
        <p:spPr>
          <a:xfrm>
            <a:off x="5980430" y="2233930"/>
            <a:ext cx="2978150" cy="2390140"/>
          </a:xfrm>
          <a:prstGeom prst="rect">
            <a:avLst/>
          </a:prstGeom>
          <a:noFill/>
          <a:ln w="9525">
            <a:noFill/>
            <a:miter lim="800000"/>
            <a:headEnd/>
            <a:tailEnd/>
          </a:ln>
          <a:effectLst/>
        </p:spPr>
      </p:pic>
      <p:sp>
        <p:nvSpPr>
          <p:cNvPr id="3" name="文本框 2"/>
          <p:cNvSpPr txBox="1"/>
          <p:nvPr/>
        </p:nvSpPr>
        <p:spPr>
          <a:xfrm>
            <a:off x="900430" y="2466975"/>
            <a:ext cx="5080000" cy="1322070"/>
          </a:xfrm>
          <a:prstGeom prst="rect">
            <a:avLst/>
          </a:prstGeom>
          <a:noFill/>
          <a:ln w="9525">
            <a:noFill/>
          </a:ln>
        </p:spPr>
        <p:txBody>
          <a:bodyPr wrap="square">
            <a:spAutoFit/>
          </a:bodyPr>
          <a:lstStyle/>
          <a:p>
            <a:pPr indent="0" algn="just"/>
            <a:r>
              <a:rPr lang="zh-CN" altLang="en-US" sz="2000" b="1">
                <a:solidFill>
                  <a:schemeClr val="tx1"/>
                </a:solidFill>
                <a:latin typeface="+mn-ea"/>
                <a:ea typeface="+mn-ea"/>
                <a:cs typeface="宋体" panose="02010600030101010101" pitchFamily="2" charset="-122"/>
              </a:rPr>
              <a:t>作用</a:t>
            </a:r>
            <a:r>
              <a:rPr lang="zh-CN" altLang="en-US" sz="2000" b="0">
                <a:solidFill>
                  <a:schemeClr val="tx1"/>
                </a:solidFill>
                <a:latin typeface="+mn-ea"/>
                <a:ea typeface="+mn-ea"/>
                <a:cs typeface="宋体" panose="02010600030101010101" pitchFamily="2" charset="-122"/>
              </a:rPr>
              <a:t>：</a:t>
            </a:r>
            <a:r>
              <a:rPr lang="en-US" altLang="zh-CN" sz="2000" b="0">
                <a:solidFill>
                  <a:schemeClr val="tx1"/>
                </a:solidFill>
                <a:latin typeface="+mn-ea"/>
                <a:ea typeface="+mn-ea"/>
                <a:cs typeface="Calibri" panose="020F0502020204030204" pitchFamily="34" charset="0"/>
              </a:rPr>
              <a:t>PTC</a:t>
            </a:r>
            <a:r>
              <a:rPr lang="zh-CN" altLang="en-US" sz="2000" b="0">
                <a:solidFill>
                  <a:schemeClr val="tx1"/>
                </a:solidFill>
                <a:latin typeface="+mn-ea"/>
                <a:ea typeface="+mn-ea"/>
                <a:cs typeface="宋体" panose="02010600030101010101" pitchFamily="2" charset="-122"/>
              </a:rPr>
              <a:t>电加热器是采用</a:t>
            </a:r>
            <a:r>
              <a:rPr lang="en-US" altLang="zh-CN" sz="2000" b="0">
                <a:solidFill>
                  <a:schemeClr val="tx1"/>
                </a:solidFill>
                <a:latin typeface="+mn-ea"/>
                <a:ea typeface="+mn-ea"/>
                <a:cs typeface="Calibri" panose="020F0502020204030204" pitchFamily="34" charset="0"/>
              </a:rPr>
              <a:t>PTC</a:t>
            </a:r>
            <a:r>
              <a:rPr lang="zh-CN" altLang="en-US" sz="2000" b="0">
                <a:solidFill>
                  <a:schemeClr val="tx1"/>
                </a:solidFill>
                <a:latin typeface="+mn-ea"/>
                <a:ea typeface="+mn-ea"/>
                <a:cs typeface="宋体" panose="02010600030101010101" pitchFamily="2" charset="-122"/>
              </a:rPr>
              <a:t>热敏电阻元件为发热源的一种加热器，它的电阻随湿度变化而急剧变化，当外界温度降低，</a:t>
            </a:r>
            <a:r>
              <a:rPr lang="en-US" altLang="zh-CN" sz="2000" b="0">
                <a:solidFill>
                  <a:schemeClr val="tx1"/>
                </a:solidFill>
                <a:latin typeface="+mn-ea"/>
                <a:ea typeface="+mn-ea"/>
                <a:cs typeface="Calibri" panose="020F0502020204030204" pitchFamily="34" charset="0"/>
              </a:rPr>
              <a:t>PTC</a:t>
            </a:r>
            <a:r>
              <a:rPr lang="zh-CN" altLang="en-US" sz="2000" b="0">
                <a:solidFill>
                  <a:schemeClr val="tx1"/>
                </a:solidFill>
                <a:latin typeface="+mn-ea"/>
                <a:ea typeface="+mn-ea"/>
                <a:cs typeface="宋体" panose="02010600030101010101" pitchFamily="2" charset="-122"/>
              </a:rPr>
              <a:t>电阻值随之减小，发热量反而会相应增加。</a:t>
            </a:r>
          </a:p>
        </p:txBody>
      </p:sp>
      <p:sp>
        <p:nvSpPr>
          <p:cNvPr id="4" name="文本框 3"/>
          <p:cNvSpPr txBox="1"/>
          <p:nvPr/>
        </p:nvSpPr>
        <p:spPr>
          <a:xfrm>
            <a:off x="900430" y="4013200"/>
            <a:ext cx="5080000" cy="1322070"/>
          </a:xfrm>
          <a:prstGeom prst="rect">
            <a:avLst/>
          </a:prstGeom>
          <a:noFill/>
        </p:spPr>
        <p:txBody>
          <a:bodyPr wrap="square" rtlCol="0">
            <a:spAutoFit/>
          </a:bodyPr>
          <a:lstStyle/>
          <a:p>
            <a:pPr indent="0" algn="just"/>
            <a:r>
              <a:rPr lang="zh-CN" altLang="en-US" sz="2000" b="1">
                <a:solidFill>
                  <a:schemeClr val="tx1"/>
                </a:solidFill>
                <a:latin typeface="+mn-ea"/>
                <a:ea typeface="+mn-ea"/>
                <a:cs typeface="宋体" panose="02010600030101010101" pitchFamily="2" charset="-122"/>
                <a:sym typeface="+mn-ea"/>
              </a:rPr>
              <a:t>结构特点</a:t>
            </a:r>
            <a:r>
              <a:rPr lang="zh-CN" altLang="en-US" sz="2000">
                <a:solidFill>
                  <a:schemeClr val="tx1"/>
                </a:solidFill>
                <a:latin typeface="+mn-ea"/>
                <a:ea typeface="+mn-ea"/>
                <a:cs typeface="宋体" panose="02010600030101010101" pitchFamily="2" charset="-122"/>
                <a:sym typeface="+mn-ea"/>
              </a:rPr>
              <a:t>：</a:t>
            </a:r>
            <a:r>
              <a:rPr lang="en-US" altLang="zh-CN" sz="2000">
                <a:solidFill>
                  <a:schemeClr val="tx1"/>
                </a:solidFill>
                <a:latin typeface="+mn-ea"/>
                <a:ea typeface="+mn-ea"/>
                <a:cs typeface="宋体" panose="02010600030101010101" pitchFamily="2" charset="-122"/>
                <a:sym typeface="+mn-ea"/>
              </a:rPr>
              <a:t>PTC</a:t>
            </a:r>
            <a:r>
              <a:rPr lang="zh-CN" altLang="en-US" sz="2000">
                <a:solidFill>
                  <a:schemeClr val="tx1"/>
                </a:solidFill>
                <a:latin typeface="+mn-ea"/>
                <a:ea typeface="+mn-ea"/>
                <a:cs typeface="宋体" panose="02010600030101010101" pitchFamily="2" charset="-122"/>
                <a:sym typeface="+mn-ea"/>
              </a:rPr>
              <a:t>加热器有电热丝加热器和陶瓷式加热器两种，具有发热无异味，使用寿命长，无明显功率衰减现象，干净整洁，热效率高等特点。</a:t>
            </a:r>
            <a:endParaRPr lang="zh-CN" altLang="en-US" sz="2000" b="0">
              <a:solidFill>
                <a:schemeClr val="tx1"/>
              </a:solidFill>
              <a:latin typeface="+mn-ea"/>
              <a:ea typeface="+mn-ea"/>
              <a:cs typeface="宋体" panose="02010600030101010101" pitchFamily="2" charset="-122"/>
              <a:sym typeface="+mn-ea"/>
            </a:endParaRPr>
          </a:p>
        </p:txBody>
      </p:sp>
      <p:sp>
        <p:nvSpPr>
          <p:cNvPr id="6" name="文本框 5"/>
          <p:cNvSpPr txBox="1"/>
          <p:nvPr/>
        </p:nvSpPr>
        <p:spPr>
          <a:xfrm>
            <a:off x="1102360" y="2068195"/>
            <a:ext cx="2027555" cy="398780"/>
          </a:xfrm>
          <a:prstGeom prst="rect">
            <a:avLst/>
          </a:prstGeom>
          <a:noFill/>
        </p:spPr>
        <p:txBody>
          <a:bodyPr wrap="square" rtlCol="0">
            <a:spAutoFit/>
          </a:bodyPr>
          <a:lstStyle/>
          <a:p>
            <a:r>
              <a:rPr lang="zh-CN" altLang="en-US" sz="2000" b="1">
                <a:solidFill>
                  <a:schemeClr val="tx1"/>
                </a:solidFill>
                <a:latin typeface="+mn-ea"/>
                <a:ea typeface="+mn-ea"/>
              </a:rPr>
              <a:t>工作过程：</a:t>
            </a:r>
          </a:p>
        </p:txBody>
      </p:sp>
      <p:sp>
        <p:nvSpPr>
          <p:cNvPr id="20482" name="矩形 20"/>
          <p:cNvSpPr/>
          <p:nvPr/>
        </p:nvSpPr>
        <p:spPr>
          <a:xfrm>
            <a:off x="336550" y="1389380"/>
            <a:ext cx="5289550" cy="460375"/>
          </a:xfrm>
          <a:prstGeom prst="rect">
            <a:avLst/>
          </a:prstGeom>
          <a:solidFill>
            <a:srgbClr val="00B0F0"/>
          </a:solidFill>
          <a:ln w="9525">
            <a:noFill/>
          </a:ln>
        </p:spPr>
        <p:txBody>
          <a:bodyPr wrap="square" anchor="t">
            <a:spAutoFit/>
          </a:bodyPr>
          <a:lstStyle/>
          <a:p>
            <a:r>
              <a:rPr lang="en-US" sz="2400" b="1" dirty="0">
                <a:solidFill>
                  <a:schemeClr val="bg1"/>
                </a:solidFill>
                <a:latin typeface="宋体" panose="02010600030101010101" pitchFamily="2" charset="-122"/>
                <a:ea typeface="宋体" panose="02010600030101010101" pitchFamily="2" charset="-122"/>
              </a:rPr>
              <a:t>5. </a:t>
            </a:r>
            <a:r>
              <a:rPr lang="zh-CN" altLang="en-US" sz="2400" b="1" dirty="0">
                <a:solidFill>
                  <a:schemeClr val="bg1"/>
                </a:solidFill>
                <a:latin typeface="宋体" panose="02010600030101010101" pitchFamily="2" charset="-122"/>
                <a:ea typeface="宋体" panose="02010600030101010101" pitchFamily="2" charset="-122"/>
              </a:rPr>
              <a:t>加热装置</a:t>
            </a:r>
          </a:p>
        </p:txBody>
      </p:sp>
      <p:sp>
        <p:nvSpPr>
          <p:cNvPr id="19457" name="文本框 3"/>
          <p:cNvSpPr txBox="1"/>
          <p:nvPr/>
        </p:nvSpPr>
        <p:spPr>
          <a:xfrm>
            <a:off x="1102360" y="649288"/>
            <a:ext cx="6939280" cy="521970"/>
          </a:xfrm>
          <a:prstGeom prst="rect">
            <a:avLst/>
          </a:prstGeom>
          <a:noFill/>
          <a:ln w="9525">
            <a:noFill/>
          </a:ln>
        </p:spPr>
        <p:txBody>
          <a:bodyPr wrap="none" anchor="t">
            <a:spAutoFit/>
          </a:bodyPr>
          <a:lstStyle/>
          <a:p>
            <a:pPr algn="l" defTabSz="914400"/>
            <a:r>
              <a:rPr lang="zh-CN" altLang="en-US" sz="2800" b="1" dirty="0">
                <a:solidFill>
                  <a:srgbClr val="558ED5"/>
                </a:solidFill>
                <a:latin typeface="微软雅黑" panose="020B0503020204020204" pitchFamily="34" charset="-122"/>
                <a:ea typeface="微软雅黑" panose="020B0503020204020204" pitchFamily="34" charset="-122"/>
                <a:sym typeface="宋体" panose="02010600030101010101" pitchFamily="2" charset="-122"/>
              </a:rPr>
              <a:t>二、电动汽车空调系统构成及各部件的作用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9"/>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3268</Words>
  <Application>Microsoft Office PowerPoint</Application>
  <PresentationFormat>全屏显示(4:3)</PresentationFormat>
  <Paragraphs>276</Paragraphs>
  <Slides>44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44</vt:i4>
      </vt:variant>
    </vt:vector>
  </HeadingPairs>
  <TitlesOfParts>
    <vt:vector size="55" baseType="lpstr">
      <vt:lpstr>GungsuhChe</vt:lpstr>
      <vt:lpstr>方正舒体</vt:lpstr>
      <vt:lpstr>黑体</vt:lpstr>
      <vt:lpstr>楷体</vt:lpstr>
      <vt:lpstr>宋体</vt:lpstr>
      <vt:lpstr>微软雅黑</vt:lpstr>
      <vt:lpstr>Arial</vt:lpstr>
      <vt:lpstr>Arial Narrow</vt:lpstr>
      <vt:lpstr>Calibri</vt:lpstr>
      <vt:lpstr>Goudy Stout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机工浙江汽车套系</dc:title>
  <dc:creator>CMPZZ</dc:creator>
  <cp:lastModifiedBy>Administrator</cp:lastModifiedBy>
  <cp:revision>124</cp:revision>
  <dcterms:created xsi:type="dcterms:W3CDTF">2015-02-03T00:29:00Z</dcterms:created>
  <dcterms:modified xsi:type="dcterms:W3CDTF">2024-10-19T03:10:21Z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