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28"/>
  </p:notesMasterIdLst>
  <p:handoutMasterIdLst>
    <p:handoutMasterId r:id="rId29"/>
  </p:handoutMasterIdLst>
  <p:sldIdLst>
    <p:sldId id="263" r:id="rId2"/>
    <p:sldId id="264" r:id="rId3"/>
    <p:sldId id="260" r:id="rId4"/>
    <p:sldId id="296" r:id="rId5"/>
    <p:sldId id="331" r:id="rId6"/>
    <p:sldId id="332" r:id="rId7"/>
    <p:sldId id="333" r:id="rId8"/>
    <p:sldId id="334" r:id="rId9"/>
    <p:sldId id="335" r:id="rId10"/>
    <p:sldId id="336" r:id="rId11"/>
    <p:sldId id="298" r:id="rId12"/>
    <p:sldId id="338" r:id="rId13"/>
    <p:sldId id="339" r:id="rId14"/>
    <p:sldId id="343" r:id="rId15"/>
    <p:sldId id="342" r:id="rId16"/>
    <p:sldId id="341" r:id="rId17"/>
    <p:sldId id="340" r:id="rId18"/>
    <p:sldId id="345" r:id="rId19"/>
    <p:sldId id="347" r:id="rId20"/>
    <p:sldId id="346" r:id="rId21"/>
    <p:sldId id="348" r:id="rId22"/>
    <p:sldId id="376" r:id="rId23"/>
    <p:sldId id="380" r:id="rId24"/>
    <p:sldId id="377" r:id="rId25"/>
    <p:sldId id="378" r:id="rId26"/>
    <p:sldId id="381" r:id="rId27"/>
  </p:sldIdLst>
  <p:sldSz cx="9144000" cy="6858000" type="screen4x3"/>
  <p:notesSz cx="6797675" cy="9874250"/>
  <p:defaultTextStyle>
    <a:defPPr>
      <a:defRPr lang="zh-CN"/>
    </a:defPPr>
    <a:lvl1pPr marL="0" lvl="0"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p:defaultTextStyle>
  <p:extLst>
    <p:ext uri="{EFAFB233-063F-42B5-8137-9DF3F51BA10A}">
      <p15:sldGuideLst xmlns:p15="http://schemas.microsoft.com/office/powerpoint/2012/main">
        <p15:guide id="1" orient="horz" pos="3818">
          <p15:clr>
            <a:srgbClr val="A4A3A4"/>
          </p15:clr>
        </p15:guide>
        <p15:guide id="2" orient="horz" pos="1884">
          <p15:clr>
            <a:srgbClr val="A4A3A4"/>
          </p15:clr>
        </p15:guide>
        <p15:guide id="3" orient="horz" pos="2702">
          <p15:clr>
            <a:srgbClr val="A4A3A4"/>
          </p15:clr>
        </p15:guide>
        <p15:guide id="4" orient="horz" pos="2386">
          <p15:clr>
            <a:srgbClr val="A4A3A4"/>
          </p15:clr>
        </p15:guide>
        <p15:guide id="5" orient="horz" pos="1229">
          <p15:clr>
            <a:srgbClr val="A4A3A4"/>
          </p15:clr>
        </p15:guide>
        <p15:guide id="6" orient="horz" pos="2701">
          <p15:clr>
            <a:srgbClr val="A4A3A4"/>
          </p15:clr>
        </p15:guide>
        <p15:guide id="7" orient="horz" pos="3572">
          <p15:clr>
            <a:srgbClr val="A4A3A4"/>
          </p15:clr>
        </p15:guide>
        <p15:guide id="8" pos="3621">
          <p15:clr>
            <a:srgbClr val="A4A3A4"/>
          </p15:clr>
        </p15:guide>
        <p15:guide id="9" pos="295">
          <p15:clr>
            <a:srgbClr val="A4A3A4"/>
          </p15:clr>
        </p15:guide>
        <p15:guide id="10" pos="5490">
          <p15:clr>
            <a:srgbClr val="A4A3A4"/>
          </p15:clr>
        </p15:guide>
        <p15:guide id="11" pos="2983">
          <p15:clr>
            <a:srgbClr val="A4A3A4"/>
          </p15:clr>
        </p15:guide>
        <p15:guide id="12" pos="3088">
          <p15:clr>
            <a:srgbClr val="A4A3A4"/>
          </p15:clr>
        </p15:guide>
        <p15:guide id="13" pos="235">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6600"/>
    <a:srgbClr val="0033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2064"/>
    <p:restoredTop sz="94660"/>
  </p:normalViewPr>
  <p:slideViewPr>
    <p:cSldViewPr snapToGrid="0" snapToObjects="1" showGuides="1">
      <p:cViewPr varScale="1">
        <p:scale>
          <a:sx n="70" d="100"/>
          <a:sy n="70" d="100"/>
        </p:scale>
        <p:origin x="1446" y="78"/>
      </p:cViewPr>
      <p:guideLst>
        <p:guide orient="horz" pos="3818"/>
        <p:guide orient="horz" pos="1884"/>
        <p:guide orient="horz" pos="2702"/>
        <p:guide orient="horz" pos="2386"/>
        <p:guide orient="horz" pos="1229"/>
        <p:guide orient="horz" pos="2701"/>
        <p:guide orient="horz" pos="3572"/>
        <p:guide pos="3621"/>
        <p:guide pos="295"/>
        <p:guide pos="5490"/>
        <p:guide pos="2983"/>
        <p:guide pos="3088"/>
        <p:guide pos="235"/>
      </p:guideLst>
    </p:cSldViewPr>
  </p:slideViewPr>
  <p:outlineViewPr>
    <p:cViewPr>
      <p:scale>
        <a:sx n="33" d="100"/>
        <a:sy n="33" d="100"/>
      </p:scale>
      <p:origin x="0" y="0"/>
    </p:cViewPr>
  </p:outlineViewPr>
  <p:notesTextViewPr>
    <p:cViewPr>
      <p:scale>
        <a:sx n="100" d="100"/>
        <a:sy n="100" d="100"/>
      </p:scale>
      <p:origin x="0" y="0"/>
    </p:cViewPr>
  </p:notesTextViewPr>
  <p:sorterViewPr showFormatting="0">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46400" cy="493713"/>
          </a:xfrm>
          <a:prstGeom prst="rect">
            <a:avLst/>
          </a:prstGeom>
        </p:spPr>
        <p:txBody>
          <a:bodyPr vert="horz" lIns="91440" tIns="45720" rIns="91440" bIns="45720" rtlCol="0"/>
          <a:lstStyle>
            <a:lvl1pPr algn="l" fontAlgn="auto">
              <a:spcBef>
                <a:spcPts val="0"/>
              </a:spcBef>
              <a:spcAft>
                <a:spcPts val="0"/>
              </a:spcAft>
              <a:defRPr sz="1200">
                <a:latin typeface="+mn-lt"/>
                <a:ea typeface="+mn-ea"/>
              </a:defRPr>
            </a:lvl1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solidFill>
              <a:effectLst/>
              <a:uLnTx/>
              <a:uFillTx/>
              <a:latin typeface="+mn-lt"/>
              <a:ea typeface="+mn-ea"/>
              <a:cs typeface="+mn-cs"/>
            </a:endParaRPr>
          </a:p>
        </p:txBody>
      </p:sp>
      <p:sp>
        <p:nvSpPr>
          <p:cNvPr id="3" name="日期占位符 2"/>
          <p:cNvSpPr>
            <a:spLocks noGrp="1"/>
          </p:cNvSpPr>
          <p:nvPr>
            <p:ph type="dt" sz="quarter" idx="1"/>
          </p:nvPr>
        </p:nvSpPr>
        <p:spPr>
          <a:xfrm>
            <a:off x="3849688" y="0"/>
            <a:ext cx="2946400" cy="493713"/>
          </a:xfrm>
          <a:prstGeom prst="rect">
            <a:avLst/>
          </a:prstGeom>
        </p:spPr>
        <p:txBody>
          <a:bodyPr vert="horz" lIns="91440" tIns="45720" rIns="91440" bIns="45720" rtlCol="0"/>
          <a:lstStyle>
            <a:lvl1pPr algn="r" fontAlgn="auto">
              <a:spcBef>
                <a:spcPts val="0"/>
              </a:spcBef>
              <a:spcAft>
                <a:spcPts val="0"/>
              </a:spcAft>
              <a:defRPr sz="1200">
                <a:latin typeface="+mn-lt"/>
                <a:ea typeface="+mn-ea"/>
              </a:defRPr>
            </a:lvl1pPr>
          </a:lstStyle>
          <a:p>
            <a:pPr marL="0" marR="0" lvl="0" indent="0" algn="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solidFill>
              <a:effectLst/>
              <a:uLnTx/>
              <a:uFillTx/>
              <a:latin typeface="+mn-lt"/>
              <a:ea typeface="+mn-ea"/>
              <a:cs typeface="+mn-cs"/>
            </a:endParaRPr>
          </a:p>
        </p:txBody>
      </p:sp>
      <p:sp>
        <p:nvSpPr>
          <p:cNvPr id="4" name="页脚占位符 3"/>
          <p:cNvSpPr>
            <a:spLocks noGrp="1"/>
          </p:cNvSpPr>
          <p:nvPr>
            <p:ph type="ftr" sz="quarter" idx="2"/>
          </p:nvPr>
        </p:nvSpPr>
        <p:spPr>
          <a:xfrm>
            <a:off x="0" y="9378950"/>
            <a:ext cx="2946400" cy="493713"/>
          </a:xfrm>
          <a:prstGeom prst="rect">
            <a:avLst/>
          </a:prstGeom>
        </p:spPr>
        <p:txBody>
          <a:bodyPr vert="horz" lIns="91440" tIns="45720" rIns="91440" bIns="45720" rtlCol="0" anchor="b"/>
          <a:lstStyle>
            <a:lvl1pPr algn="l" fontAlgn="auto">
              <a:spcBef>
                <a:spcPts val="0"/>
              </a:spcBef>
              <a:spcAft>
                <a:spcPts val="0"/>
              </a:spcAft>
              <a:defRPr sz="1200">
                <a:latin typeface="+mn-lt"/>
                <a:ea typeface="+mn-ea"/>
              </a:defRPr>
            </a:lvl1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solidFill>
              <a:effectLst/>
              <a:uLnTx/>
              <a:uFillTx/>
              <a:latin typeface="+mn-lt"/>
              <a:ea typeface="+mn-ea"/>
              <a:cs typeface="+mn-cs"/>
            </a:endParaRPr>
          </a:p>
        </p:txBody>
      </p:sp>
      <p:sp>
        <p:nvSpPr>
          <p:cNvPr id="5" name="灯片编号占位符 4"/>
          <p:cNvSpPr>
            <a:spLocks noGrp="1"/>
          </p:cNvSpPr>
          <p:nvPr>
            <p:ph type="sldNum" sz="quarter" idx="3"/>
          </p:nvPr>
        </p:nvSpPr>
        <p:spPr>
          <a:xfrm>
            <a:off x="3849688" y="9378950"/>
            <a:ext cx="2946400" cy="493713"/>
          </a:xfrm>
          <a:prstGeom prst="rect">
            <a:avLst/>
          </a:prstGeom>
        </p:spPr>
        <p:txBody>
          <a:bodyPr vert="horz" lIns="91440" tIns="45720" rIns="91440" bIns="45720" rtlCol="0" anchor="b"/>
          <a:lstStyle/>
          <a:p>
            <a:pPr lvl="0" algn="r" eaLnBrk="1" fontAlgn="base" hangingPunct="1"/>
            <a:fld id="{9A0DB2DC-4C9A-4742-B13C-FB6460FD3503}" type="slidenum">
              <a:rPr lang="zh-CN" altLang="en-US" sz="1200" strike="noStrike" noProof="1" dirty="0">
                <a:latin typeface="Calibri" panose="020F0502020204030204" pitchFamily="34" charset="0"/>
                <a:ea typeface="宋体" panose="02010600030101010101" pitchFamily="2" charset="-122"/>
                <a:cs typeface="+mn-cs"/>
              </a:rPr>
              <a:pPr lvl="0" algn="r" eaLnBrk="1" fontAlgn="base" hangingPunct="1"/>
              <a:t>‹#›</a:t>
            </a:fld>
            <a:endParaRPr lang="zh-CN" altLang="en-US" sz="1200" strike="noStrike" noProof="1">
              <a:latin typeface="Calibri" panose="020F0502020204030204" pitchFamily="34" charset="0"/>
            </a:endParaRPr>
          </a:p>
        </p:txBody>
      </p:sp>
    </p:spTree>
    <p:extLst>
      <p:ext uri="{BB962C8B-B14F-4D97-AF65-F5344CB8AC3E}">
        <p14:creationId xmlns:p14="http://schemas.microsoft.com/office/powerpoint/2010/main" val="306847470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46400" cy="493713"/>
          </a:xfrm>
          <a:prstGeom prst="rect">
            <a:avLst/>
          </a:prstGeom>
        </p:spPr>
        <p:txBody>
          <a:bodyPr vert="horz" lIns="91440" tIns="45720" rIns="91440" bIns="45720" rtlCol="0"/>
          <a:lstStyle>
            <a:lvl1pPr algn="l" fontAlgn="auto">
              <a:spcBef>
                <a:spcPts val="0"/>
              </a:spcBef>
              <a:spcAft>
                <a:spcPts val="0"/>
              </a:spcAft>
              <a:defRPr sz="1200">
                <a:latin typeface="+mn-lt"/>
                <a:ea typeface="+mn-ea"/>
              </a:defRPr>
            </a:lvl1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solidFill>
              <a:effectLst/>
              <a:uLnTx/>
              <a:uFillTx/>
              <a:latin typeface="+mn-lt"/>
              <a:ea typeface="+mn-ea"/>
              <a:cs typeface="+mn-cs"/>
            </a:endParaRPr>
          </a:p>
        </p:txBody>
      </p:sp>
      <p:sp>
        <p:nvSpPr>
          <p:cNvPr id="3" name="日期占位符 2"/>
          <p:cNvSpPr>
            <a:spLocks noGrp="1"/>
          </p:cNvSpPr>
          <p:nvPr>
            <p:ph type="dt" idx="1"/>
          </p:nvPr>
        </p:nvSpPr>
        <p:spPr>
          <a:xfrm>
            <a:off x="3849688" y="0"/>
            <a:ext cx="2946400" cy="493713"/>
          </a:xfrm>
          <a:prstGeom prst="rect">
            <a:avLst/>
          </a:prstGeom>
        </p:spPr>
        <p:txBody>
          <a:bodyPr vert="horz" lIns="91440" tIns="45720" rIns="91440" bIns="45720" rtlCol="0"/>
          <a:lstStyle>
            <a:lvl1pPr algn="r" fontAlgn="auto">
              <a:spcBef>
                <a:spcPts val="0"/>
              </a:spcBef>
              <a:spcAft>
                <a:spcPts val="0"/>
              </a:spcAft>
              <a:defRPr sz="1200">
                <a:latin typeface="+mn-lt"/>
                <a:ea typeface="+mn-ea"/>
              </a:defRPr>
            </a:lvl1pPr>
          </a:lstStyle>
          <a:p>
            <a:pPr marL="0" marR="0" lvl="0" indent="0" algn="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solidFill>
              <a:effectLst/>
              <a:uLnTx/>
              <a:uFillTx/>
              <a:latin typeface="+mn-lt"/>
              <a:ea typeface="+mn-ea"/>
              <a:cs typeface="+mn-cs"/>
            </a:endParaRPr>
          </a:p>
        </p:txBody>
      </p:sp>
      <p:sp>
        <p:nvSpPr>
          <p:cNvPr id="4" name="幻灯片图像占位符 3"/>
          <p:cNvSpPr>
            <a:spLocks noGrp="1" noRot="1" noChangeAspect="1"/>
          </p:cNvSpPr>
          <p:nvPr>
            <p:ph type="sldImg" idx="2"/>
          </p:nvPr>
        </p:nvSpPr>
        <p:spPr>
          <a:xfrm>
            <a:off x="931863" y="741363"/>
            <a:ext cx="4933950" cy="3702050"/>
          </a:xfrm>
          <a:prstGeom prst="rect">
            <a:avLst/>
          </a:prstGeom>
          <a:noFill/>
          <a:ln w="12700">
            <a:solidFill>
              <a:prstClr val="black"/>
            </a:solidFill>
          </a:ln>
        </p:spPr>
        <p:txBody>
          <a:bodyPr vert="horz" lIns="91440" tIns="45720" rIns="91440" bIns="45720" rtlCol="0" anchor="ctr"/>
          <a:lstStyle/>
          <a:p>
            <a:pPr marL="0" marR="0" lvl="0" indent="0" algn="l" defTabSz="914400" rtl="0" eaLnBrk="0" fontAlgn="base" latinLnBrk="0" hangingPunct="0">
              <a:lnSpc>
                <a:spcPct val="100000"/>
              </a:lnSpc>
              <a:spcBef>
                <a:spcPct val="30000"/>
              </a:spcBef>
              <a:spcAft>
                <a:spcPct val="0"/>
              </a:spcAft>
              <a:buClrTx/>
              <a:buSzTx/>
              <a:buFontTx/>
              <a:buNone/>
              <a:defRPr/>
            </a:pPr>
            <a:endParaRPr kumimoji="0" lang="zh-CN" altLang="en-US" sz="1200" b="0" i="0" u="none" strike="noStrike" kern="1200" cap="none" spc="0" normalizeH="0" baseline="0" noProof="0">
              <a:ln>
                <a:noFill/>
              </a:ln>
              <a:solidFill>
                <a:schemeClr val="tx1"/>
              </a:solidFill>
              <a:effectLst/>
              <a:uLnTx/>
              <a:uFillTx/>
              <a:latin typeface="+mn-lt"/>
              <a:ea typeface="+mn-ea"/>
              <a:cs typeface="+mn-cs"/>
            </a:endParaRPr>
          </a:p>
        </p:txBody>
      </p:sp>
      <p:sp>
        <p:nvSpPr>
          <p:cNvPr id="5" name="备注占位符 4"/>
          <p:cNvSpPr>
            <a:spLocks noGrp="1"/>
          </p:cNvSpPr>
          <p:nvPr>
            <p:ph type="body" sz="quarter" idx="3"/>
          </p:nvPr>
        </p:nvSpPr>
        <p:spPr>
          <a:xfrm>
            <a:off x="679450" y="4691063"/>
            <a:ext cx="5438775" cy="4443413"/>
          </a:xfrm>
          <a:prstGeom prst="rect">
            <a:avLst/>
          </a:prstGeom>
        </p:spPr>
        <p:txBody>
          <a:bodyPr vert="horz" lIns="91440" tIns="45720" rIns="91440" bIns="45720" rtlCol="0">
            <a:normAutofit/>
          </a:bodyPr>
          <a:lstStyle/>
          <a:p>
            <a:pPr marL="0" marR="0" lvl="0"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smtClean="0">
                <a:ln>
                  <a:noFill/>
                </a:ln>
                <a:solidFill>
                  <a:schemeClr val="tx1"/>
                </a:solidFill>
                <a:effectLst/>
                <a:uLnTx/>
                <a:uFillTx/>
                <a:latin typeface="+mn-lt"/>
                <a:ea typeface="+mn-ea"/>
                <a:cs typeface="+mn-cs"/>
              </a:rPr>
              <a:t>单击此处编辑母版文本样式</a:t>
            </a:r>
          </a:p>
          <a:p>
            <a:pPr marL="457200" marR="0" lvl="1"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smtClean="0">
                <a:ln>
                  <a:noFill/>
                </a:ln>
                <a:solidFill>
                  <a:schemeClr val="tx1"/>
                </a:solidFill>
                <a:effectLst/>
                <a:uLnTx/>
                <a:uFillTx/>
                <a:latin typeface="+mn-lt"/>
                <a:ea typeface="+mn-ea"/>
                <a:cs typeface="+mn-cs"/>
              </a:rPr>
              <a:t>第二级</a:t>
            </a:r>
          </a:p>
          <a:p>
            <a:pPr marL="914400" marR="0" lvl="2"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smtClean="0">
                <a:ln>
                  <a:noFill/>
                </a:ln>
                <a:solidFill>
                  <a:schemeClr val="tx1"/>
                </a:solidFill>
                <a:effectLst/>
                <a:uLnTx/>
                <a:uFillTx/>
                <a:latin typeface="+mn-lt"/>
                <a:ea typeface="+mn-ea"/>
                <a:cs typeface="+mn-cs"/>
              </a:rPr>
              <a:t>第三级</a:t>
            </a:r>
          </a:p>
          <a:p>
            <a:pPr marL="1371600" marR="0" lvl="3"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smtClean="0">
                <a:ln>
                  <a:noFill/>
                </a:ln>
                <a:solidFill>
                  <a:schemeClr val="tx1"/>
                </a:solidFill>
                <a:effectLst/>
                <a:uLnTx/>
                <a:uFillTx/>
                <a:latin typeface="+mn-lt"/>
                <a:ea typeface="+mn-ea"/>
                <a:cs typeface="+mn-cs"/>
              </a:rPr>
              <a:t>第四级</a:t>
            </a:r>
          </a:p>
          <a:p>
            <a:pPr marL="1828800" marR="0" lvl="4"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smtClean="0">
                <a:ln>
                  <a:noFill/>
                </a:ln>
                <a:solidFill>
                  <a:schemeClr val="tx1"/>
                </a:solidFill>
                <a:effectLst/>
                <a:uLnTx/>
                <a:uFillTx/>
                <a:latin typeface="+mn-lt"/>
                <a:ea typeface="+mn-ea"/>
                <a:cs typeface="+mn-cs"/>
              </a:rPr>
              <a:t>第五级</a:t>
            </a:r>
            <a:endParaRPr kumimoji="0" lang="zh-CN" altLang="en-US" sz="1200" b="0" i="0" u="none" strike="noStrike" kern="1200" cap="none" spc="0" normalizeH="0" baseline="0" noProof="0">
              <a:ln>
                <a:noFill/>
              </a:ln>
              <a:solidFill>
                <a:schemeClr val="tx1"/>
              </a:solidFill>
              <a:effectLst/>
              <a:uLnTx/>
              <a:uFillTx/>
              <a:latin typeface="+mn-lt"/>
              <a:ea typeface="+mn-ea"/>
              <a:cs typeface="+mn-cs"/>
            </a:endParaRPr>
          </a:p>
        </p:txBody>
      </p:sp>
      <p:sp>
        <p:nvSpPr>
          <p:cNvPr id="6" name="页脚占位符 5"/>
          <p:cNvSpPr>
            <a:spLocks noGrp="1"/>
          </p:cNvSpPr>
          <p:nvPr>
            <p:ph type="ftr" sz="quarter" idx="4"/>
          </p:nvPr>
        </p:nvSpPr>
        <p:spPr>
          <a:xfrm>
            <a:off x="0" y="9378950"/>
            <a:ext cx="2946400" cy="493713"/>
          </a:xfrm>
          <a:prstGeom prst="rect">
            <a:avLst/>
          </a:prstGeom>
        </p:spPr>
        <p:txBody>
          <a:bodyPr vert="horz" lIns="91440" tIns="45720" rIns="91440" bIns="45720" rtlCol="0" anchor="b"/>
          <a:lstStyle>
            <a:lvl1pPr algn="l" fontAlgn="auto">
              <a:spcBef>
                <a:spcPts val="0"/>
              </a:spcBef>
              <a:spcAft>
                <a:spcPts val="0"/>
              </a:spcAft>
              <a:defRPr sz="1200">
                <a:latin typeface="+mn-lt"/>
                <a:ea typeface="+mn-ea"/>
              </a:defRPr>
            </a:lvl1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solidFill>
              <a:effectLst/>
              <a:uLnTx/>
              <a:uFillTx/>
              <a:latin typeface="+mn-lt"/>
              <a:ea typeface="+mn-ea"/>
              <a:cs typeface="+mn-cs"/>
            </a:endParaRPr>
          </a:p>
        </p:txBody>
      </p:sp>
      <p:sp>
        <p:nvSpPr>
          <p:cNvPr id="7" name="灯片编号占位符 6"/>
          <p:cNvSpPr>
            <a:spLocks noGrp="1"/>
          </p:cNvSpPr>
          <p:nvPr>
            <p:ph type="sldNum" sz="quarter" idx="5"/>
          </p:nvPr>
        </p:nvSpPr>
        <p:spPr>
          <a:xfrm>
            <a:off x="3849688" y="9378950"/>
            <a:ext cx="2946400" cy="493713"/>
          </a:xfrm>
          <a:prstGeom prst="rect">
            <a:avLst/>
          </a:prstGeom>
        </p:spPr>
        <p:txBody>
          <a:bodyPr vert="horz" lIns="91440" tIns="45720" rIns="91440" bIns="45720" rtlCol="0" anchor="b"/>
          <a:lstStyle/>
          <a:p>
            <a:pPr lvl="0" algn="r" eaLnBrk="1" fontAlgn="base" hangingPunct="1"/>
            <a:fld id="{9A0DB2DC-4C9A-4742-B13C-FB6460FD3503}" type="slidenum">
              <a:rPr lang="zh-CN" altLang="en-US" sz="1200" strike="noStrike" noProof="1" dirty="0">
                <a:latin typeface="Calibri" panose="020F0502020204030204" pitchFamily="34" charset="0"/>
                <a:ea typeface="宋体" panose="02010600030101010101" pitchFamily="2" charset="-122"/>
                <a:cs typeface="+mn-cs"/>
              </a:rPr>
              <a:pPr lvl="0" algn="r" eaLnBrk="1" fontAlgn="base" hangingPunct="1"/>
              <a:t>‹#›</a:t>
            </a:fld>
            <a:endParaRPr lang="zh-CN" altLang="en-US" sz="1200" strike="noStrike" noProof="1">
              <a:latin typeface="Calibri" panose="020F0502020204030204" pitchFamily="34" charset="0"/>
            </a:endParaRPr>
          </a:p>
        </p:txBody>
      </p:sp>
    </p:spTree>
    <p:extLst>
      <p:ext uri="{BB962C8B-B14F-4D97-AF65-F5344CB8AC3E}">
        <p14:creationId xmlns:p14="http://schemas.microsoft.com/office/powerpoint/2010/main" val="1843911454"/>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课程开篇模板">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标题和竖排文字">
    <p:spTree>
      <p:nvGrpSpPr>
        <p:cNvPr id="1" name=""/>
        <p:cNvGrpSpPr/>
        <p:nvPr/>
      </p:nvGrpSpPr>
      <p:grpSpPr>
        <a:xfrm>
          <a:off x="0" y="0"/>
          <a:ext cx="0" cy="0"/>
          <a:chOff x="0" y="0"/>
          <a:chExt cx="0" cy="0"/>
        </a:xfrm>
      </p:grpSpPr>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_标题和竖排文字">
    <p:spTree>
      <p:nvGrpSpPr>
        <p:cNvPr id="1" name=""/>
        <p:cNvGrpSpPr/>
        <p:nvPr/>
      </p:nvGrpSpPr>
      <p:grpSpPr>
        <a:xfrm>
          <a:off x="0" y="0"/>
          <a:ext cx="0" cy="0"/>
          <a:chOff x="0" y="0"/>
          <a:chExt cx="0" cy="0"/>
        </a:xfrm>
      </p:grpSpPr>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2_标题和竖排文字">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项目开始模板">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任务层级模板1">
    <p:spTree>
      <p:nvGrpSpPr>
        <p:cNvPr id="1" name=""/>
        <p:cNvGrpSpPr/>
        <p:nvPr/>
      </p:nvGrpSpPr>
      <p:grpSpPr>
        <a:xfrm>
          <a:off x="0" y="0"/>
          <a:ext cx="0" cy="0"/>
          <a:chOff x="0" y="0"/>
          <a:chExt cx="0" cy="0"/>
        </a:xfrm>
      </p:grpSpPr>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任务层级模板2">
    <p:spTree>
      <p:nvGrpSpPr>
        <p:cNvPr id="1" name=""/>
        <p:cNvGrpSpPr/>
        <p:nvPr/>
      </p:nvGrpSpPr>
      <p:grpSpPr>
        <a:xfrm>
          <a:off x="0" y="0"/>
          <a:ext cx="0" cy="0"/>
          <a:chOff x="0" y="0"/>
          <a:chExt cx="0" cy="0"/>
        </a:xfrm>
      </p:grpSpPr>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项目内容补充">
    <p:spTree>
      <p:nvGrpSpPr>
        <p:cNvPr id="1" name=""/>
        <p:cNvGrpSpPr/>
        <p:nvPr/>
      </p:nvGrpSpPr>
      <p:grpSpPr>
        <a:xfrm>
          <a:off x="0" y="0"/>
          <a:ext cx="0" cy="0"/>
          <a:chOff x="0" y="0"/>
          <a:chExt cx="0" cy="0"/>
        </a:xfrm>
      </p:grpSpPr>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仅标题">
    <p:spTree>
      <p:nvGrpSpPr>
        <p:cNvPr id="1" name=""/>
        <p:cNvGrpSpPr/>
        <p:nvPr/>
      </p:nvGrpSpPr>
      <p:grpSpPr>
        <a:xfrm>
          <a:off x="0" y="0"/>
          <a:ext cx="0" cy="0"/>
          <a:chOff x="0" y="0"/>
          <a:chExt cx="0" cy="0"/>
        </a:xfrm>
      </p:grpSpPr>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空白">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内容与标题">
    <p:spTree>
      <p:nvGrpSpPr>
        <p:cNvPr id="1" name=""/>
        <p:cNvGrpSpPr/>
        <p:nvPr/>
      </p:nvGrpSpPr>
      <p:grpSpPr>
        <a:xfrm>
          <a:off x="0" y="0"/>
          <a:ext cx="0" cy="0"/>
          <a:chOff x="0" y="0"/>
          <a:chExt cx="0" cy="0"/>
        </a:xfrm>
      </p:grpSpPr>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标题占位符 1"/>
          <p:cNvSpPr>
            <a:spLocks noGrp="1"/>
          </p:cNvSpPr>
          <p:nvPr>
            <p:ph type="title"/>
          </p:nvPr>
        </p:nvSpPr>
        <p:spPr>
          <a:xfrm>
            <a:off x="457200" y="274638"/>
            <a:ext cx="8229600" cy="1143000"/>
          </a:xfrm>
          <a:prstGeom prst="rect">
            <a:avLst/>
          </a:prstGeom>
          <a:noFill/>
          <a:ln w="9525">
            <a:noFill/>
          </a:ln>
        </p:spPr>
        <p:txBody>
          <a:bodyPr anchor="ctr"/>
          <a:lstStyle/>
          <a:p>
            <a:pPr lvl="0"/>
            <a:r>
              <a:rPr lang="zh-CN" altLang="en-US" dirty="0"/>
              <a:t>单击此处编辑母版标题样式</a:t>
            </a:r>
          </a:p>
        </p:txBody>
      </p:sp>
      <p:sp>
        <p:nvSpPr>
          <p:cNvPr id="1027" name="文本占位符 2"/>
          <p:cNvSpPr>
            <a:spLocks noGrp="1"/>
          </p:cNvSpPr>
          <p:nvPr>
            <p:ph type="body"/>
          </p:nvPr>
        </p:nvSpPr>
        <p:spPr>
          <a:xfrm>
            <a:off x="457200" y="1600200"/>
            <a:ext cx="8229600" cy="4525963"/>
          </a:xfrm>
          <a:prstGeom prst="rect">
            <a:avLst/>
          </a:prstGeom>
          <a:noFill/>
          <a:ln w="9525">
            <a:noFill/>
          </a:ln>
        </p:spPr>
        <p:txBody>
          <a:bodyPr anchor="t"/>
          <a:lstStyle/>
          <a:p>
            <a:pPr lvl="0" indent="-342900"/>
            <a:r>
              <a:rPr lang="zh-CN" altLang="en-US" dirty="0"/>
              <a:t>单击此处编辑母版文本样式</a:t>
            </a:r>
          </a:p>
          <a:p>
            <a:pPr lvl="1" indent="-285750"/>
            <a:r>
              <a:rPr lang="zh-CN" altLang="en-US" dirty="0"/>
              <a:t>第二级</a:t>
            </a:r>
          </a:p>
          <a:p>
            <a:pPr lvl="2" indent="-228600"/>
            <a:r>
              <a:rPr lang="zh-CN" altLang="en-US" dirty="0"/>
              <a:t>第三级</a:t>
            </a:r>
          </a:p>
          <a:p>
            <a:pPr lvl="3" indent="-228600"/>
            <a:r>
              <a:rPr lang="zh-CN" altLang="en-US" dirty="0"/>
              <a:t>第四级</a:t>
            </a:r>
          </a:p>
          <a:p>
            <a:pPr lvl="4" indent="-228600"/>
            <a:r>
              <a:rPr lang="zh-CN" altLang="en-US" dirty="0"/>
              <a:t>第五级</a:t>
            </a:r>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ea typeface="+mn-ea"/>
              </a:defRPr>
            </a:lvl1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rgbClr val="FF0000"/>
                </a:solidFill>
                <a:latin typeface="+mn-lt"/>
                <a:ea typeface="+mn-ea"/>
              </a:defRPr>
            </a:lvl1p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1200" b="0" i="0" u="none" strike="noStrike" kern="1200" cap="none" spc="0" normalizeH="0" baseline="0" noProof="0">
                <a:ln>
                  <a:noFill/>
                </a:ln>
                <a:solidFill>
                  <a:srgbClr val="FF0000"/>
                </a:solidFill>
                <a:effectLst/>
                <a:uLnTx/>
                <a:uFillTx/>
                <a:latin typeface="+mn-lt"/>
                <a:ea typeface="+mn-ea"/>
                <a:cs typeface="+mn-cs"/>
              </a:rPr>
              <a:t>www.cmpedu.com</a:t>
            </a:r>
            <a:endParaRPr kumimoji="0" lang="zh-CN" altLang="en-US" sz="1200" b="0" i="0" u="none" strike="noStrike" kern="1200" cap="none" spc="0" normalizeH="0" baseline="0" noProof="0" dirty="0">
              <a:ln>
                <a:noFill/>
              </a:ln>
              <a:solidFill>
                <a:srgbClr val="FF0000"/>
              </a:solidFill>
              <a:effectLst/>
              <a:uLnTx/>
              <a:uFillTx/>
              <a:latin typeface="+mn-lt"/>
              <a:ea typeface="+mn-ea"/>
              <a:cs typeface="+mn-cs"/>
            </a:endParaRPr>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rgbClr val="898989"/>
                </a:solidFill>
                <a:latin typeface="Calibri" panose="020F0502020204030204" pitchFamily="34" charset="0"/>
              </a:defRPr>
            </a:lvl1pPr>
          </a:lstStyle>
          <a:p>
            <a:pPr lvl="0" eaLnBrk="1" fontAlgn="base" hangingPunct="1"/>
            <a:fld id="{9A0DB2DC-4C9A-4742-B13C-FB6460FD3503}" type="slidenum">
              <a:rPr lang="zh-CN" altLang="en-US" strike="noStrike" noProof="1" dirty="0">
                <a:latin typeface="Calibri" panose="020F0502020204030204" pitchFamily="34" charset="0"/>
                <a:ea typeface="宋体" panose="02010600030101010101" pitchFamily="2" charset="-122"/>
                <a:cs typeface="+mn-cs"/>
              </a:rPr>
              <a:pPr lvl="0" eaLnBrk="1" fontAlgn="base" hangingPunct="1"/>
              <a:t>‹#›</a:t>
            </a:fld>
            <a:endParaRPr lang="zh-CN" altLang="en-US" strike="noStrike" noProof="1"/>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2pPr>
      <a:lvl3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3pPr>
      <a:lvl4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4pPr>
      <a:lvl5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5pPr>
      <a:lvl6pPr marL="4572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6pPr>
      <a:lvl7pPr marL="9144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7pPr>
      <a:lvl8pPr marL="13716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8pPr>
      <a:lvl9pPr marL="18288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jpeg"/><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emf"/><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文本占位符 1"/>
          <p:cNvSpPr>
            <a:spLocks noGrp="1"/>
          </p:cNvSpPr>
          <p:nvPr>
            <p:ph type="body" sz="quarter" idx="4294967295"/>
          </p:nvPr>
        </p:nvSpPr>
        <p:spPr>
          <a:xfrm>
            <a:off x="0" y="692150"/>
            <a:ext cx="3043238" cy="428625"/>
          </a:xfrm>
        </p:spPr>
        <p:txBody>
          <a:bodyPr wrap="square" lIns="91440" tIns="45720" rIns="91440" bIns="45720" anchor="t"/>
          <a:lstStyle/>
          <a:p>
            <a:pPr eaLnBrk="1" hangingPunct="1">
              <a:buFont typeface="Arial" panose="020B0604020202020204" pitchFamily="34" charset="0"/>
            </a:pPr>
            <a:r>
              <a:rPr lang="zh-CN" altLang="en-US" kern="1200" dirty="0">
                <a:solidFill>
                  <a:srgbClr val="00B050"/>
                </a:solidFill>
                <a:latin typeface="方正舒体" pitchFamily="2" charset="-122"/>
                <a:ea typeface="方正舒体" pitchFamily="2" charset="-122"/>
                <a:cs typeface="+mn-cs"/>
              </a:rPr>
              <a:t>电动汽车维护与保养</a:t>
            </a:r>
          </a:p>
        </p:txBody>
      </p:sp>
      <p:sp>
        <p:nvSpPr>
          <p:cNvPr id="17410" name="文本占位符 2"/>
          <p:cNvSpPr>
            <a:spLocks noGrp="1"/>
          </p:cNvSpPr>
          <p:nvPr>
            <p:ph type="body" sz="quarter" idx="4294967295"/>
          </p:nvPr>
        </p:nvSpPr>
        <p:spPr>
          <a:xfrm>
            <a:off x="1068388" y="2085975"/>
            <a:ext cx="688975" cy="1931988"/>
          </a:xfrm>
        </p:spPr>
        <p:txBody>
          <a:bodyPr wrap="square" lIns="91440" tIns="45720" rIns="91440" bIns="45720" anchor="t"/>
          <a:lstStyle/>
          <a:p>
            <a:pPr eaLnBrk="1" hangingPunct="1">
              <a:buFont typeface="Arial" panose="020B0604020202020204" pitchFamily="34" charset="0"/>
            </a:pPr>
            <a:r>
              <a:rPr lang="en-US" altLang="zh-CN" kern="1200" dirty="0">
                <a:solidFill>
                  <a:srgbClr val="FF6600"/>
                </a:solidFill>
                <a:latin typeface="+mn-lt"/>
                <a:ea typeface="+mn-ea"/>
                <a:cs typeface="+mn-cs"/>
              </a:rPr>
              <a:t>3</a:t>
            </a:r>
            <a:endParaRPr lang="zh-CN" altLang="en-US" kern="1200" dirty="0">
              <a:solidFill>
                <a:srgbClr val="FF6600"/>
              </a:solidFill>
              <a:latin typeface="+mn-lt"/>
              <a:ea typeface="+mn-ea"/>
              <a:cs typeface="+mn-cs"/>
            </a:endParaRPr>
          </a:p>
        </p:txBody>
      </p:sp>
      <p:sp>
        <p:nvSpPr>
          <p:cNvPr id="17411" name="文本占位符 3"/>
          <p:cNvSpPr>
            <a:spLocks noGrp="1"/>
          </p:cNvSpPr>
          <p:nvPr>
            <p:ph type="body" sz="half"/>
          </p:nvPr>
        </p:nvSpPr>
        <p:spPr>
          <a:xfrm>
            <a:off x="2754630" y="2202180"/>
            <a:ext cx="5285105" cy="641350"/>
          </a:xfrm>
        </p:spPr>
        <p:txBody>
          <a:bodyPr wrap="square" lIns="91440" tIns="45720" rIns="91440" bIns="45720" anchor="t"/>
          <a:lstStyle>
            <a:lvl1pPr lvl="0">
              <a:defRPr sz="2800"/>
            </a:lvl1pPr>
            <a:lvl2pPr lvl="1">
              <a:defRPr sz="2400"/>
            </a:lvl2pPr>
            <a:lvl3pPr lvl="2">
              <a:defRPr sz="2000"/>
            </a:lvl3pPr>
            <a:lvl4pPr lvl="3">
              <a:defRPr sz="1800"/>
            </a:lvl4pPr>
            <a:lvl5pPr lvl="4">
              <a:defRPr sz="1800"/>
            </a:lvl5pPr>
          </a:lstStyle>
          <a:p>
            <a:pPr lvl="0" indent="-342900">
              <a:buNone/>
            </a:pPr>
            <a:r>
              <a:rPr lang="zh-CN" altLang="en-US" sz="3200" b="1" dirty="0">
                <a:solidFill>
                  <a:srgbClr val="4C4847"/>
                </a:solidFill>
                <a:latin typeface="Arial" panose="020B0604020202020204" pitchFamily="34" charset="0"/>
                <a:ea typeface="微软雅黑" panose="020B0503020204020204" pitchFamily="34" charset="-122"/>
                <a:sym typeface="+mn-ea"/>
              </a:rPr>
              <a:t>电动汽车高压部件绝缘检测</a:t>
            </a:r>
            <a:endParaRPr lang="zh-CN" altLang="en-US" sz="3200" b="1" dirty="0">
              <a:solidFill>
                <a:srgbClr val="4C4847"/>
              </a:solidFill>
              <a:latin typeface="Arial" panose="020B0604020202020204" pitchFamily="34" charset="0"/>
              <a:ea typeface="微软雅黑" panose="020B0503020204020204" pitchFamily="34" charset="-122"/>
            </a:endParaRPr>
          </a:p>
        </p:txBody>
      </p:sp>
      <p:pic>
        <p:nvPicPr>
          <p:cNvPr id="27650" name="Picture 2" descr="https://timgsa.baidu.com/timg?image&amp;quality=80&amp;size=b9999_10000&amp;sec=1519449133784&amp;di=bb06e8b97ea10e6bdc5fc41690e64a99&amp;imgtype=0&amp;src=http%3A%2F%2Fwww.ofweek.com%2FUpload%2Fplainimages%2Fliguanmei%2Fliguanmei--2016%2Fliguanmei--2016.6%2Fliguanmei--2016.6.30%2F3%2Fa015.jpg"/>
          <p:cNvPicPr>
            <a:picLocks noChangeAspect="1" noChangeArrowheads="1"/>
          </p:cNvPicPr>
          <p:nvPr/>
        </p:nvPicPr>
        <p:blipFill>
          <a:blip r:embed="rId2"/>
          <a:srcRect/>
          <a:stretch>
            <a:fillRect/>
          </a:stretch>
        </p:blipFill>
        <p:spPr bwMode="auto">
          <a:xfrm>
            <a:off x="3043238" y="2843530"/>
            <a:ext cx="4660162" cy="2632992"/>
          </a:xfrm>
          <a:prstGeom prst="rect">
            <a:avLst/>
          </a:prstGeom>
          <a:noFill/>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文本框 3"/>
          <p:cNvSpPr txBox="1"/>
          <p:nvPr/>
        </p:nvSpPr>
        <p:spPr>
          <a:xfrm>
            <a:off x="2663825" y="563563"/>
            <a:ext cx="3383280" cy="521970"/>
          </a:xfrm>
          <a:prstGeom prst="rect">
            <a:avLst/>
          </a:prstGeom>
          <a:noFill/>
          <a:ln w="9525">
            <a:noFill/>
          </a:ln>
        </p:spPr>
        <p:txBody>
          <a:bodyPr wrap="none" anchor="t">
            <a:spAutoFit/>
          </a:bodyPr>
          <a:lstStyle/>
          <a:p>
            <a:pPr defTabSz="914400"/>
            <a:r>
              <a:rPr lang="zh-CN" altLang="en-US" sz="2800" b="1" dirty="0">
                <a:solidFill>
                  <a:srgbClr val="558ED5"/>
                </a:solidFill>
                <a:latin typeface="微软雅黑" panose="020B0503020204020204" pitchFamily="34" charset="-122"/>
                <a:ea typeface="微软雅黑" panose="020B0503020204020204" pitchFamily="34" charset="-122"/>
                <a:sym typeface="宋体" panose="02010600030101010101" pitchFamily="2" charset="-122"/>
              </a:rPr>
              <a:t>二、高压部件的认识</a:t>
            </a:r>
          </a:p>
        </p:txBody>
      </p:sp>
      <p:sp>
        <p:nvSpPr>
          <p:cNvPr id="22530" name="矩形 20"/>
          <p:cNvSpPr/>
          <p:nvPr/>
        </p:nvSpPr>
        <p:spPr>
          <a:xfrm>
            <a:off x="244475" y="1428750"/>
            <a:ext cx="2816860" cy="460375"/>
          </a:xfrm>
          <a:prstGeom prst="rect">
            <a:avLst/>
          </a:prstGeom>
          <a:solidFill>
            <a:srgbClr val="00B0F0"/>
          </a:solidFill>
          <a:ln w="9525">
            <a:noFill/>
          </a:ln>
        </p:spPr>
        <p:txBody>
          <a:bodyPr wrap="square" anchor="t">
            <a:spAutoFit/>
          </a:bodyPr>
          <a:lstStyle/>
          <a:p>
            <a:r>
              <a:rPr lang="en-US" sz="2400" b="1" dirty="0">
                <a:solidFill>
                  <a:schemeClr val="bg1"/>
                </a:solidFill>
                <a:latin typeface="宋体" panose="02010600030101010101" pitchFamily="2" charset="-122"/>
                <a:ea typeface="宋体" panose="02010600030101010101" pitchFamily="2" charset="-122"/>
              </a:rPr>
              <a:t>7. 加热器（PTC）</a:t>
            </a:r>
          </a:p>
        </p:txBody>
      </p:sp>
      <p:sp>
        <p:nvSpPr>
          <p:cNvPr id="2" name="文本框 1"/>
          <p:cNvSpPr txBox="1"/>
          <p:nvPr/>
        </p:nvSpPr>
        <p:spPr>
          <a:xfrm>
            <a:off x="244475" y="1889125"/>
            <a:ext cx="5562600" cy="1337945"/>
          </a:xfrm>
          <a:prstGeom prst="rect">
            <a:avLst/>
          </a:prstGeom>
          <a:noFill/>
          <a:ln w="9525">
            <a:noFill/>
          </a:ln>
        </p:spPr>
        <p:txBody>
          <a:bodyPr wrap="square">
            <a:spAutoFit/>
          </a:bodyPr>
          <a:lstStyle/>
          <a:p>
            <a:pPr indent="304800">
              <a:lnSpc>
                <a:spcPct val="150000"/>
              </a:lnSpc>
            </a:pPr>
            <a:r>
              <a:rPr lang="en-US" sz="1800"/>
              <a:t>  </a:t>
            </a:r>
            <a:r>
              <a:rPr sz="1800"/>
              <a:t>电动汽车冬季采暖使用额定功率额定功率3500W的高压直流加热器。如图3-8所示，其上有橙色高压电缆三根（一正二负）。</a:t>
            </a:r>
          </a:p>
        </p:txBody>
      </p:sp>
      <p:sp>
        <p:nvSpPr>
          <p:cNvPr id="3" name="矩形 20"/>
          <p:cNvSpPr/>
          <p:nvPr/>
        </p:nvSpPr>
        <p:spPr>
          <a:xfrm>
            <a:off x="244475" y="3198495"/>
            <a:ext cx="3493135" cy="460375"/>
          </a:xfrm>
          <a:prstGeom prst="rect">
            <a:avLst/>
          </a:prstGeom>
          <a:solidFill>
            <a:srgbClr val="00B0F0"/>
          </a:solidFill>
          <a:ln w="9525">
            <a:noFill/>
          </a:ln>
        </p:spPr>
        <p:txBody>
          <a:bodyPr wrap="square" anchor="t">
            <a:spAutoFit/>
          </a:bodyPr>
          <a:lstStyle/>
          <a:p>
            <a:r>
              <a:rPr sz="2400" b="1" dirty="0">
                <a:solidFill>
                  <a:schemeClr val="bg1"/>
                </a:solidFill>
                <a:latin typeface="宋体" panose="02010600030101010101" pitchFamily="2" charset="-122"/>
                <a:ea typeface="宋体" panose="02010600030101010101" pitchFamily="2" charset="-122"/>
              </a:rPr>
              <a:t>8. 电源分配单元（PDU）</a:t>
            </a:r>
          </a:p>
        </p:txBody>
      </p:sp>
      <p:pic>
        <p:nvPicPr>
          <p:cNvPr id="1073743309" name="图片 1" descr="E:\Tecent\qq\2733218214\Image\C2C\BA02CB86711D9370A4AE04B00226625F.jpg"/>
          <p:cNvPicPr>
            <a:picLocks noChangeAspect="1"/>
          </p:cNvPicPr>
          <p:nvPr/>
        </p:nvPicPr>
        <p:blipFill>
          <a:blip r:embed="rId2">
            <a:lum bright="10001" contrast="10000"/>
          </a:blip>
          <a:srcRect r="8481" b="2347"/>
          <a:stretch>
            <a:fillRect/>
          </a:stretch>
        </p:blipFill>
        <p:spPr>
          <a:xfrm>
            <a:off x="5935980" y="1296670"/>
            <a:ext cx="2397125" cy="1930400"/>
          </a:xfrm>
          <a:prstGeom prst="rect">
            <a:avLst/>
          </a:prstGeom>
          <a:noFill/>
          <a:ln w="9525">
            <a:noFill/>
          </a:ln>
        </p:spPr>
      </p:pic>
      <p:sp>
        <p:nvSpPr>
          <p:cNvPr id="4" name="文本框 3"/>
          <p:cNvSpPr txBox="1"/>
          <p:nvPr/>
        </p:nvSpPr>
        <p:spPr>
          <a:xfrm>
            <a:off x="410210" y="3847465"/>
            <a:ext cx="5396230" cy="2168525"/>
          </a:xfrm>
          <a:prstGeom prst="rect">
            <a:avLst/>
          </a:prstGeom>
          <a:noFill/>
          <a:ln w="9525">
            <a:noFill/>
          </a:ln>
        </p:spPr>
        <p:txBody>
          <a:bodyPr wrap="square">
            <a:spAutoFit/>
          </a:bodyPr>
          <a:lstStyle/>
          <a:p>
            <a:pPr indent="304800" algn="just">
              <a:lnSpc>
                <a:spcPct val="150000"/>
              </a:lnSpc>
            </a:pPr>
            <a:r>
              <a:rPr lang="en-US" altLang="zh-CN" sz="1800">
                <a:latin typeface="宋体" panose="02010600030101010101" pitchFamily="2" charset="-122"/>
                <a:ea typeface="宋体" panose="02010600030101010101" pitchFamily="2" charset="-122"/>
                <a:cs typeface="宋体" panose="02010600030101010101" pitchFamily="2" charset="-122"/>
              </a:rPr>
              <a:t> </a:t>
            </a:r>
            <a:r>
              <a:rPr lang="zh-CN" altLang="en-US" sz="1800">
                <a:latin typeface="宋体" panose="02010600030101010101" pitchFamily="2" charset="-122"/>
                <a:ea typeface="宋体" panose="02010600030101010101" pitchFamily="2" charset="-122"/>
                <a:cs typeface="宋体" panose="02010600030101010101" pitchFamily="2" charset="-122"/>
              </a:rPr>
              <a:t>随着技术进步，将电机和电池的高低压控制、</a:t>
            </a:r>
            <a:r>
              <a:rPr lang="en-US" altLang="zh-CN" sz="1800">
                <a:latin typeface="宋体" panose="02010600030101010101" pitchFamily="2" charset="-122"/>
                <a:ea typeface="宋体" panose="02010600030101010101" pitchFamily="2" charset="-122"/>
                <a:cs typeface="宋体" panose="02010600030101010101" pitchFamily="2" charset="-122"/>
              </a:rPr>
              <a:t>DC/DC</a:t>
            </a:r>
            <a:r>
              <a:rPr lang="zh-CN" altLang="en-US" sz="1800">
                <a:latin typeface="宋体" panose="02010600030101010101" pitchFamily="2" charset="-122"/>
                <a:ea typeface="宋体" panose="02010600030101010101" pitchFamily="2" charset="-122"/>
                <a:cs typeface="宋体" panose="02010600030101010101" pitchFamily="2" charset="-122"/>
              </a:rPr>
              <a:t>、车载充电机、空调等高压与低压集成在一起，对这些设备电路集中配电与管理的装置。    </a:t>
            </a:r>
          </a:p>
          <a:p>
            <a:pPr indent="304800" algn="just">
              <a:lnSpc>
                <a:spcPct val="150000"/>
              </a:lnSpc>
            </a:pPr>
            <a:r>
              <a:rPr lang="zh-CN" altLang="en-US" sz="1800">
                <a:latin typeface="宋体" panose="02010600030101010101" pitchFamily="2" charset="-122"/>
                <a:ea typeface="宋体" panose="02010600030101010101" pitchFamily="2" charset="-122"/>
                <a:cs typeface="宋体" panose="02010600030101010101" pitchFamily="2" charset="-122"/>
              </a:rPr>
              <a:t> </a:t>
            </a:r>
            <a:r>
              <a:rPr lang="en-US" altLang="zh-CN" sz="1800">
                <a:latin typeface="Times New Roman" panose="02020603050405020304" charset="0"/>
                <a:cs typeface="Times New Roman" panose="02020603050405020304" charset="0"/>
              </a:rPr>
              <a:t>PDU</a:t>
            </a:r>
            <a:r>
              <a:rPr lang="zh-CN" altLang="en-US" sz="1800">
                <a:latin typeface="宋体" panose="02010600030101010101" pitchFamily="2" charset="-122"/>
                <a:ea typeface="宋体" panose="02010600030101010101" pitchFamily="2" charset="-122"/>
                <a:cs typeface="宋体" panose="02010600030101010101" pitchFamily="2" charset="-122"/>
              </a:rPr>
              <a:t>的使用使车体变得更加整洁合理，后期维护方便，也大大降低了电气控制设备的价格。</a:t>
            </a:r>
            <a:endParaRPr lang="zh-CN" altLang="en-US" sz="1800"/>
          </a:p>
        </p:txBody>
      </p:sp>
      <p:pic>
        <p:nvPicPr>
          <p:cNvPr id="1073743310" name="图片 2"/>
          <p:cNvPicPr>
            <a:picLocks noChangeAspect="1"/>
          </p:cNvPicPr>
          <p:nvPr/>
        </p:nvPicPr>
        <p:blipFill>
          <a:blip r:embed="rId3"/>
          <a:stretch>
            <a:fillRect/>
          </a:stretch>
        </p:blipFill>
        <p:spPr>
          <a:xfrm>
            <a:off x="5935980" y="3658870"/>
            <a:ext cx="2644140" cy="2035810"/>
          </a:xfrm>
          <a:prstGeom prst="rect">
            <a:avLst/>
          </a:prstGeom>
          <a:noFill/>
          <a:ln w="9525">
            <a:noFill/>
          </a:ln>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文本框 3"/>
          <p:cNvSpPr txBox="1"/>
          <p:nvPr/>
        </p:nvSpPr>
        <p:spPr>
          <a:xfrm>
            <a:off x="2663825" y="563563"/>
            <a:ext cx="4805680" cy="521970"/>
          </a:xfrm>
          <a:prstGeom prst="rect">
            <a:avLst/>
          </a:prstGeom>
          <a:noFill/>
          <a:ln w="9525">
            <a:noFill/>
          </a:ln>
        </p:spPr>
        <p:txBody>
          <a:bodyPr wrap="none" anchor="t">
            <a:spAutoFit/>
          </a:bodyPr>
          <a:lstStyle/>
          <a:p>
            <a:pPr defTabSz="914400"/>
            <a:r>
              <a:rPr lang="zh-CN" altLang="en-US" sz="2800" b="1" dirty="0">
                <a:solidFill>
                  <a:srgbClr val="558ED5"/>
                </a:solidFill>
                <a:latin typeface="微软雅黑" panose="020B0503020204020204" pitchFamily="34" charset="-122"/>
                <a:ea typeface="微软雅黑" panose="020B0503020204020204" pitchFamily="34" charset="-122"/>
                <a:sym typeface="宋体" panose="02010600030101010101" pitchFamily="2" charset="-122"/>
              </a:rPr>
              <a:t>三、高压部件绝缘检测的方法</a:t>
            </a:r>
          </a:p>
        </p:txBody>
      </p:sp>
      <p:sp>
        <p:nvSpPr>
          <p:cNvPr id="21506" name="矩形 20"/>
          <p:cNvSpPr/>
          <p:nvPr/>
        </p:nvSpPr>
        <p:spPr>
          <a:xfrm>
            <a:off x="244475" y="1196975"/>
            <a:ext cx="7406640" cy="460375"/>
          </a:xfrm>
          <a:prstGeom prst="rect">
            <a:avLst/>
          </a:prstGeom>
          <a:solidFill>
            <a:srgbClr val="00B0F0"/>
          </a:solidFill>
          <a:ln w="9525">
            <a:noFill/>
          </a:ln>
        </p:spPr>
        <p:txBody>
          <a:bodyPr wrap="square" anchor="t">
            <a:spAutoFit/>
          </a:bodyPr>
          <a:lstStyle/>
          <a:p>
            <a:r>
              <a:rPr lang="en-US" altLang="zh-CN" sz="2400" b="1" dirty="0">
                <a:solidFill>
                  <a:schemeClr val="bg1"/>
                </a:solidFill>
                <a:latin typeface="宋体" panose="02010600030101010101" pitchFamily="2" charset="-122"/>
                <a:ea typeface="宋体" panose="02010600030101010101" pitchFamily="2" charset="-122"/>
              </a:rPr>
              <a:t> </a:t>
            </a:r>
            <a:r>
              <a:rPr lang="zh-CN" altLang="en-US" sz="2400" b="1" dirty="0">
                <a:solidFill>
                  <a:schemeClr val="bg1"/>
                </a:solidFill>
                <a:latin typeface="宋体" panose="02010600030101010101" pitchFamily="2" charset="-122"/>
                <a:ea typeface="宋体" panose="02010600030101010101" pitchFamily="2" charset="-122"/>
              </a:rPr>
              <a:t>1. 绝缘检测的工具—FLUKE-1587绝缘万用表</a:t>
            </a:r>
          </a:p>
        </p:txBody>
      </p:sp>
      <p:sp>
        <p:nvSpPr>
          <p:cNvPr id="101" name="文本框 100"/>
          <p:cNvSpPr txBox="1"/>
          <p:nvPr/>
        </p:nvSpPr>
        <p:spPr>
          <a:xfrm>
            <a:off x="525780" y="1924685"/>
            <a:ext cx="6941820" cy="922020"/>
          </a:xfrm>
          <a:prstGeom prst="rect">
            <a:avLst/>
          </a:prstGeom>
          <a:noFill/>
          <a:ln w="9525">
            <a:noFill/>
          </a:ln>
        </p:spPr>
        <p:txBody>
          <a:bodyPr wrap="square">
            <a:spAutoFit/>
          </a:bodyPr>
          <a:lstStyle/>
          <a:p>
            <a:pPr indent="304800"/>
            <a:r>
              <a:rPr lang="en-US" altLang="zh-CN" sz="1800">
                <a:latin typeface="Times New Roman" panose="02020603050405020304" charset="0"/>
                <a:cs typeface="Times New Roman" panose="02020603050405020304" charset="0"/>
              </a:rPr>
              <a:t>  FLUKE-1587</a:t>
            </a:r>
            <a:r>
              <a:rPr lang="zh-CN" altLang="en-US" sz="1800">
                <a:latin typeface="宋体" panose="02010600030101010101" pitchFamily="2" charset="-122"/>
                <a:ea typeface="宋体" panose="02010600030101010101" pitchFamily="2" charset="-122"/>
                <a:cs typeface="宋体" panose="02010600030101010101" pitchFamily="2" charset="-122"/>
              </a:rPr>
              <a:t>绝缘万用表是一款多功能数字式电量测量仪表，通过功能开关的转换，可以测量电压、电流、电阻、电容、温度等物理量。</a:t>
            </a:r>
            <a:endParaRPr lang="zh-CN" altLang="en-US" sz="1800"/>
          </a:p>
        </p:txBody>
      </p:sp>
      <p:sp>
        <p:nvSpPr>
          <p:cNvPr id="2" name="文本框 1"/>
          <p:cNvSpPr txBox="1"/>
          <p:nvPr/>
        </p:nvSpPr>
        <p:spPr>
          <a:xfrm>
            <a:off x="525780" y="2846705"/>
            <a:ext cx="5585460" cy="3415030"/>
          </a:xfrm>
          <a:prstGeom prst="rect">
            <a:avLst/>
          </a:prstGeom>
          <a:noFill/>
          <a:ln w="9525">
            <a:noFill/>
          </a:ln>
        </p:spPr>
        <p:txBody>
          <a:bodyPr wrap="square">
            <a:spAutoFit/>
          </a:bodyPr>
          <a:lstStyle/>
          <a:p>
            <a:pPr indent="304800"/>
            <a:r>
              <a:rPr lang="zh-CN" altLang="en-US" sz="1800" dirty="0">
                <a:latin typeface="+mn-ea"/>
                <a:ea typeface="+mn-ea"/>
                <a:cs typeface="宋体" panose="02010600030101010101" pitchFamily="2" charset="-122"/>
              </a:rPr>
              <a:t>（</a:t>
            </a:r>
            <a:r>
              <a:rPr lang="en-US" altLang="zh-CN" sz="1800" dirty="0">
                <a:latin typeface="+mn-ea"/>
                <a:ea typeface="+mn-ea"/>
                <a:cs typeface="宋体" panose="02010600030101010101" pitchFamily="2" charset="-122"/>
              </a:rPr>
              <a:t>1</a:t>
            </a:r>
            <a:r>
              <a:rPr lang="zh-CN" altLang="en-US" sz="1800" dirty="0">
                <a:latin typeface="+mn-ea"/>
                <a:ea typeface="+mn-ea"/>
                <a:cs typeface="宋体" panose="02010600030101010101" pitchFamily="2" charset="-122"/>
              </a:rPr>
              <a:t>）将测试探头插入“</a:t>
            </a:r>
            <a:r>
              <a:rPr lang="en-US" altLang="zh-CN" sz="1800" dirty="0">
                <a:latin typeface="+mn-ea"/>
                <a:ea typeface="+mn-ea"/>
                <a:cs typeface="Times New Roman" panose="02020603050405020304" charset="0"/>
              </a:rPr>
              <a:t>+</a:t>
            </a:r>
            <a:r>
              <a:rPr lang="en-US" altLang="zh-CN" sz="1800" dirty="0">
                <a:latin typeface="+mn-ea"/>
                <a:ea typeface="+mn-ea"/>
                <a:cs typeface="宋体" panose="02010600030101010101" pitchFamily="2" charset="-122"/>
              </a:rPr>
              <a:t>”</a:t>
            </a:r>
            <a:r>
              <a:rPr lang="zh-CN" altLang="en-US" sz="1800" dirty="0">
                <a:latin typeface="+mn-ea"/>
                <a:ea typeface="+mn-ea"/>
                <a:cs typeface="宋体" panose="02010600030101010101" pitchFamily="2" charset="-122"/>
              </a:rPr>
              <a:t>和“</a:t>
            </a:r>
            <a:r>
              <a:rPr lang="en-US" altLang="zh-CN" sz="1800" dirty="0">
                <a:latin typeface="+mn-ea"/>
                <a:ea typeface="+mn-ea"/>
                <a:cs typeface="Times New Roman" panose="02020603050405020304" charset="0"/>
              </a:rPr>
              <a:t>-</a:t>
            </a:r>
            <a:r>
              <a:rPr lang="en-US" altLang="zh-CN" sz="1800" dirty="0">
                <a:latin typeface="+mn-ea"/>
                <a:ea typeface="+mn-ea"/>
                <a:cs typeface="宋体" panose="02010600030101010101" pitchFamily="2" charset="-122"/>
              </a:rPr>
              <a:t>”</a:t>
            </a:r>
            <a:r>
              <a:rPr lang="zh-CN" altLang="en-US" sz="1800" dirty="0">
                <a:latin typeface="+mn-ea"/>
                <a:ea typeface="+mn-ea"/>
                <a:cs typeface="宋体" panose="02010600030101010101" pitchFamily="2" charset="-122"/>
              </a:rPr>
              <a:t>输入端子。</a:t>
            </a:r>
          </a:p>
          <a:p>
            <a:pPr indent="304800"/>
            <a:r>
              <a:rPr lang="zh-CN" altLang="en-US" sz="1800" dirty="0">
                <a:latin typeface="+mn-ea"/>
                <a:ea typeface="+mn-ea"/>
                <a:cs typeface="宋体" panose="02010600030101010101" pitchFamily="2" charset="-122"/>
              </a:rPr>
              <a:t>（</a:t>
            </a:r>
            <a:r>
              <a:rPr lang="en-US" altLang="zh-CN" sz="1800" dirty="0">
                <a:latin typeface="+mn-ea"/>
                <a:ea typeface="+mn-ea"/>
                <a:cs typeface="宋体" panose="02010600030101010101" pitchFamily="2" charset="-122"/>
              </a:rPr>
              <a:t>2</a:t>
            </a:r>
            <a:r>
              <a:rPr lang="zh-CN" altLang="en-US" sz="1800" dirty="0">
                <a:latin typeface="+mn-ea"/>
                <a:ea typeface="+mn-ea"/>
                <a:cs typeface="宋体" panose="02010600030101010101" pitchFamily="2" charset="-122"/>
              </a:rPr>
              <a:t>）将旋钮转至“</a:t>
            </a:r>
            <a:r>
              <a:rPr lang="en-US" altLang="zh-CN" sz="1800" dirty="0">
                <a:latin typeface="+mn-ea"/>
                <a:ea typeface="+mn-ea"/>
                <a:cs typeface="Times New Roman" panose="02020603050405020304" charset="0"/>
              </a:rPr>
              <a:t>INSULATION</a:t>
            </a:r>
            <a:r>
              <a:rPr lang="en-US" altLang="zh-CN" sz="1800" dirty="0">
                <a:latin typeface="+mn-ea"/>
                <a:ea typeface="+mn-ea"/>
                <a:cs typeface="宋体" panose="02010600030101010101" pitchFamily="2" charset="-122"/>
              </a:rPr>
              <a:t>”</a:t>
            </a:r>
            <a:r>
              <a:rPr lang="zh-CN" altLang="en-US" sz="1800" dirty="0">
                <a:latin typeface="+mn-ea"/>
                <a:ea typeface="+mn-ea"/>
                <a:cs typeface="宋体" panose="02010600030101010101" pitchFamily="2" charset="-122"/>
              </a:rPr>
              <a:t>（绝缘）位置。当开关调至该位置时，仪表将启动电池负载检查。 如果电池未通过测试，显示屏下部将出现电池图标和“</a:t>
            </a:r>
            <a:r>
              <a:rPr lang="en-US" altLang="zh-CN" sz="1800" dirty="0">
                <a:latin typeface="+mn-ea"/>
                <a:ea typeface="+mn-ea"/>
                <a:cs typeface="Times New Roman" panose="02020603050405020304" charset="0"/>
              </a:rPr>
              <a:t>bat</a:t>
            </a:r>
            <a:r>
              <a:rPr lang="en-US" altLang="zh-CN" sz="1800" dirty="0">
                <a:latin typeface="+mn-ea"/>
                <a:ea typeface="+mn-ea"/>
                <a:cs typeface="宋体" panose="02010600030101010101" pitchFamily="2" charset="-122"/>
              </a:rPr>
              <a:t>” </a:t>
            </a:r>
            <a:r>
              <a:rPr lang="zh-CN" altLang="en-US" sz="1800" dirty="0">
                <a:latin typeface="+mn-ea"/>
                <a:ea typeface="+mn-ea"/>
                <a:cs typeface="宋体" panose="02010600030101010101" pitchFamily="2" charset="-122"/>
              </a:rPr>
              <a:t>符号，提醒必须更换万用表电池。</a:t>
            </a:r>
          </a:p>
          <a:p>
            <a:pPr indent="304800"/>
            <a:r>
              <a:rPr lang="zh-CN" altLang="en-US" sz="1800" dirty="0">
                <a:latin typeface="+mn-ea"/>
                <a:ea typeface="+mn-ea"/>
                <a:cs typeface="宋体" panose="02010600030101010101" pitchFamily="2" charset="-122"/>
              </a:rPr>
              <a:t>（</a:t>
            </a:r>
            <a:r>
              <a:rPr lang="en-US" altLang="zh-CN" sz="1800" dirty="0">
                <a:latin typeface="+mn-ea"/>
                <a:ea typeface="+mn-ea"/>
                <a:cs typeface="宋体" panose="02010600030101010101" pitchFamily="2" charset="-122"/>
              </a:rPr>
              <a:t>3</a:t>
            </a:r>
            <a:r>
              <a:rPr lang="zh-CN" altLang="en-US" sz="1800" dirty="0">
                <a:latin typeface="+mn-ea"/>
                <a:ea typeface="+mn-ea"/>
                <a:cs typeface="宋体" panose="02010600030101010101" pitchFamily="2" charset="-122"/>
              </a:rPr>
              <a:t>）按“</a:t>
            </a:r>
            <a:r>
              <a:rPr lang="en-US" altLang="zh-CN" sz="1800" dirty="0">
                <a:latin typeface="+mn-ea"/>
                <a:ea typeface="+mn-ea"/>
                <a:cs typeface="Times New Roman" panose="02020603050405020304" charset="0"/>
              </a:rPr>
              <a:t>range</a:t>
            </a:r>
            <a:r>
              <a:rPr lang="en-US" altLang="zh-CN" sz="1800" dirty="0">
                <a:latin typeface="+mn-ea"/>
                <a:ea typeface="+mn-ea"/>
                <a:cs typeface="宋体" panose="02010600030101010101" pitchFamily="2" charset="-122"/>
              </a:rPr>
              <a:t>”</a:t>
            </a:r>
            <a:r>
              <a:rPr lang="zh-CN" altLang="en-US" sz="1800" dirty="0">
                <a:latin typeface="+mn-ea"/>
                <a:ea typeface="+mn-ea"/>
                <a:cs typeface="宋体" panose="02010600030101010101" pitchFamily="2" charset="-122"/>
              </a:rPr>
              <a:t>键选择电压。</a:t>
            </a:r>
          </a:p>
          <a:p>
            <a:pPr indent="304800"/>
            <a:r>
              <a:rPr lang="zh-CN" altLang="en-US" sz="1800" dirty="0">
                <a:latin typeface="+mn-ea"/>
                <a:ea typeface="+mn-ea"/>
                <a:cs typeface="宋体" panose="02010600030101010101" pitchFamily="2" charset="-122"/>
              </a:rPr>
              <a:t>（</a:t>
            </a:r>
            <a:r>
              <a:rPr lang="en-US" altLang="zh-CN" sz="1800" dirty="0">
                <a:latin typeface="+mn-ea"/>
                <a:ea typeface="+mn-ea"/>
                <a:cs typeface="宋体" panose="02010600030101010101" pitchFamily="2" charset="-122"/>
              </a:rPr>
              <a:t>4</a:t>
            </a:r>
            <a:r>
              <a:rPr lang="zh-CN" altLang="en-US" sz="1800" dirty="0">
                <a:latin typeface="+mn-ea"/>
                <a:ea typeface="+mn-ea"/>
                <a:cs typeface="宋体" panose="02010600030101010101" pitchFamily="2" charset="-122"/>
              </a:rPr>
              <a:t>）将探头与待测电路连接。仪表会自动检测电路是否通电。</a:t>
            </a:r>
          </a:p>
          <a:p>
            <a:pPr indent="304800"/>
            <a:r>
              <a:rPr lang="zh-CN" altLang="en-US" sz="1800" dirty="0">
                <a:latin typeface="+mn-ea"/>
                <a:ea typeface="+mn-ea"/>
                <a:cs typeface="宋体" panose="02010600030101010101" pitchFamily="2" charset="-122"/>
              </a:rPr>
              <a:t>（</a:t>
            </a:r>
            <a:r>
              <a:rPr lang="en-US" altLang="zh-CN" sz="1800" dirty="0">
                <a:latin typeface="+mn-ea"/>
                <a:ea typeface="+mn-ea"/>
                <a:cs typeface="宋体" panose="02010600030101010101" pitchFamily="2" charset="-122"/>
              </a:rPr>
              <a:t>5</a:t>
            </a:r>
            <a:r>
              <a:rPr lang="zh-CN" altLang="en-US" sz="1800" dirty="0">
                <a:latin typeface="+mn-ea"/>
                <a:ea typeface="+mn-ea"/>
                <a:cs typeface="宋体" panose="02010600030101010101" pitchFamily="2" charset="-122"/>
              </a:rPr>
              <a:t>）按住探头上“</a:t>
            </a:r>
            <a:r>
              <a:rPr lang="en-US" altLang="zh-CN" sz="1800" dirty="0">
                <a:latin typeface="+mn-ea"/>
                <a:ea typeface="+mn-ea"/>
                <a:cs typeface="Times New Roman" panose="02020603050405020304" charset="0"/>
              </a:rPr>
              <a:t>test</a:t>
            </a:r>
            <a:r>
              <a:rPr lang="en-US" altLang="zh-CN" sz="1800" dirty="0">
                <a:latin typeface="+mn-ea"/>
                <a:ea typeface="+mn-ea"/>
                <a:cs typeface="宋体" panose="02010600030101010101" pitchFamily="2" charset="-122"/>
              </a:rPr>
              <a:t>”</a:t>
            </a:r>
            <a:r>
              <a:rPr lang="zh-CN" altLang="en-US" sz="1800" dirty="0">
                <a:latin typeface="+mn-ea"/>
                <a:ea typeface="+mn-ea"/>
                <a:cs typeface="宋体" panose="02010600030101010101" pitchFamily="2" charset="-122"/>
              </a:rPr>
              <a:t>键开始测试。显示屏的下端出现“</a:t>
            </a:r>
            <a:r>
              <a:rPr lang="en-US" altLang="zh-CN" sz="1800" dirty="0">
                <a:latin typeface="+mn-ea"/>
                <a:ea typeface="+mn-ea"/>
                <a:cs typeface="Times New Roman" panose="02020603050405020304" charset="0"/>
              </a:rPr>
              <a:t>test</a:t>
            </a:r>
            <a:r>
              <a:rPr lang="en-US" altLang="zh-CN" sz="1800" dirty="0">
                <a:latin typeface="+mn-ea"/>
                <a:ea typeface="+mn-ea"/>
                <a:cs typeface="宋体" panose="02010600030101010101" pitchFamily="2" charset="-122"/>
              </a:rPr>
              <a:t>”</a:t>
            </a:r>
            <a:r>
              <a:rPr lang="zh-CN" altLang="en-US" sz="1800" dirty="0">
                <a:latin typeface="+mn-ea"/>
                <a:ea typeface="+mn-ea"/>
                <a:cs typeface="宋体" panose="02010600030101010101" pitchFamily="2" charset="-122"/>
              </a:rPr>
              <a:t>图标，显示屏上会显示被测电路上所施加的测试电压，主显示位置上显示高压符号</a:t>
            </a:r>
            <a:r>
              <a:rPr lang="zh-CN" altLang="en-US" sz="1800" dirty="0">
                <a:latin typeface="+mn-ea"/>
                <a:ea typeface="+mn-ea"/>
                <a:cs typeface="Times New Roman" panose="02020603050405020304" charset="0"/>
              </a:rPr>
              <a:t> </a:t>
            </a:r>
            <a:r>
              <a:rPr lang="en-US" altLang="zh-CN" sz="1800" dirty="0" smtClean="0">
                <a:latin typeface="+mn-ea"/>
                <a:ea typeface="+mn-ea"/>
                <a:cs typeface="Times New Roman" panose="02020603050405020304" charset="0"/>
              </a:rPr>
              <a:t> </a:t>
            </a:r>
            <a:r>
              <a:rPr lang="zh-CN" altLang="en-US" sz="1800" dirty="0">
                <a:latin typeface="+mn-ea"/>
                <a:ea typeface="+mn-ea"/>
                <a:cs typeface="宋体" panose="02010600030101010101" pitchFamily="2" charset="-122"/>
              </a:rPr>
              <a:t>并以</a:t>
            </a:r>
            <a:r>
              <a:rPr lang="zh-CN" altLang="en-US" sz="1800" dirty="0">
                <a:latin typeface="+mn-ea"/>
                <a:ea typeface="+mn-ea"/>
                <a:cs typeface="Times New Roman" panose="02020603050405020304" charset="0"/>
              </a:rPr>
              <a:t> </a:t>
            </a:r>
            <a:r>
              <a:rPr lang="en-US" altLang="zh-CN" sz="1800" dirty="0">
                <a:latin typeface="+mn-ea"/>
                <a:ea typeface="+mn-ea"/>
                <a:cs typeface="Times New Roman" panose="02020603050405020304" charset="0"/>
              </a:rPr>
              <a:t>MΩ</a:t>
            </a:r>
            <a:r>
              <a:rPr lang="zh-CN" altLang="en-US" sz="1800" dirty="0">
                <a:latin typeface="+mn-ea"/>
                <a:ea typeface="+mn-ea"/>
                <a:cs typeface="宋体" panose="02010600030101010101" pitchFamily="2" charset="-122"/>
              </a:rPr>
              <a:t>或</a:t>
            </a:r>
            <a:r>
              <a:rPr lang="zh-CN" altLang="en-US" sz="1800" dirty="0">
                <a:latin typeface="+mn-ea"/>
                <a:ea typeface="+mn-ea"/>
                <a:cs typeface="Times New Roman" panose="02020603050405020304" charset="0"/>
              </a:rPr>
              <a:t> </a:t>
            </a:r>
            <a:r>
              <a:rPr lang="en-US" altLang="zh-CN" sz="1800" dirty="0">
                <a:latin typeface="+mn-ea"/>
                <a:ea typeface="+mn-ea"/>
                <a:cs typeface="Times New Roman" panose="02020603050405020304" charset="0"/>
              </a:rPr>
              <a:t>GΩ</a:t>
            </a:r>
            <a:r>
              <a:rPr lang="zh-CN" altLang="en-US" sz="1800" dirty="0">
                <a:latin typeface="+mn-ea"/>
                <a:ea typeface="+mn-ea"/>
                <a:cs typeface="宋体" panose="02010600030101010101" pitchFamily="2" charset="-122"/>
              </a:rPr>
              <a:t>为单位显示绝缘电阻值。</a:t>
            </a:r>
            <a:endParaRPr lang="zh-CN" altLang="en-US" sz="1800" dirty="0">
              <a:latin typeface="+mn-ea"/>
              <a:ea typeface="+mn-ea"/>
            </a:endParaRPr>
          </a:p>
        </p:txBody>
      </p:sp>
      <p:pic>
        <p:nvPicPr>
          <p:cNvPr id="1073743465" name="图片 4"/>
          <p:cNvPicPr>
            <a:picLocks noChangeAspect="1"/>
          </p:cNvPicPr>
          <p:nvPr/>
        </p:nvPicPr>
        <p:blipFill>
          <a:blip r:embed="rId2"/>
          <a:stretch>
            <a:fillRect/>
          </a:stretch>
        </p:blipFill>
        <p:spPr>
          <a:xfrm>
            <a:off x="6029008" y="2730183"/>
            <a:ext cx="3005455" cy="3114675"/>
          </a:xfrm>
          <a:prstGeom prst="rect">
            <a:avLst/>
          </a:prstGeom>
          <a:noFill/>
          <a:ln w="9525">
            <a:noFill/>
          </a:ln>
        </p:spPr>
      </p:pic>
      <p:pic>
        <p:nvPicPr>
          <p:cNvPr id="7" name="图片 6"/>
          <p:cNvPicPr/>
          <p:nvPr/>
        </p:nvPicPr>
        <p:blipFill>
          <a:blip r:embed="rId3"/>
          <a:srcRect/>
          <a:stretch>
            <a:fillRect/>
          </a:stretch>
        </p:blipFill>
        <p:spPr bwMode="auto">
          <a:xfrm>
            <a:off x="5331003" y="5725795"/>
            <a:ext cx="228600" cy="238125"/>
          </a:xfrm>
          <a:prstGeom prst="rect">
            <a:avLst/>
          </a:prstGeom>
          <a:noFill/>
          <a:ln w="9525">
            <a:noFill/>
            <a:miter lim="800000"/>
            <a:headEnd/>
            <a:tailEnd/>
          </a:ln>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文本框 3"/>
          <p:cNvSpPr txBox="1"/>
          <p:nvPr/>
        </p:nvSpPr>
        <p:spPr>
          <a:xfrm>
            <a:off x="2663825" y="563563"/>
            <a:ext cx="4805680" cy="521970"/>
          </a:xfrm>
          <a:prstGeom prst="rect">
            <a:avLst/>
          </a:prstGeom>
          <a:noFill/>
          <a:ln w="9525">
            <a:noFill/>
          </a:ln>
        </p:spPr>
        <p:txBody>
          <a:bodyPr wrap="none" anchor="t">
            <a:spAutoFit/>
          </a:bodyPr>
          <a:lstStyle/>
          <a:p>
            <a:pPr defTabSz="914400"/>
            <a:r>
              <a:rPr lang="zh-CN" altLang="en-US" sz="2800" b="1" dirty="0">
                <a:solidFill>
                  <a:srgbClr val="558ED5"/>
                </a:solidFill>
                <a:latin typeface="微软雅黑" panose="020B0503020204020204" pitchFamily="34" charset="-122"/>
                <a:ea typeface="微软雅黑" panose="020B0503020204020204" pitchFamily="34" charset="-122"/>
                <a:sym typeface="宋体" panose="02010600030101010101" pitchFamily="2" charset="-122"/>
              </a:rPr>
              <a:t>三、高压部件绝缘检测的方法</a:t>
            </a:r>
          </a:p>
        </p:txBody>
      </p:sp>
      <p:sp>
        <p:nvSpPr>
          <p:cNvPr id="21506" name="矩形 20"/>
          <p:cNvSpPr/>
          <p:nvPr/>
        </p:nvSpPr>
        <p:spPr>
          <a:xfrm>
            <a:off x="244475" y="1196975"/>
            <a:ext cx="7406640" cy="460375"/>
          </a:xfrm>
          <a:prstGeom prst="rect">
            <a:avLst/>
          </a:prstGeom>
          <a:solidFill>
            <a:srgbClr val="00B0F0"/>
          </a:solidFill>
          <a:ln w="9525">
            <a:noFill/>
          </a:ln>
        </p:spPr>
        <p:txBody>
          <a:bodyPr wrap="square" anchor="t">
            <a:spAutoFit/>
          </a:bodyPr>
          <a:lstStyle/>
          <a:p>
            <a:r>
              <a:rPr lang="en-US" altLang="zh-CN" sz="2400" b="1" dirty="0">
                <a:solidFill>
                  <a:schemeClr val="bg1"/>
                </a:solidFill>
                <a:latin typeface="宋体" panose="02010600030101010101" pitchFamily="2" charset="-122"/>
                <a:ea typeface="宋体" panose="02010600030101010101" pitchFamily="2" charset="-122"/>
              </a:rPr>
              <a:t> </a:t>
            </a:r>
            <a:r>
              <a:rPr lang="zh-CN" altLang="en-US" sz="2400" b="1" dirty="0">
                <a:solidFill>
                  <a:schemeClr val="bg1"/>
                </a:solidFill>
                <a:latin typeface="宋体" panose="02010600030101010101" pitchFamily="2" charset="-122"/>
                <a:ea typeface="宋体" panose="02010600030101010101" pitchFamily="2" charset="-122"/>
              </a:rPr>
              <a:t>2. 高压部件绝缘的检测安全注意事项</a:t>
            </a:r>
          </a:p>
        </p:txBody>
      </p:sp>
      <p:sp>
        <p:nvSpPr>
          <p:cNvPr id="3" name="文本框 2"/>
          <p:cNvSpPr txBox="1"/>
          <p:nvPr/>
        </p:nvSpPr>
        <p:spPr>
          <a:xfrm>
            <a:off x="664210" y="2118995"/>
            <a:ext cx="7442835" cy="3415030"/>
          </a:xfrm>
          <a:prstGeom prst="rect">
            <a:avLst/>
          </a:prstGeom>
          <a:noFill/>
          <a:ln w="9525">
            <a:noFill/>
          </a:ln>
        </p:spPr>
        <p:txBody>
          <a:bodyPr wrap="square">
            <a:spAutoFit/>
          </a:bodyPr>
          <a:lstStyle/>
          <a:p>
            <a:pPr indent="304800">
              <a:lnSpc>
                <a:spcPct val="150000"/>
              </a:lnSpc>
            </a:pPr>
            <a:r>
              <a:rPr lang="zh-CN" altLang="en-US" sz="1800">
                <a:latin typeface="宋体" panose="02010600030101010101" pitchFamily="2" charset="-122"/>
                <a:ea typeface="宋体" panose="02010600030101010101" pitchFamily="2" charset="-122"/>
                <a:cs typeface="宋体" panose="02010600030101010101" pitchFamily="2" charset="-122"/>
              </a:rPr>
              <a:t>北汽新能源系列电动汽车检测时，为确保检测人员安全，必须做好以下安全防护工作：</a:t>
            </a:r>
          </a:p>
          <a:p>
            <a:pPr indent="304800">
              <a:lnSpc>
                <a:spcPct val="150000"/>
              </a:lnSpc>
            </a:pPr>
            <a:r>
              <a:rPr lang="zh-CN" altLang="en-US" sz="1800">
                <a:latin typeface="宋体" panose="02010600030101010101" pitchFamily="2" charset="-122"/>
                <a:ea typeface="宋体" panose="02010600030101010101" pitchFamily="2" charset="-122"/>
                <a:cs typeface="宋体" panose="02010600030101010101" pitchFamily="2" charset="-122"/>
              </a:rPr>
              <a:t>（</a:t>
            </a:r>
            <a:r>
              <a:rPr lang="en-US" altLang="zh-CN" sz="1800">
                <a:latin typeface="宋体" panose="02010600030101010101" pitchFamily="2" charset="-122"/>
                <a:ea typeface="宋体" panose="02010600030101010101" pitchFamily="2" charset="-122"/>
                <a:cs typeface="宋体" panose="02010600030101010101" pitchFamily="2" charset="-122"/>
              </a:rPr>
              <a:t>1</a:t>
            </a:r>
            <a:r>
              <a:rPr lang="zh-CN" altLang="en-US" sz="1800">
                <a:latin typeface="宋体" panose="02010600030101010101" pitchFamily="2" charset="-122"/>
                <a:ea typeface="宋体" panose="02010600030101010101" pitchFamily="2" charset="-122"/>
                <a:cs typeface="宋体" panose="02010600030101010101" pitchFamily="2" charset="-122"/>
              </a:rPr>
              <a:t>）设置安全操作区域隔离装置和警示标志；</a:t>
            </a:r>
          </a:p>
          <a:p>
            <a:pPr indent="304800">
              <a:lnSpc>
                <a:spcPct val="150000"/>
              </a:lnSpc>
            </a:pPr>
            <a:r>
              <a:rPr lang="zh-CN" altLang="en-US" sz="1800">
                <a:latin typeface="宋体" panose="02010600030101010101" pitchFamily="2" charset="-122"/>
                <a:ea typeface="宋体" panose="02010600030101010101" pitchFamily="2" charset="-122"/>
                <a:cs typeface="宋体" panose="02010600030101010101" pitchFamily="2" charset="-122"/>
              </a:rPr>
              <a:t>（</a:t>
            </a:r>
            <a:r>
              <a:rPr lang="en-US" altLang="zh-CN" sz="1800">
                <a:latin typeface="宋体" panose="02010600030101010101" pitchFamily="2" charset="-122"/>
                <a:ea typeface="宋体" panose="02010600030101010101" pitchFamily="2" charset="-122"/>
                <a:cs typeface="宋体" panose="02010600030101010101" pitchFamily="2" charset="-122"/>
              </a:rPr>
              <a:t>2</a:t>
            </a:r>
            <a:r>
              <a:rPr lang="zh-CN" altLang="en-US" sz="1800">
                <a:latin typeface="宋体" panose="02010600030101010101" pitchFamily="2" charset="-122"/>
                <a:ea typeface="宋体" panose="02010600030101010101" pitchFamily="2" charset="-122"/>
                <a:cs typeface="宋体" panose="02010600030101010101" pitchFamily="2" charset="-122"/>
              </a:rPr>
              <a:t>）检测过程中必须有安全员在现场监督；</a:t>
            </a:r>
          </a:p>
          <a:p>
            <a:pPr indent="304800">
              <a:lnSpc>
                <a:spcPct val="150000"/>
              </a:lnSpc>
            </a:pPr>
            <a:r>
              <a:rPr lang="zh-CN" altLang="en-US" sz="1800">
                <a:latin typeface="宋体" panose="02010600030101010101" pitchFamily="2" charset="-122"/>
                <a:ea typeface="宋体" panose="02010600030101010101" pitchFamily="2" charset="-122"/>
                <a:cs typeface="宋体" panose="02010600030101010101" pitchFamily="2" charset="-122"/>
              </a:rPr>
              <a:t>（</a:t>
            </a:r>
            <a:r>
              <a:rPr lang="en-US" altLang="zh-CN" sz="1800">
                <a:latin typeface="宋体" panose="02010600030101010101" pitchFamily="2" charset="-122"/>
                <a:ea typeface="宋体" panose="02010600030101010101" pitchFamily="2" charset="-122"/>
                <a:cs typeface="宋体" panose="02010600030101010101" pitchFamily="2" charset="-122"/>
              </a:rPr>
              <a:t>3</a:t>
            </a:r>
            <a:r>
              <a:rPr lang="zh-CN" altLang="en-US" sz="1800">
                <a:latin typeface="宋体" panose="02010600030101010101" pitchFamily="2" charset="-122"/>
                <a:ea typeface="宋体" panose="02010600030101010101" pitchFamily="2" charset="-122"/>
                <a:cs typeface="宋体" panose="02010600030101010101" pitchFamily="2" charset="-122"/>
              </a:rPr>
              <a:t>）检查安全防护手套、安全鞋、眼镜设备仪器等符合安全等级要求；</a:t>
            </a:r>
          </a:p>
          <a:p>
            <a:pPr indent="304800">
              <a:lnSpc>
                <a:spcPct val="150000"/>
              </a:lnSpc>
            </a:pPr>
            <a:r>
              <a:rPr lang="zh-CN" altLang="en-US" sz="1800">
                <a:latin typeface="宋体" panose="02010600030101010101" pitchFamily="2" charset="-122"/>
                <a:ea typeface="宋体" panose="02010600030101010101" pitchFamily="2" charset="-122"/>
                <a:cs typeface="宋体" panose="02010600030101010101" pitchFamily="2" charset="-122"/>
              </a:rPr>
              <a:t>（</a:t>
            </a:r>
            <a:r>
              <a:rPr lang="en-US" altLang="zh-CN" sz="1800">
                <a:latin typeface="宋体" panose="02010600030101010101" pitchFamily="2" charset="-122"/>
                <a:ea typeface="宋体" panose="02010600030101010101" pitchFamily="2" charset="-122"/>
                <a:cs typeface="宋体" panose="02010600030101010101" pitchFamily="2" charset="-122"/>
              </a:rPr>
              <a:t>4</a:t>
            </a:r>
            <a:r>
              <a:rPr lang="zh-CN" altLang="en-US" sz="1800">
                <a:latin typeface="宋体" panose="02010600030101010101" pitchFamily="2" charset="-122"/>
                <a:ea typeface="宋体" panose="02010600030101010101" pitchFamily="2" charset="-122"/>
                <a:cs typeface="宋体" panose="02010600030101010101" pitchFamily="2" charset="-122"/>
              </a:rPr>
              <a:t>）关闭车辆电源，拔下电动车辆钥匙并由检测人员自行随身保管，断开低压蓄电池负极，有高压检测开关的必须拔下检测开并妥善保管。</a:t>
            </a:r>
            <a:endParaRPr lang="zh-CN" altLang="en-US" sz="180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文本框 3"/>
          <p:cNvSpPr txBox="1"/>
          <p:nvPr/>
        </p:nvSpPr>
        <p:spPr>
          <a:xfrm>
            <a:off x="2663825" y="563563"/>
            <a:ext cx="4805680" cy="521970"/>
          </a:xfrm>
          <a:prstGeom prst="rect">
            <a:avLst/>
          </a:prstGeom>
          <a:noFill/>
          <a:ln w="9525">
            <a:noFill/>
          </a:ln>
        </p:spPr>
        <p:txBody>
          <a:bodyPr wrap="none" anchor="t">
            <a:spAutoFit/>
          </a:bodyPr>
          <a:lstStyle/>
          <a:p>
            <a:pPr defTabSz="914400"/>
            <a:r>
              <a:rPr lang="zh-CN" altLang="en-US" sz="2800" b="1" dirty="0">
                <a:solidFill>
                  <a:srgbClr val="558ED5"/>
                </a:solidFill>
                <a:latin typeface="微软雅黑" panose="020B0503020204020204" pitchFamily="34" charset="-122"/>
                <a:ea typeface="微软雅黑" panose="020B0503020204020204" pitchFamily="34" charset="-122"/>
                <a:sym typeface="宋体" panose="02010600030101010101" pitchFamily="2" charset="-122"/>
              </a:rPr>
              <a:t>三、高压部件绝缘检测的方法</a:t>
            </a:r>
          </a:p>
        </p:txBody>
      </p:sp>
      <p:sp>
        <p:nvSpPr>
          <p:cNvPr id="21506" name="矩形 20"/>
          <p:cNvSpPr/>
          <p:nvPr/>
        </p:nvSpPr>
        <p:spPr>
          <a:xfrm>
            <a:off x="244475" y="1196975"/>
            <a:ext cx="7406640" cy="460375"/>
          </a:xfrm>
          <a:prstGeom prst="rect">
            <a:avLst/>
          </a:prstGeom>
          <a:solidFill>
            <a:srgbClr val="00B0F0"/>
          </a:solidFill>
          <a:ln w="9525">
            <a:noFill/>
          </a:ln>
        </p:spPr>
        <p:txBody>
          <a:bodyPr wrap="square" anchor="t">
            <a:spAutoFit/>
          </a:bodyPr>
          <a:lstStyle/>
          <a:p>
            <a:r>
              <a:rPr lang="en-US" altLang="zh-CN" sz="2400" b="1" dirty="0">
                <a:solidFill>
                  <a:schemeClr val="bg1"/>
                </a:solidFill>
                <a:latin typeface="宋体" panose="02010600030101010101" pitchFamily="2" charset="-122"/>
                <a:ea typeface="宋体" panose="02010600030101010101" pitchFamily="2" charset="-122"/>
              </a:rPr>
              <a:t> </a:t>
            </a:r>
            <a:r>
              <a:rPr lang="zh-CN" altLang="en-US" sz="2400" b="1" dirty="0">
                <a:solidFill>
                  <a:schemeClr val="bg1"/>
                </a:solidFill>
                <a:latin typeface="宋体" panose="02010600030101010101" pitchFamily="2" charset="-122"/>
                <a:ea typeface="宋体" panose="02010600030101010101" pitchFamily="2" charset="-122"/>
              </a:rPr>
              <a:t>3. 高压部件绝缘的检测方法及标准</a:t>
            </a:r>
          </a:p>
        </p:txBody>
      </p:sp>
      <p:sp>
        <p:nvSpPr>
          <p:cNvPr id="9" name="矩形 8"/>
          <p:cNvSpPr/>
          <p:nvPr/>
        </p:nvSpPr>
        <p:spPr>
          <a:xfrm>
            <a:off x="889000" y="1766888"/>
            <a:ext cx="2398713" cy="368300"/>
          </a:xfrm>
          <a:prstGeom prst="rect">
            <a:avLst/>
          </a:prstGeom>
          <a:solidFill>
            <a:schemeClr val="accent2">
              <a:lumMod val="20000"/>
              <a:lumOff val="80000"/>
            </a:schemeClr>
          </a:solidFill>
        </p:spPr>
        <p:txBody>
          <a:bodyPr>
            <a:spAutoFit/>
          </a:body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en-US" sz="1800" b="1" i="0" u="none" strike="noStrike" kern="1200" cap="none" spc="0" normalizeH="0" baseline="0" noProof="0" dirty="0">
                <a:ln>
                  <a:noFill/>
                </a:ln>
                <a:solidFill>
                  <a:schemeClr val="tx1"/>
                </a:solidFill>
                <a:effectLst/>
                <a:uLnTx/>
                <a:uFillTx/>
                <a:latin typeface="宋体" panose="02010600030101010101" pitchFamily="2" charset="-122"/>
                <a:ea typeface="宋体" panose="02010600030101010101" pitchFamily="2" charset="-122"/>
                <a:cs typeface="宋体" panose="02010600030101010101" pitchFamily="2" charset="-122"/>
              </a:rPr>
              <a:t>（</a:t>
            </a:r>
            <a:r>
              <a:rPr kumimoji="0" lang="en-US" altLang="zh-CN" sz="1800" b="1" i="0" u="none" strike="noStrike" kern="1200" cap="none" spc="0" normalizeH="0" baseline="0" noProof="0" dirty="0">
                <a:ln>
                  <a:noFill/>
                </a:ln>
                <a:solidFill>
                  <a:schemeClr val="tx1"/>
                </a:solidFill>
                <a:effectLst/>
                <a:uLnTx/>
                <a:uFillTx/>
                <a:latin typeface="宋体" panose="02010600030101010101" pitchFamily="2" charset="-122"/>
                <a:ea typeface="宋体" panose="02010600030101010101" pitchFamily="2" charset="-122"/>
                <a:cs typeface="宋体" panose="02010600030101010101" pitchFamily="2" charset="-122"/>
              </a:rPr>
              <a:t>1</a:t>
            </a:r>
            <a:r>
              <a:rPr kumimoji="0" lang="zh-CN" altLang="en-US" sz="1800" b="1" i="0" u="none" strike="noStrike" kern="1200" cap="none" spc="0" normalizeH="0" baseline="0" noProof="0" dirty="0">
                <a:ln>
                  <a:noFill/>
                </a:ln>
                <a:solidFill>
                  <a:schemeClr val="tx1"/>
                </a:solidFill>
                <a:effectLst/>
                <a:uLnTx/>
                <a:uFillTx/>
                <a:latin typeface="宋体" panose="02010600030101010101" pitchFamily="2" charset="-122"/>
                <a:ea typeface="宋体" panose="02010600030101010101" pitchFamily="2" charset="-122"/>
                <a:cs typeface="宋体" panose="02010600030101010101" pitchFamily="2" charset="-122"/>
              </a:rPr>
              <a:t>） 动力电池</a:t>
            </a:r>
            <a:r>
              <a:rPr kumimoji="0" lang="zh-CN" altLang="en-US" sz="1800" b="0" i="0" u="none" strike="noStrike" kern="1200" cap="none" spc="0" normalizeH="0" baseline="0" noProof="0" dirty="0">
                <a:ln>
                  <a:noFill/>
                </a:ln>
                <a:solidFill>
                  <a:schemeClr val="tx1"/>
                </a:solidFill>
                <a:effectLst/>
                <a:uLnTx/>
                <a:uFillTx/>
                <a:latin typeface="宋体" panose="02010600030101010101" pitchFamily="2" charset="-122"/>
                <a:ea typeface="宋体" panose="02010600030101010101" pitchFamily="2" charset="-122"/>
                <a:cs typeface="宋体" panose="02010600030101010101" pitchFamily="2" charset="-122"/>
              </a:rPr>
              <a:t> </a:t>
            </a:r>
          </a:p>
        </p:txBody>
      </p:sp>
      <p:sp>
        <p:nvSpPr>
          <p:cNvPr id="101" name="文本框 100"/>
          <p:cNvSpPr txBox="1"/>
          <p:nvPr/>
        </p:nvSpPr>
        <p:spPr>
          <a:xfrm>
            <a:off x="1066165" y="2514600"/>
            <a:ext cx="5487670" cy="368300"/>
          </a:xfrm>
          <a:prstGeom prst="rect">
            <a:avLst/>
          </a:prstGeom>
          <a:noFill/>
          <a:ln w="9525">
            <a:noFill/>
          </a:ln>
        </p:spPr>
        <p:txBody>
          <a:bodyPr wrap="square">
            <a:spAutoFit/>
          </a:bodyPr>
          <a:lstStyle/>
          <a:p>
            <a:r>
              <a:rPr lang="zh-CN" altLang="en-US" sz="1800" b="1">
                <a:latin typeface="宋体" panose="02010600030101010101" pitchFamily="2" charset="-122"/>
                <a:ea typeface="宋体" panose="02010600030101010101" pitchFamily="2" charset="-122"/>
                <a:cs typeface="宋体" panose="02010600030101010101" pitchFamily="2" charset="-122"/>
              </a:rPr>
              <a:t>项目</a:t>
            </a:r>
            <a:r>
              <a:rPr lang="zh-CN" altLang="en-US" sz="1800">
                <a:latin typeface="宋体" panose="02010600030101010101" pitchFamily="2" charset="-122"/>
                <a:ea typeface="宋体" panose="02010600030101010101" pitchFamily="2" charset="-122"/>
                <a:cs typeface="宋体" panose="02010600030101010101" pitchFamily="2" charset="-122"/>
              </a:rPr>
              <a:t>：动力电池正、负极与车身（外壳）绝缘电阻</a:t>
            </a:r>
          </a:p>
        </p:txBody>
      </p:sp>
      <p:sp>
        <p:nvSpPr>
          <p:cNvPr id="2" name="文本框 1"/>
          <p:cNvSpPr txBox="1"/>
          <p:nvPr/>
        </p:nvSpPr>
        <p:spPr>
          <a:xfrm>
            <a:off x="1066165" y="3052445"/>
            <a:ext cx="5224780" cy="922020"/>
          </a:xfrm>
          <a:prstGeom prst="rect">
            <a:avLst/>
          </a:prstGeom>
          <a:noFill/>
          <a:ln w="9525">
            <a:noFill/>
          </a:ln>
        </p:spPr>
        <p:txBody>
          <a:bodyPr wrap="square">
            <a:spAutoFit/>
          </a:bodyPr>
          <a:lstStyle/>
          <a:p>
            <a:pPr algn="just"/>
            <a:r>
              <a:rPr lang="zh-CN" altLang="en-US" sz="1800" b="1">
                <a:latin typeface="宋体" panose="02010600030101010101" pitchFamily="2" charset="-122"/>
                <a:ea typeface="宋体" panose="02010600030101010101" pitchFamily="2" charset="-122"/>
                <a:cs typeface="宋体" panose="02010600030101010101" pitchFamily="2" charset="-122"/>
              </a:rPr>
              <a:t>方法</a:t>
            </a:r>
            <a:r>
              <a:rPr lang="zh-CN" altLang="en-US" sz="1800">
                <a:latin typeface="宋体" panose="02010600030101010101" pitchFamily="2" charset="-122"/>
                <a:ea typeface="宋体" panose="02010600030101010101" pitchFamily="2" charset="-122"/>
                <a:cs typeface="宋体" panose="02010600030101010101" pitchFamily="2" charset="-122"/>
              </a:rPr>
              <a:t>：拔掉高压盒端动力电池输入线，将钥匙打到</a:t>
            </a:r>
            <a:r>
              <a:rPr lang="en-US" altLang="zh-CN" sz="1800">
                <a:latin typeface="宋体" panose="02010600030101010101" pitchFamily="2" charset="-122"/>
                <a:ea typeface="宋体" panose="02010600030101010101" pitchFamily="2" charset="-122"/>
                <a:cs typeface="宋体" panose="02010600030101010101" pitchFamily="2" charset="-122"/>
              </a:rPr>
              <a:t>ON </a:t>
            </a:r>
            <a:r>
              <a:rPr lang="zh-CN" altLang="en-US" sz="1800">
                <a:latin typeface="宋体" panose="02010600030101010101" pitchFamily="2" charset="-122"/>
                <a:ea typeface="宋体" panose="02010600030101010101" pitchFamily="2" charset="-122"/>
                <a:cs typeface="宋体" panose="02010600030101010101" pitchFamily="2" charset="-122"/>
              </a:rPr>
              <a:t>挡，将兆欧表黑表笔接于车身，红表笔逐个测量动力电池正负极端子</a:t>
            </a:r>
            <a:endParaRPr lang="zh-CN" altLang="en-US" sz="1800"/>
          </a:p>
        </p:txBody>
      </p:sp>
      <p:sp>
        <p:nvSpPr>
          <p:cNvPr id="4" name="文本框 3"/>
          <p:cNvSpPr txBox="1"/>
          <p:nvPr/>
        </p:nvSpPr>
        <p:spPr>
          <a:xfrm>
            <a:off x="1066165" y="4130675"/>
            <a:ext cx="5080000" cy="368300"/>
          </a:xfrm>
          <a:prstGeom prst="rect">
            <a:avLst/>
          </a:prstGeom>
          <a:noFill/>
          <a:ln w="9525">
            <a:noFill/>
          </a:ln>
        </p:spPr>
        <p:txBody>
          <a:bodyPr>
            <a:spAutoFit/>
          </a:bodyPr>
          <a:lstStyle/>
          <a:p>
            <a:r>
              <a:rPr lang="zh-CN" altLang="en-US" sz="1800" b="1">
                <a:latin typeface="宋体" panose="02010600030101010101" pitchFamily="2" charset="-122"/>
                <a:ea typeface="宋体" panose="02010600030101010101" pitchFamily="2" charset="-122"/>
                <a:cs typeface="宋体" panose="02010600030101010101" pitchFamily="2" charset="-122"/>
              </a:rPr>
              <a:t>标准值</a:t>
            </a:r>
            <a:r>
              <a:rPr lang="zh-CN" altLang="en-US" sz="1800">
                <a:latin typeface="宋体" panose="02010600030101010101" pitchFamily="2" charset="-122"/>
                <a:ea typeface="宋体" panose="02010600030101010101" pitchFamily="2" charset="-122"/>
                <a:cs typeface="宋体" panose="02010600030101010101" pitchFamily="2" charset="-122"/>
              </a:rPr>
              <a:t>：正极  </a:t>
            </a:r>
            <a:r>
              <a:rPr lang="en-US" altLang="zh-CN" sz="1800">
                <a:latin typeface="宋体" panose="02010600030101010101" pitchFamily="2" charset="-122"/>
                <a:ea typeface="宋体" panose="02010600030101010101" pitchFamily="2" charset="-122"/>
                <a:cs typeface="宋体" panose="02010600030101010101" pitchFamily="2" charset="-122"/>
              </a:rPr>
              <a:t>≥1.4MΩ</a:t>
            </a:r>
            <a:r>
              <a:rPr lang="zh-CN" altLang="en-US" sz="1800">
                <a:latin typeface="宋体" panose="02010600030101010101" pitchFamily="2" charset="-122"/>
                <a:ea typeface="宋体" panose="02010600030101010101" pitchFamily="2" charset="-122"/>
                <a:cs typeface="宋体" panose="02010600030101010101" pitchFamily="2" charset="-122"/>
              </a:rPr>
              <a:t>；负极</a:t>
            </a:r>
            <a:r>
              <a:rPr lang="en-US" altLang="zh-CN" sz="1800">
                <a:latin typeface="宋体" panose="02010600030101010101" pitchFamily="2" charset="-122"/>
                <a:ea typeface="宋体" panose="02010600030101010101" pitchFamily="2" charset="-122"/>
                <a:cs typeface="宋体" panose="02010600030101010101" pitchFamily="2" charset="-122"/>
              </a:rPr>
              <a:t>≥1.0MΩ</a:t>
            </a:r>
            <a:r>
              <a:rPr lang="zh-CN" altLang="en-US" sz="1800">
                <a:latin typeface="宋体" panose="02010600030101010101" pitchFamily="2" charset="-122"/>
                <a:ea typeface="宋体" panose="02010600030101010101" pitchFamily="2" charset="-122"/>
                <a:cs typeface="宋体" panose="02010600030101010101" pitchFamily="2" charset="-122"/>
              </a:rPr>
              <a:t>。</a:t>
            </a:r>
            <a:endParaRPr lang="zh-CN" altLang="en-US" sz="1800"/>
          </a:p>
        </p:txBody>
      </p:sp>
      <p:pic>
        <p:nvPicPr>
          <p:cNvPr id="3" name="图片 12"/>
          <p:cNvPicPr>
            <a:picLocks noChangeAspect="1"/>
          </p:cNvPicPr>
          <p:nvPr/>
        </p:nvPicPr>
        <p:blipFill>
          <a:blip r:embed="rId2"/>
          <a:stretch>
            <a:fillRect/>
          </a:stretch>
        </p:blipFill>
        <p:spPr>
          <a:xfrm>
            <a:off x="6290945" y="2672080"/>
            <a:ext cx="2176145" cy="1988820"/>
          </a:xfrm>
          <a:prstGeom prst="rect">
            <a:avLst/>
          </a:prstGeom>
          <a:noFill/>
          <a:ln w="9525">
            <a:noFill/>
          </a:ln>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文本框 3"/>
          <p:cNvSpPr txBox="1"/>
          <p:nvPr/>
        </p:nvSpPr>
        <p:spPr>
          <a:xfrm>
            <a:off x="2663825" y="563563"/>
            <a:ext cx="4805680" cy="521970"/>
          </a:xfrm>
          <a:prstGeom prst="rect">
            <a:avLst/>
          </a:prstGeom>
          <a:noFill/>
          <a:ln w="9525">
            <a:noFill/>
          </a:ln>
        </p:spPr>
        <p:txBody>
          <a:bodyPr wrap="none" anchor="t">
            <a:spAutoFit/>
          </a:bodyPr>
          <a:lstStyle/>
          <a:p>
            <a:pPr defTabSz="914400"/>
            <a:r>
              <a:rPr lang="zh-CN" altLang="en-US" sz="2800" b="1" dirty="0">
                <a:solidFill>
                  <a:srgbClr val="558ED5"/>
                </a:solidFill>
                <a:latin typeface="微软雅黑" panose="020B0503020204020204" pitchFamily="34" charset="-122"/>
                <a:ea typeface="微软雅黑" panose="020B0503020204020204" pitchFamily="34" charset="-122"/>
                <a:sym typeface="宋体" panose="02010600030101010101" pitchFamily="2" charset="-122"/>
              </a:rPr>
              <a:t>三、高压部件绝缘检测的方法</a:t>
            </a:r>
          </a:p>
        </p:txBody>
      </p:sp>
      <p:sp>
        <p:nvSpPr>
          <p:cNvPr id="21506" name="矩形 20"/>
          <p:cNvSpPr/>
          <p:nvPr/>
        </p:nvSpPr>
        <p:spPr>
          <a:xfrm>
            <a:off x="244475" y="1196975"/>
            <a:ext cx="7406640" cy="460375"/>
          </a:xfrm>
          <a:prstGeom prst="rect">
            <a:avLst/>
          </a:prstGeom>
          <a:solidFill>
            <a:srgbClr val="00B0F0"/>
          </a:solidFill>
          <a:ln w="9525">
            <a:noFill/>
          </a:ln>
        </p:spPr>
        <p:txBody>
          <a:bodyPr wrap="square" anchor="t">
            <a:spAutoFit/>
          </a:bodyPr>
          <a:lstStyle/>
          <a:p>
            <a:r>
              <a:rPr lang="en-US" altLang="zh-CN" sz="2400" b="1" dirty="0">
                <a:solidFill>
                  <a:schemeClr val="bg1"/>
                </a:solidFill>
                <a:latin typeface="宋体" panose="02010600030101010101" pitchFamily="2" charset="-122"/>
                <a:ea typeface="宋体" panose="02010600030101010101" pitchFamily="2" charset="-122"/>
              </a:rPr>
              <a:t> </a:t>
            </a:r>
            <a:r>
              <a:rPr lang="zh-CN" altLang="en-US" sz="2400" b="1" dirty="0">
                <a:solidFill>
                  <a:schemeClr val="bg1"/>
                </a:solidFill>
                <a:latin typeface="宋体" panose="02010600030101010101" pitchFamily="2" charset="-122"/>
                <a:ea typeface="宋体" panose="02010600030101010101" pitchFamily="2" charset="-122"/>
              </a:rPr>
              <a:t>3. 高压部件绝缘的检测方法及标准</a:t>
            </a:r>
          </a:p>
        </p:txBody>
      </p:sp>
      <p:sp>
        <p:nvSpPr>
          <p:cNvPr id="9" name="矩形 8"/>
          <p:cNvSpPr/>
          <p:nvPr/>
        </p:nvSpPr>
        <p:spPr>
          <a:xfrm>
            <a:off x="889000" y="1766888"/>
            <a:ext cx="2398713" cy="368300"/>
          </a:xfrm>
          <a:prstGeom prst="rect">
            <a:avLst/>
          </a:prstGeom>
          <a:solidFill>
            <a:schemeClr val="accent2">
              <a:lumMod val="20000"/>
              <a:lumOff val="80000"/>
            </a:schemeClr>
          </a:solidFill>
        </p:spPr>
        <p:txBody>
          <a:bodyPr>
            <a:spAutoFit/>
          </a:body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en-US" sz="1800" b="1" i="0" u="none" strike="noStrike" kern="1200" cap="none" spc="0" normalizeH="0" baseline="0" noProof="0" dirty="0">
                <a:ln>
                  <a:noFill/>
                </a:ln>
                <a:solidFill>
                  <a:schemeClr val="tx1"/>
                </a:solidFill>
                <a:effectLst/>
                <a:uLnTx/>
                <a:uFillTx/>
                <a:latin typeface="宋体" panose="02010600030101010101" pitchFamily="2" charset="-122"/>
                <a:ea typeface="宋体" panose="02010600030101010101" pitchFamily="2" charset="-122"/>
                <a:cs typeface="宋体" panose="02010600030101010101" pitchFamily="2" charset="-122"/>
              </a:rPr>
              <a:t>（</a:t>
            </a:r>
            <a:r>
              <a:rPr kumimoji="0" lang="en-US" altLang="zh-CN" sz="1800" b="1" i="0" u="none" strike="noStrike" kern="1200" cap="none" spc="0" normalizeH="0" baseline="0" noProof="0" dirty="0">
                <a:ln>
                  <a:noFill/>
                </a:ln>
                <a:solidFill>
                  <a:schemeClr val="tx1"/>
                </a:solidFill>
                <a:effectLst/>
                <a:uLnTx/>
                <a:uFillTx/>
                <a:latin typeface="宋体" panose="02010600030101010101" pitchFamily="2" charset="-122"/>
                <a:ea typeface="宋体" panose="02010600030101010101" pitchFamily="2" charset="-122"/>
                <a:cs typeface="宋体" panose="02010600030101010101" pitchFamily="2" charset="-122"/>
              </a:rPr>
              <a:t>2</a:t>
            </a:r>
            <a:r>
              <a:rPr kumimoji="0" lang="zh-CN" altLang="en-US" sz="1800" b="1" i="0" u="none" strike="noStrike" kern="1200" cap="none" spc="0" normalizeH="0" baseline="0" noProof="0" dirty="0">
                <a:ln>
                  <a:noFill/>
                </a:ln>
                <a:solidFill>
                  <a:schemeClr val="tx1"/>
                </a:solidFill>
                <a:effectLst/>
                <a:uLnTx/>
                <a:uFillTx/>
                <a:latin typeface="宋体" panose="02010600030101010101" pitchFamily="2" charset="-122"/>
                <a:ea typeface="宋体" panose="02010600030101010101" pitchFamily="2" charset="-122"/>
                <a:cs typeface="宋体" panose="02010600030101010101" pitchFamily="2" charset="-122"/>
              </a:rPr>
              <a:t>）管理系统（BMS）</a:t>
            </a:r>
            <a:r>
              <a:rPr kumimoji="0" lang="zh-CN" altLang="en-US" sz="1800" b="0" i="0" u="none" strike="noStrike" kern="1200" cap="none" spc="0" normalizeH="0" baseline="0" noProof="0" dirty="0">
                <a:ln>
                  <a:noFill/>
                </a:ln>
                <a:solidFill>
                  <a:schemeClr val="tx1"/>
                </a:solidFill>
                <a:effectLst/>
                <a:uLnTx/>
                <a:uFillTx/>
                <a:latin typeface="宋体" panose="02010600030101010101" pitchFamily="2" charset="-122"/>
                <a:ea typeface="宋体" panose="02010600030101010101" pitchFamily="2" charset="-122"/>
                <a:cs typeface="宋体" panose="02010600030101010101" pitchFamily="2" charset="-122"/>
              </a:rPr>
              <a:t> </a:t>
            </a:r>
          </a:p>
        </p:txBody>
      </p:sp>
      <p:sp>
        <p:nvSpPr>
          <p:cNvPr id="101" name="文本框 100"/>
          <p:cNvSpPr txBox="1"/>
          <p:nvPr/>
        </p:nvSpPr>
        <p:spPr>
          <a:xfrm>
            <a:off x="1467485" y="2609215"/>
            <a:ext cx="5080000" cy="368300"/>
          </a:xfrm>
          <a:prstGeom prst="rect">
            <a:avLst/>
          </a:prstGeom>
          <a:noFill/>
          <a:ln w="9525">
            <a:noFill/>
          </a:ln>
        </p:spPr>
        <p:txBody>
          <a:bodyPr>
            <a:spAutoFit/>
          </a:bodyPr>
          <a:lstStyle/>
          <a:p>
            <a:r>
              <a:rPr lang="zh-CN" altLang="en-US" sz="1800" b="1">
                <a:latin typeface="宋体" panose="02010600030101010101" pitchFamily="2" charset="-122"/>
                <a:ea typeface="宋体" panose="02010600030101010101" pitchFamily="2" charset="-122"/>
                <a:cs typeface="宋体" panose="02010600030101010101" pitchFamily="2" charset="-122"/>
              </a:rPr>
              <a:t>项目</a:t>
            </a:r>
            <a:r>
              <a:rPr lang="zh-CN" altLang="en-US" sz="1800">
                <a:latin typeface="宋体" panose="02010600030101010101" pitchFamily="2" charset="-122"/>
                <a:ea typeface="宋体" panose="02010600030101010101" pitchFamily="2" charset="-122"/>
                <a:cs typeface="宋体" panose="02010600030101010101" pitchFamily="2" charset="-122"/>
              </a:rPr>
              <a:t>：管理系统（BMS）绝缘</a:t>
            </a:r>
          </a:p>
        </p:txBody>
      </p:sp>
      <p:sp>
        <p:nvSpPr>
          <p:cNvPr id="2" name="文本框 1"/>
          <p:cNvSpPr txBox="1"/>
          <p:nvPr/>
        </p:nvSpPr>
        <p:spPr>
          <a:xfrm>
            <a:off x="1467485" y="3119755"/>
            <a:ext cx="4725035" cy="645160"/>
          </a:xfrm>
          <a:prstGeom prst="rect">
            <a:avLst/>
          </a:prstGeom>
          <a:noFill/>
          <a:ln w="9525">
            <a:noFill/>
          </a:ln>
        </p:spPr>
        <p:txBody>
          <a:bodyPr wrap="square">
            <a:spAutoFit/>
          </a:bodyPr>
          <a:lstStyle/>
          <a:p>
            <a:r>
              <a:rPr lang="zh-CN" sz="1800" b="1">
                <a:latin typeface="宋体" panose="02010600030101010101" pitchFamily="2" charset="-122"/>
                <a:ea typeface="宋体" panose="02010600030101010101" pitchFamily="2" charset="-122"/>
                <a:cs typeface="宋体" panose="02010600030101010101" pitchFamily="2" charset="-122"/>
              </a:rPr>
              <a:t>方法</a:t>
            </a:r>
            <a:r>
              <a:rPr lang="zh-CN" sz="1800">
                <a:latin typeface="宋体" panose="02010600030101010101" pitchFamily="2" charset="-122"/>
                <a:ea typeface="宋体" panose="02010600030101010101" pitchFamily="2" charset="-122"/>
                <a:cs typeface="宋体" panose="02010600030101010101" pitchFamily="2" charset="-122"/>
              </a:rPr>
              <a:t>：</a:t>
            </a:r>
            <a:r>
              <a:rPr sz="1800">
                <a:latin typeface="宋体" panose="02010600030101010101" pitchFamily="2" charset="-122"/>
                <a:ea typeface="宋体" panose="02010600030101010101" pitchFamily="2" charset="-122"/>
                <a:cs typeface="宋体" panose="02010600030101010101" pitchFamily="2" charset="-122"/>
              </a:rPr>
              <a:t>将车辆电源关闭，打开高压盒输入插头，用绝缘表检测</a:t>
            </a:r>
          </a:p>
        </p:txBody>
      </p:sp>
      <p:sp>
        <p:nvSpPr>
          <p:cNvPr id="4" name="文本框 3"/>
          <p:cNvSpPr txBox="1"/>
          <p:nvPr/>
        </p:nvSpPr>
        <p:spPr>
          <a:xfrm>
            <a:off x="1467485" y="3907155"/>
            <a:ext cx="5080000" cy="368300"/>
          </a:xfrm>
          <a:prstGeom prst="rect">
            <a:avLst/>
          </a:prstGeom>
          <a:noFill/>
          <a:ln w="9525">
            <a:noFill/>
          </a:ln>
        </p:spPr>
        <p:txBody>
          <a:bodyPr>
            <a:spAutoFit/>
          </a:bodyPr>
          <a:lstStyle/>
          <a:p>
            <a:r>
              <a:rPr lang="zh-CN" altLang="en-US" sz="1800" b="1">
                <a:latin typeface="宋体" panose="02010600030101010101" pitchFamily="2" charset="-122"/>
                <a:ea typeface="宋体" panose="02010600030101010101" pitchFamily="2" charset="-122"/>
                <a:cs typeface="宋体" panose="02010600030101010101" pitchFamily="2" charset="-122"/>
              </a:rPr>
              <a:t>标准值</a:t>
            </a:r>
            <a:r>
              <a:rPr lang="zh-CN" altLang="en-US" sz="1800">
                <a:latin typeface="宋体" panose="02010600030101010101" pitchFamily="2" charset="-122"/>
                <a:ea typeface="宋体" panose="02010600030101010101" pitchFamily="2" charset="-122"/>
                <a:cs typeface="宋体" panose="02010600030101010101" pitchFamily="2" charset="-122"/>
              </a:rPr>
              <a:t>：总正≥1.5MΩ，总负≥1.0MΩ</a:t>
            </a:r>
          </a:p>
        </p:txBody>
      </p:sp>
      <p:pic>
        <p:nvPicPr>
          <p:cNvPr id="3" name="图片 9"/>
          <p:cNvPicPr>
            <a:picLocks noChangeAspect="1"/>
          </p:cNvPicPr>
          <p:nvPr/>
        </p:nvPicPr>
        <p:blipFill>
          <a:blip r:embed="rId2"/>
          <a:srcRect l="4984" r="12326"/>
          <a:stretch>
            <a:fillRect/>
          </a:stretch>
        </p:blipFill>
        <p:spPr>
          <a:xfrm>
            <a:off x="6192520" y="2898140"/>
            <a:ext cx="2102485" cy="1377950"/>
          </a:xfrm>
          <a:prstGeom prst="rect">
            <a:avLst/>
          </a:prstGeom>
          <a:noFill/>
          <a:ln w="9525">
            <a:noFill/>
          </a:ln>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文本框 3"/>
          <p:cNvSpPr txBox="1"/>
          <p:nvPr/>
        </p:nvSpPr>
        <p:spPr>
          <a:xfrm>
            <a:off x="2663825" y="563563"/>
            <a:ext cx="4805680" cy="521970"/>
          </a:xfrm>
          <a:prstGeom prst="rect">
            <a:avLst/>
          </a:prstGeom>
          <a:noFill/>
          <a:ln w="9525">
            <a:noFill/>
          </a:ln>
        </p:spPr>
        <p:txBody>
          <a:bodyPr wrap="none" anchor="t">
            <a:spAutoFit/>
          </a:bodyPr>
          <a:lstStyle/>
          <a:p>
            <a:pPr defTabSz="914400"/>
            <a:r>
              <a:rPr lang="zh-CN" altLang="en-US" sz="2800" b="1" dirty="0">
                <a:solidFill>
                  <a:srgbClr val="558ED5"/>
                </a:solidFill>
                <a:latin typeface="微软雅黑" panose="020B0503020204020204" pitchFamily="34" charset="-122"/>
                <a:ea typeface="微软雅黑" panose="020B0503020204020204" pitchFamily="34" charset="-122"/>
                <a:sym typeface="宋体" panose="02010600030101010101" pitchFamily="2" charset="-122"/>
              </a:rPr>
              <a:t>三、高压部件绝缘检测的方法</a:t>
            </a:r>
          </a:p>
        </p:txBody>
      </p:sp>
      <p:sp>
        <p:nvSpPr>
          <p:cNvPr id="21506" name="矩形 20"/>
          <p:cNvSpPr/>
          <p:nvPr/>
        </p:nvSpPr>
        <p:spPr>
          <a:xfrm>
            <a:off x="244475" y="1196975"/>
            <a:ext cx="7406640" cy="460375"/>
          </a:xfrm>
          <a:prstGeom prst="rect">
            <a:avLst/>
          </a:prstGeom>
          <a:solidFill>
            <a:srgbClr val="00B0F0"/>
          </a:solidFill>
          <a:ln w="9525">
            <a:noFill/>
          </a:ln>
        </p:spPr>
        <p:txBody>
          <a:bodyPr wrap="square" anchor="t">
            <a:spAutoFit/>
          </a:bodyPr>
          <a:lstStyle/>
          <a:p>
            <a:r>
              <a:rPr lang="en-US" altLang="zh-CN" sz="2400" b="1" dirty="0">
                <a:solidFill>
                  <a:schemeClr val="bg1"/>
                </a:solidFill>
                <a:latin typeface="宋体" panose="02010600030101010101" pitchFamily="2" charset="-122"/>
                <a:ea typeface="宋体" panose="02010600030101010101" pitchFamily="2" charset="-122"/>
              </a:rPr>
              <a:t> </a:t>
            </a:r>
            <a:r>
              <a:rPr lang="zh-CN" altLang="en-US" sz="2400" b="1" dirty="0">
                <a:solidFill>
                  <a:schemeClr val="bg1"/>
                </a:solidFill>
                <a:latin typeface="宋体" panose="02010600030101010101" pitchFamily="2" charset="-122"/>
                <a:ea typeface="宋体" panose="02010600030101010101" pitchFamily="2" charset="-122"/>
              </a:rPr>
              <a:t>3. 高压部件绝缘的检测方法及标准</a:t>
            </a:r>
          </a:p>
        </p:txBody>
      </p:sp>
      <p:sp>
        <p:nvSpPr>
          <p:cNvPr id="9" name="矩形 8"/>
          <p:cNvSpPr/>
          <p:nvPr/>
        </p:nvSpPr>
        <p:spPr>
          <a:xfrm>
            <a:off x="889000" y="1766888"/>
            <a:ext cx="2398713" cy="368300"/>
          </a:xfrm>
          <a:prstGeom prst="rect">
            <a:avLst/>
          </a:prstGeom>
          <a:solidFill>
            <a:schemeClr val="accent2">
              <a:lumMod val="20000"/>
              <a:lumOff val="80000"/>
            </a:schemeClr>
          </a:solidFill>
        </p:spPr>
        <p:txBody>
          <a:bodyPr>
            <a:spAutoFit/>
          </a:body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en-US" sz="1800" b="1" i="0" u="none" strike="noStrike" kern="1200" cap="none" spc="0" normalizeH="0" baseline="0" noProof="0" dirty="0">
                <a:ln>
                  <a:noFill/>
                </a:ln>
                <a:solidFill>
                  <a:schemeClr val="tx1"/>
                </a:solidFill>
                <a:effectLst/>
                <a:uLnTx/>
                <a:uFillTx/>
                <a:latin typeface="宋体" panose="02010600030101010101" pitchFamily="2" charset="-122"/>
                <a:ea typeface="宋体" panose="02010600030101010101" pitchFamily="2" charset="-122"/>
                <a:cs typeface="宋体" panose="02010600030101010101" pitchFamily="2" charset="-122"/>
              </a:rPr>
              <a:t>（</a:t>
            </a:r>
            <a:r>
              <a:rPr kumimoji="0" lang="en-US" altLang="zh-CN" sz="1800" b="1" i="0" u="none" strike="noStrike" kern="1200" cap="none" spc="0" normalizeH="0" baseline="0" noProof="0" dirty="0">
                <a:ln>
                  <a:noFill/>
                </a:ln>
                <a:solidFill>
                  <a:schemeClr val="tx1"/>
                </a:solidFill>
                <a:effectLst/>
                <a:uLnTx/>
                <a:uFillTx/>
                <a:latin typeface="宋体" panose="02010600030101010101" pitchFamily="2" charset="-122"/>
                <a:ea typeface="宋体" panose="02010600030101010101" pitchFamily="2" charset="-122"/>
                <a:cs typeface="宋体" panose="02010600030101010101" pitchFamily="2" charset="-122"/>
              </a:rPr>
              <a:t>3</a:t>
            </a:r>
            <a:r>
              <a:rPr kumimoji="0" lang="zh-CN" altLang="en-US" sz="1800" b="1" i="0" u="none" strike="noStrike" kern="1200" cap="none" spc="0" normalizeH="0" baseline="0" noProof="0" dirty="0">
                <a:ln>
                  <a:noFill/>
                </a:ln>
                <a:solidFill>
                  <a:schemeClr val="tx1"/>
                </a:solidFill>
                <a:effectLst/>
                <a:uLnTx/>
                <a:uFillTx/>
                <a:latin typeface="宋体" panose="02010600030101010101" pitchFamily="2" charset="-122"/>
                <a:ea typeface="宋体" panose="02010600030101010101" pitchFamily="2" charset="-122"/>
                <a:cs typeface="宋体" panose="02010600030101010101" pitchFamily="2" charset="-122"/>
              </a:rPr>
              <a:t>） 车载充电机</a:t>
            </a:r>
            <a:r>
              <a:rPr kumimoji="0" lang="zh-CN" altLang="en-US" sz="1800" b="0" i="0" u="none" strike="noStrike" kern="1200" cap="none" spc="0" normalizeH="0" baseline="0" noProof="0" dirty="0">
                <a:ln>
                  <a:noFill/>
                </a:ln>
                <a:solidFill>
                  <a:schemeClr val="tx1"/>
                </a:solidFill>
                <a:effectLst/>
                <a:uLnTx/>
                <a:uFillTx/>
                <a:latin typeface="宋体" panose="02010600030101010101" pitchFamily="2" charset="-122"/>
                <a:ea typeface="宋体" panose="02010600030101010101" pitchFamily="2" charset="-122"/>
                <a:cs typeface="宋体" panose="02010600030101010101" pitchFamily="2" charset="-122"/>
              </a:rPr>
              <a:t> </a:t>
            </a:r>
          </a:p>
        </p:txBody>
      </p:sp>
      <p:sp>
        <p:nvSpPr>
          <p:cNvPr id="5" name="文本框 4"/>
          <p:cNvSpPr txBox="1"/>
          <p:nvPr/>
        </p:nvSpPr>
        <p:spPr>
          <a:xfrm>
            <a:off x="1407795" y="2321560"/>
            <a:ext cx="5080000" cy="368300"/>
          </a:xfrm>
          <a:prstGeom prst="rect">
            <a:avLst/>
          </a:prstGeom>
          <a:noFill/>
          <a:ln w="9525">
            <a:noFill/>
          </a:ln>
        </p:spPr>
        <p:txBody>
          <a:bodyPr>
            <a:spAutoFit/>
          </a:bodyPr>
          <a:lstStyle/>
          <a:p>
            <a:r>
              <a:rPr lang="zh-CN" sz="1800" b="1">
                <a:latin typeface="宋体" panose="02010600030101010101" pitchFamily="2" charset="-122"/>
                <a:ea typeface="宋体" panose="02010600030101010101" pitchFamily="2" charset="-122"/>
                <a:cs typeface="宋体" panose="02010600030101010101" pitchFamily="2" charset="-122"/>
              </a:rPr>
              <a:t>项目</a:t>
            </a:r>
            <a:r>
              <a:rPr lang="zh-CN" sz="1800">
                <a:latin typeface="宋体" panose="02010600030101010101" pitchFamily="2" charset="-122"/>
                <a:ea typeface="宋体" panose="02010600030101010101" pitchFamily="2" charset="-122"/>
                <a:cs typeface="宋体" panose="02010600030101010101" pitchFamily="2" charset="-122"/>
              </a:rPr>
              <a:t>：</a:t>
            </a:r>
            <a:r>
              <a:rPr sz="1800">
                <a:latin typeface="宋体" panose="02010600030101010101" pitchFamily="2" charset="-122"/>
                <a:ea typeface="宋体" panose="02010600030101010101" pitchFamily="2" charset="-122"/>
                <a:cs typeface="宋体" panose="02010600030101010101" pitchFamily="2" charset="-122"/>
              </a:rPr>
              <a:t>车载充电机正、负极与车身绝缘</a:t>
            </a:r>
            <a:endParaRPr lang="zh-CN" altLang="en-US" sz="1800">
              <a:latin typeface="宋体" panose="02010600030101010101" pitchFamily="2" charset="-122"/>
              <a:ea typeface="宋体" panose="02010600030101010101" pitchFamily="2" charset="-122"/>
              <a:cs typeface="宋体" panose="02010600030101010101" pitchFamily="2" charset="-122"/>
            </a:endParaRPr>
          </a:p>
        </p:txBody>
      </p:sp>
      <p:pic>
        <p:nvPicPr>
          <p:cNvPr id="2" name="图片 15"/>
          <p:cNvPicPr>
            <a:picLocks noChangeAspect="1"/>
          </p:cNvPicPr>
          <p:nvPr/>
        </p:nvPicPr>
        <p:blipFill>
          <a:blip r:embed="rId2"/>
          <a:stretch>
            <a:fillRect/>
          </a:stretch>
        </p:blipFill>
        <p:spPr>
          <a:xfrm>
            <a:off x="6487795" y="2870835"/>
            <a:ext cx="1960245" cy="1840865"/>
          </a:xfrm>
          <a:prstGeom prst="rect">
            <a:avLst/>
          </a:prstGeom>
          <a:noFill/>
          <a:ln w="9525">
            <a:noFill/>
          </a:ln>
        </p:spPr>
      </p:pic>
      <p:sp>
        <p:nvSpPr>
          <p:cNvPr id="11" name="文本框 10"/>
          <p:cNvSpPr txBox="1"/>
          <p:nvPr/>
        </p:nvSpPr>
        <p:spPr>
          <a:xfrm>
            <a:off x="1407795" y="2841625"/>
            <a:ext cx="5080000" cy="1198880"/>
          </a:xfrm>
          <a:prstGeom prst="rect">
            <a:avLst/>
          </a:prstGeom>
          <a:noFill/>
          <a:ln w="9525">
            <a:noFill/>
          </a:ln>
        </p:spPr>
        <p:txBody>
          <a:bodyPr>
            <a:spAutoFit/>
          </a:bodyPr>
          <a:lstStyle/>
          <a:p>
            <a:r>
              <a:rPr lang="zh-CN" altLang="en-US" sz="1800" b="1">
                <a:latin typeface="宋体" panose="02010600030101010101" pitchFamily="2" charset="-122"/>
                <a:ea typeface="宋体" panose="02010600030101010101" pitchFamily="2" charset="-122"/>
                <a:cs typeface="宋体" panose="02010600030101010101" pitchFamily="2" charset="-122"/>
              </a:rPr>
              <a:t>方法：</a:t>
            </a:r>
            <a:r>
              <a:rPr lang="zh-CN" altLang="en-US" sz="1800">
                <a:latin typeface="宋体" panose="02010600030101010101" pitchFamily="2" charset="-122"/>
                <a:ea typeface="宋体" panose="02010600030101010101" pitchFamily="2" charset="-122"/>
                <a:cs typeface="宋体" panose="02010600030101010101" pitchFamily="2" charset="-122"/>
              </a:rPr>
              <a:t>断开低压蓄电池负极，拔掉高压盒高压附件线束插头，将兆欧表黑表笔接于车身，红表笔逐个测量高压盒高压附件线束插头的正极</a:t>
            </a:r>
            <a:r>
              <a:rPr lang="en-US" altLang="zh-CN" sz="1800">
                <a:latin typeface="宋体" panose="02010600030101010101" pitchFamily="2" charset="-122"/>
                <a:ea typeface="宋体" panose="02010600030101010101" pitchFamily="2" charset="-122"/>
                <a:cs typeface="宋体" panose="02010600030101010101" pitchFamily="2" charset="-122"/>
              </a:rPr>
              <a:t>(E)</a:t>
            </a:r>
            <a:r>
              <a:rPr lang="zh-CN" altLang="en-US" sz="1800">
                <a:latin typeface="宋体" panose="02010600030101010101" pitchFamily="2" charset="-122"/>
                <a:ea typeface="宋体" panose="02010600030101010101" pitchFamily="2" charset="-122"/>
                <a:cs typeface="宋体" panose="02010600030101010101" pitchFamily="2" charset="-122"/>
              </a:rPr>
              <a:t>和负极（</a:t>
            </a:r>
            <a:r>
              <a:rPr lang="en-US" altLang="zh-CN" sz="1800">
                <a:latin typeface="宋体" panose="02010600030101010101" pitchFamily="2" charset="-122"/>
                <a:ea typeface="宋体" panose="02010600030101010101" pitchFamily="2" charset="-122"/>
                <a:cs typeface="宋体" panose="02010600030101010101" pitchFamily="2" charset="-122"/>
              </a:rPr>
              <a:t>F</a:t>
            </a:r>
            <a:r>
              <a:rPr lang="zh-CN" altLang="en-US" sz="1800">
                <a:latin typeface="宋体" panose="02010600030101010101" pitchFamily="2" charset="-122"/>
                <a:ea typeface="宋体" panose="02010600030101010101" pitchFamily="2" charset="-122"/>
                <a:cs typeface="宋体" panose="02010600030101010101" pitchFamily="2" charset="-122"/>
              </a:rPr>
              <a:t>）</a:t>
            </a:r>
            <a:endParaRPr lang="zh-CN" altLang="en-US" sz="1800"/>
          </a:p>
        </p:txBody>
      </p:sp>
      <p:sp>
        <p:nvSpPr>
          <p:cNvPr id="12" name="文本框 11"/>
          <p:cNvSpPr txBox="1"/>
          <p:nvPr/>
        </p:nvSpPr>
        <p:spPr>
          <a:xfrm>
            <a:off x="1407795" y="4192270"/>
            <a:ext cx="5080000" cy="1198880"/>
          </a:xfrm>
          <a:prstGeom prst="rect">
            <a:avLst/>
          </a:prstGeom>
          <a:noFill/>
          <a:ln w="9525">
            <a:noFill/>
          </a:ln>
        </p:spPr>
        <p:txBody>
          <a:bodyPr>
            <a:spAutoFit/>
          </a:bodyPr>
          <a:lstStyle/>
          <a:p>
            <a:r>
              <a:rPr lang="zh-CN" altLang="en-US" sz="1800" b="1">
                <a:latin typeface="宋体" panose="02010600030101010101" pitchFamily="2" charset="-122"/>
                <a:ea typeface="宋体" panose="02010600030101010101" pitchFamily="2" charset="-122"/>
                <a:cs typeface="宋体" panose="02010600030101010101" pitchFamily="2" charset="-122"/>
              </a:rPr>
              <a:t>标准：</a:t>
            </a:r>
            <a:r>
              <a:rPr lang="zh-CN" altLang="en-US" sz="1800">
                <a:latin typeface="宋体" panose="02010600030101010101" pitchFamily="2" charset="-122"/>
                <a:ea typeface="宋体" panose="02010600030101010101" pitchFamily="2" charset="-122"/>
                <a:cs typeface="宋体" panose="02010600030101010101" pitchFamily="2" charset="-122"/>
              </a:rPr>
              <a:t>环境温度为</a:t>
            </a:r>
            <a:r>
              <a:rPr lang="en-US" altLang="zh-CN" sz="1800">
                <a:latin typeface="宋体" panose="02010600030101010101" pitchFamily="2" charset="-122"/>
                <a:ea typeface="宋体" panose="02010600030101010101" pitchFamily="2" charset="-122"/>
                <a:cs typeface="宋体" panose="02010600030101010101" pitchFamily="2" charset="-122"/>
              </a:rPr>
              <a:t>23℃±2℃</a:t>
            </a:r>
            <a:r>
              <a:rPr lang="zh-CN" altLang="en-US" sz="1800">
                <a:latin typeface="宋体" panose="02010600030101010101" pitchFamily="2" charset="-122"/>
                <a:ea typeface="宋体" panose="02010600030101010101" pitchFamily="2" charset="-122"/>
                <a:cs typeface="宋体" panose="02010600030101010101" pitchFamily="2" charset="-122"/>
              </a:rPr>
              <a:t>、相对湿度为</a:t>
            </a:r>
            <a:r>
              <a:rPr lang="en-US" altLang="zh-CN" sz="1800">
                <a:latin typeface="宋体" panose="02010600030101010101" pitchFamily="2" charset="-122"/>
                <a:ea typeface="宋体" panose="02010600030101010101" pitchFamily="2" charset="-122"/>
                <a:cs typeface="宋体" panose="02010600030101010101" pitchFamily="2" charset="-122"/>
              </a:rPr>
              <a:t>45%</a:t>
            </a:r>
            <a:r>
              <a:rPr lang="zh-CN" altLang="en-US" sz="1800">
                <a:latin typeface="宋体" panose="02010600030101010101" pitchFamily="2" charset="-122"/>
                <a:ea typeface="宋体" panose="02010600030101010101" pitchFamily="2" charset="-122"/>
                <a:cs typeface="宋体" panose="02010600030101010101" pitchFamily="2" charset="-122"/>
              </a:rPr>
              <a:t>～</a:t>
            </a:r>
            <a:r>
              <a:rPr lang="en-US" altLang="zh-CN" sz="1800">
                <a:latin typeface="宋体" panose="02010600030101010101" pitchFamily="2" charset="-122"/>
                <a:ea typeface="宋体" panose="02010600030101010101" pitchFamily="2" charset="-122"/>
                <a:cs typeface="宋体" panose="02010600030101010101" pitchFamily="2" charset="-122"/>
              </a:rPr>
              <a:t>75%</a:t>
            </a:r>
            <a:r>
              <a:rPr lang="zh-CN" altLang="en-US" sz="1800">
                <a:latin typeface="宋体" panose="02010600030101010101" pitchFamily="2" charset="-122"/>
                <a:ea typeface="宋体" panose="02010600030101010101" pitchFamily="2" charset="-122"/>
                <a:cs typeface="宋体" panose="02010600030101010101" pitchFamily="2" charset="-122"/>
              </a:rPr>
              <a:t>时，正（</a:t>
            </a:r>
            <a:r>
              <a:rPr lang="en-US" altLang="zh-CN" sz="1800">
                <a:latin typeface="宋体" panose="02010600030101010101" pitchFamily="2" charset="-122"/>
                <a:ea typeface="宋体" panose="02010600030101010101" pitchFamily="2" charset="-122"/>
                <a:cs typeface="宋体" panose="02010600030101010101" pitchFamily="2" charset="-122"/>
              </a:rPr>
              <a:t>E</a:t>
            </a:r>
            <a:r>
              <a:rPr lang="zh-CN" altLang="en-US" sz="1800">
                <a:latin typeface="宋体" panose="02010600030101010101" pitchFamily="2" charset="-122"/>
                <a:ea typeface="宋体" panose="02010600030101010101" pitchFamily="2" charset="-122"/>
                <a:cs typeface="宋体" panose="02010600030101010101" pitchFamily="2" charset="-122"/>
              </a:rPr>
              <a:t>）、负极（</a:t>
            </a:r>
            <a:r>
              <a:rPr lang="en-US" altLang="zh-CN" sz="1800">
                <a:latin typeface="宋体" panose="02010600030101010101" pitchFamily="2" charset="-122"/>
                <a:ea typeface="宋体" panose="02010600030101010101" pitchFamily="2" charset="-122"/>
                <a:cs typeface="宋体" panose="02010600030101010101" pitchFamily="2" charset="-122"/>
              </a:rPr>
              <a:t>F</a:t>
            </a:r>
            <a:r>
              <a:rPr lang="zh-CN" altLang="en-US" sz="1800">
                <a:latin typeface="宋体" panose="02010600030101010101" pitchFamily="2" charset="-122"/>
                <a:ea typeface="宋体" panose="02010600030101010101" pitchFamily="2" charset="-122"/>
                <a:cs typeface="宋体" panose="02010600030101010101" pitchFamily="2" charset="-122"/>
              </a:rPr>
              <a:t>）输出与车身（外壳）之间的绝缘电阻</a:t>
            </a:r>
            <a:r>
              <a:rPr lang="en-US" altLang="zh-CN" sz="1800">
                <a:latin typeface="宋体" panose="02010600030101010101" pitchFamily="2" charset="-122"/>
                <a:ea typeface="宋体" panose="02010600030101010101" pitchFamily="2" charset="-122"/>
                <a:cs typeface="宋体" panose="02010600030101010101" pitchFamily="2" charset="-122"/>
              </a:rPr>
              <a:t>≥1000MΩ</a:t>
            </a:r>
            <a:r>
              <a:rPr lang="zh-CN" altLang="en-US" sz="1800">
                <a:latin typeface="宋体" panose="02010600030101010101" pitchFamily="2" charset="-122"/>
                <a:ea typeface="宋体" panose="02010600030101010101" pitchFamily="2" charset="-122"/>
                <a:cs typeface="宋体" panose="02010600030101010101" pitchFamily="2" charset="-122"/>
              </a:rPr>
              <a:t>。湿度为</a:t>
            </a:r>
            <a:r>
              <a:rPr lang="en-US" altLang="zh-CN" sz="1800">
                <a:latin typeface="宋体" panose="02010600030101010101" pitchFamily="2" charset="-122"/>
                <a:ea typeface="宋体" panose="02010600030101010101" pitchFamily="2" charset="-122"/>
                <a:cs typeface="宋体" panose="02010600030101010101" pitchFamily="2" charset="-122"/>
              </a:rPr>
              <a:t>90%</a:t>
            </a:r>
            <a:r>
              <a:rPr lang="zh-CN" altLang="en-US" sz="1800">
                <a:latin typeface="宋体" panose="02010600030101010101" pitchFamily="2" charset="-122"/>
                <a:ea typeface="宋体" panose="02010600030101010101" pitchFamily="2" charset="-122"/>
                <a:cs typeface="宋体" panose="02010600030101010101" pitchFamily="2" charset="-122"/>
              </a:rPr>
              <a:t>～</a:t>
            </a:r>
            <a:r>
              <a:rPr lang="en-US" altLang="zh-CN" sz="1800">
                <a:latin typeface="宋体" panose="02010600030101010101" pitchFamily="2" charset="-122"/>
                <a:ea typeface="宋体" panose="02010600030101010101" pitchFamily="2" charset="-122"/>
                <a:cs typeface="宋体" panose="02010600030101010101" pitchFamily="2" charset="-122"/>
              </a:rPr>
              <a:t>95%</a:t>
            </a:r>
            <a:r>
              <a:rPr lang="zh-CN" altLang="en-US" sz="1800">
                <a:latin typeface="宋体" panose="02010600030101010101" pitchFamily="2" charset="-122"/>
                <a:ea typeface="宋体" panose="02010600030101010101" pitchFamily="2" charset="-122"/>
                <a:cs typeface="宋体" panose="02010600030101010101" pitchFamily="2" charset="-122"/>
              </a:rPr>
              <a:t>时，绝缘电阻</a:t>
            </a:r>
            <a:r>
              <a:rPr lang="en-US" altLang="zh-CN" sz="1800">
                <a:latin typeface="宋体" panose="02010600030101010101" pitchFamily="2" charset="-122"/>
                <a:ea typeface="宋体" panose="02010600030101010101" pitchFamily="2" charset="-122"/>
                <a:cs typeface="宋体" panose="02010600030101010101" pitchFamily="2" charset="-122"/>
              </a:rPr>
              <a:t>≥20MΩ</a:t>
            </a:r>
            <a:endParaRPr lang="zh-CN" altLang="en-US" sz="180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文本框 3"/>
          <p:cNvSpPr txBox="1"/>
          <p:nvPr/>
        </p:nvSpPr>
        <p:spPr>
          <a:xfrm>
            <a:off x="2663825" y="563563"/>
            <a:ext cx="4805680" cy="521970"/>
          </a:xfrm>
          <a:prstGeom prst="rect">
            <a:avLst/>
          </a:prstGeom>
          <a:noFill/>
          <a:ln w="9525">
            <a:noFill/>
          </a:ln>
        </p:spPr>
        <p:txBody>
          <a:bodyPr wrap="none" anchor="t">
            <a:spAutoFit/>
          </a:bodyPr>
          <a:lstStyle/>
          <a:p>
            <a:pPr defTabSz="914400"/>
            <a:r>
              <a:rPr lang="zh-CN" altLang="en-US" sz="2800" b="1" dirty="0">
                <a:solidFill>
                  <a:srgbClr val="558ED5"/>
                </a:solidFill>
                <a:latin typeface="微软雅黑" panose="020B0503020204020204" pitchFamily="34" charset="-122"/>
                <a:ea typeface="微软雅黑" panose="020B0503020204020204" pitchFamily="34" charset="-122"/>
                <a:sym typeface="宋体" panose="02010600030101010101" pitchFamily="2" charset="-122"/>
              </a:rPr>
              <a:t>三、高压部件绝缘检测的方法</a:t>
            </a:r>
          </a:p>
        </p:txBody>
      </p:sp>
      <p:sp>
        <p:nvSpPr>
          <p:cNvPr id="21506" name="矩形 20"/>
          <p:cNvSpPr/>
          <p:nvPr/>
        </p:nvSpPr>
        <p:spPr>
          <a:xfrm>
            <a:off x="244475" y="1196975"/>
            <a:ext cx="7406640" cy="460375"/>
          </a:xfrm>
          <a:prstGeom prst="rect">
            <a:avLst/>
          </a:prstGeom>
          <a:solidFill>
            <a:srgbClr val="00B0F0"/>
          </a:solidFill>
          <a:ln w="9525">
            <a:noFill/>
          </a:ln>
        </p:spPr>
        <p:txBody>
          <a:bodyPr wrap="square" anchor="t">
            <a:spAutoFit/>
          </a:bodyPr>
          <a:lstStyle/>
          <a:p>
            <a:r>
              <a:rPr lang="en-US" altLang="zh-CN" sz="2400" b="1" dirty="0">
                <a:solidFill>
                  <a:schemeClr val="bg1"/>
                </a:solidFill>
                <a:latin typeface="宋体" panose="02010600030101010101" pitchFamily="2" charset="-122"/>
                <a:ea typeface="宋体" panose="02010600030101010101" pitchFamily="2" charset="-122"/>
              </a:rPr>
              <a:t> </a:t>
            </a:r>
            <a:r>
              <a:rPr lang="zh-CN" altLang="en-US" sz="2400" b="1" dirty="0">
                <a:solidFill>
                  <a:schemeClr val="bg1"/>
                </a:solidFill>
                <a:latin typeface="宋体" panose="02010600030101010101" pitchFamily="2" charset="-122"/>
                <a:ea typeface="宋体" panose="02010600030101010101" pitchFamily="2" charset="-122"/>
              </a:rPr>
              <a:t>3. 高压部件绝缘的检测方法及标准</a:t>
            </a:r>
          </a:p>
        </p:txBody>
      </p:sp>
      <p:sp>
        <p:nvSpPr>
          <p:cNvPr id="9" name="矩形 8"/>
          <p:cNvSpPr/>
          <p:nvPr/>
        </p:nvSpPr>
        <p:spPr>
          <a:xfrm>
            <a:off x="889000" y="1766888"/>
            <a:ext cx="2398713" cy="368300"/>
          </a:xfrm>
          <a:prstGeom prst="rect">
            <a:avLst/>
          </a:prstGeom>
          <a:solidFill>
            <a:schemeClr val="accent2">
              <a:lumMod val="20000"/>
              <a:lumOff val="80000"/>
            </a:schemeClr>
          </a:solidFill>
        </p:spPr>
        <p:txBody>
          <a:bodyPr>
            <a:spAutoFit/>
          </a:body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en-US" sz="1800" b="1" i="0" u="none" strike="noStrike" kern="1200" cap="none" spc="0" normalizeH="0" baseline="0" noProof="0" dirty="0">
                <a:ln>
                  <a:noFill/>
                </a:ln>
                <a:solidFill>
                  <a:schemeClr val="tx1"/>
                </a:solidFill>
                <a:effectLst/>
                <a:uLnTx/>
                <a:uFillTx/>
                <a:latin typeface="宋体" panose="02010600030101010101" pitchFamily="2" charset="-122"/>
                <a:ea typeface="宋体" panose="02010600030101010101" pitchFamily="2" charset="-122"/>
                <a:cs typeface="宋体" panose="02010600030101010101" pitchFamily="2" charset="-122"/>
              </a:rPr>
              <a:t>（</a:t>
            </a:r>
            <a:r>
              <a:rPr kumimoji="0" lang="en-US" altLang="zh-CN" sz="1800" b="1" i="0" u="none" strike="noStrike" kern="1200" cap="none" spc="0" normalizeH="0" baseline="0" noProof="0" dirty="0">
                <a:ln>
                  <a:noFill/>
                </a:ln>
                <a:solidFill>
                  <a:schemeClr val="tx1"/>
                </a:solidFill>
                <a:effectLst/>
                <a:uLnTx/>
                <a:uFillTx/>
                <a:latin typeface="宋体" panose="02010600030101010101" pitchFamily="2" charset="-122"/>
                <a:ea typeface="宋体" panose="02010600030101010101" pitchFamily="2" charset="-122"/>
                <a:cs typeface="宋体" panose="02010600030101010101" pitchFamily="2" charset="-122"/>
              </a:rPr>
              <a:t>4</a:t>
            </a:r>
            <a:r>
              <a:rPr kumimoji="0" lang="zh-CN" altLang="en-US" sz="1800" b="1" i="0" u="none" strike="noStrike" kern="1200" cap="none" spc="0" normalizeH="0" baseline="0" noProof="0" dirty="0">
                <a:ln>
                  <a:noFill/>
                </a:ln>
                <a:solidFill>
                  <a:schemeClr val="tx1"/>
                </a:solidFill>
                <a:effectLst/>
                <a:uLnTx/>
                <a:uFillTx/>
                <a:latin typeface="宋体" panose="02010600030101010101" pitchFamily="2" charset="-122"/>
                <a:ea typeface="宋体" panose="02010600030101010101" pitchFamily="2" charset="-122"/>
                <a:cs typeface="宋体" panose="02010600030101010101" pitchFamily="2" charset="-122"/>
              </a:rPr>
              <a:t>） DC/DC</a:t>
            </a:r>
            <a:r>
              <a:rPr kumimoji="0" lang="zh-CN" altLang="en-US" sz="1800" b="0" i="0" u="none" strike="noStrike" kern="1200" cap="none" spc="0" normalizeH="0" baseline="0" noProof="0" dirty="0">
                <a:ln>
                  <a:noFill/>
                </a:ln>
                <a:solidFill>
                  <a:schemeClr val="tx1"/>
                </a:solidFill>
                <a:effectLst/>
                <a:uLnTx/>
                <a:uFillTx/>
                <a:latin typeface="宋体" panose="02010600030101010101" pitchFamily="2" charset="-122"/>
                <a:ea typeface="宋体" panose="02010600030101010101" pitchFamily="2" charset="-122"/>
                <a:cs typeface="宋体" panose="02010600030101010101" pitchFamily="2" charset="-122"/>
              </a:rPr>
              <a:t> </a:t>
            </a:r>
          </a:p>
        </p:txBody>
      </p:sp>
      <p:sp>
        <p:nvSpPr>
          <p:cNvPr id="101" name="文本框 100"/>
          <p:cNvSpPr txBox="1"/>
          <p:nvPr/>
        </p:nvSpPr>
        <p:spPr>
          <a:xfrm>
            <a:off x="1110615" y="2437765"/>
            <a:ext cx="5080000" cy="368300"/>
          </a:xfrm>
          <a:prstGeom prst="rect">
            <a:avLst/>
          </a:prstGeom>
          <a:noFill/>
          <a:ln w="9525">
            <a:noFill/>
          </a:ln>
        </p:spPr>
        <p:txBody>
          <a:bodyPr>
            <a:spAutoFit/>
          </a:bodyPr>
          <a:lstStyle/>
          <a:p>
            <a:r>
              <a:rPr lang="zh-CN" altLang="en-US" sz="1800" b="1">
                <a:latin typeface="宋体" panose="02010600030101010101" pitchFamily="2" charset="-122"/>
                <a:ea typeface="宋体" panose="02010600030101010101" pitchFamily="2" charset="-122"/>
                <a:cs typeface="宋体" panose="02010600030101010101" pitchFamily="2" charset="-122"/>
              </a:rPr>
              <a:t>项目</a:t>
            </a:r>
            <a:r>
              <a:rPr lang="zh-CN" altLang="en-US" sz="1800">
                <a:latin typeface="宋体" panose="02010600030101010101" pitchFamily="2" charset="-122"/>
                <a:ea typeface="宋体" panose="02010600030101010101" pitchFamily="2" charset="-122"/>
                <a:cs typeface="宋体" panose="02010600030101010101" pitchFamily="2" charset="-122"/>
              </a:rPr>
              <a:t>：</a:t>
            </a:r>
            <a:r>
              <a:rPr lang="en-US" altLang="zh-CN" sz="1800">
                <a:latin typeface="宋体" panose="02010600030101010101" pitchFamily="2" charset="-122"/>
                <a:ea typeface="宋体" panose="02010600030101010101" pitchFamily="2" charset="-122"/>
                <a:cs typeface="宋体" panose="02010600030101010101" pitchFamily="2" charset="-122"/>
              </a:rPr>
              <a:t>DC/DC</a:t>
            </a:r>
            <a:r>
              <a:rPr lang="zh-CN" altLang="en-US" sz="1800">
                <a:latin typeface="宋体" panose="02010600030101010101" pitchFamily="2" charset="-122"/>
                <a:ea typeface="宋体" panose="02010600030101010101" pitchFamily="2" charset="-122"/>
                <a:cs typeface="宋体" panose="02010600030101010101" pitchFamily="2" charset="-122"/>
              </a:rPr>
              <a:t>正负极与车身绝缘</a:t>
            </a:r>
            <a:endParaRPr lang="zh-CN" altLang="en-US" sz="1800"/>
          </a:p>
        </p:txBody>
      </p:sp>
      <p:sp>
        <p:nvSpPr>
          <p:cNvPr id="2" name="文本框 1"/>
          <p:cNvSpPr txBox="1"/>
          <p:nvPr/>
        </p:nvSpPr>
        <p:spPr>
          <a:xfrm>
            <a:off x="1110615" y="2927985"/>
            <a:ext cx="5080000" cy="1198880"/>
          </a:xfrm>
          <a:prstGeom prst="rect">
            <a:avLst/>
          </a:prstGeom>
          <a:noFill/>
          <a:ln w="9525">
            <a:noFill/>
          </a:ln>
        </p:spPr>
        <p:txBody>
          <a:bodyPr>
            <a:spAutoFit/>
          </a:bodyPr>
          <a:lstStyle/>
          <a:p>
            <a:r>
              <a:rPr lang="zh-CN" altLang="en-US" sz="1800" b="1">
                <a:latin typeface="宋体" panose="02010600030101010101" pitchFamily="2" charset="-122"/>
                <a:ea typeface="宋体" panose="02010600030101010101" pitchFamily="2" charset="-122"/>
                <a:cs typeface="宋体" panose="02010600030101010101" pitchFamily="2" charset="-122"/>
              </a:rPr>
              <a:t>方法</a:t>
            </a:r>
            <a:r>
              <a:rPr lang="zh-CN" altLang="en-US" sz="1800">
                <a:latin typeface="宋体" panose="02010600030101010101" pitchFamily="2" charset="-122"/>
                <a:ea typeface="宋体" panose="02010600030101010101" pitchFamily="2" charset="-122"/>
                <a:cs typeface="宋体" panose="02010600030101010101" pitchFamily="2" charset="-122"/>
              </a:rPr>
              <a:t>：断开低压蓄电池负极，拔掉高压盒高压附件线束插头，将兆欧表黑表笔接于车身，红表笔逐个测量高压盒高压附件线束插头的正极</a:t>
            </a:r>
            <a:r>
              <a:rPr lang="en-US" altLang="zh-CN" sz="1800">
                <a:latin typeface="宋体" panose="02010600030101010101" pitchFamily="2" charset="-122"/>
                <a:ea typeface="宋体" panose="02010600030101010101" pitchFamily="2" charset="-122"/>
                <a:cs typeface="宋体" panose="02010600030101010101" pitchFamily="2" charset="-122"/>
              </a:rPr>
              <a:t>(A)</a:t>
            </a:r>
            <a:r>
              <a:rPr lang="zh-CN" altLang="en-US" sz="1800">
                <a:latin typeface="宋体" panose="02010600030101010101" pitchFamily="2" charset="-122"/>
                <a:ea typeface="宋体" panose="02010600030101010101" pitchFamily="2" charset="-122"/>
                <a:cs typeface="宋体" panose="02010600030101010101" pitchFamily="2" charset="-122"/>
              </a:rPr>
              <a:t>和负极（</a:t>
            </a:r>
            <a:r>
              <a:rPr lang="en-US" altLang="zh-CN" sz="1800">
                <a:latin typeface="宋体" panose="02010600030101010101" pitchFamily="2" charset="-122"/>
                <a:ea typeface="宋体" panose="02010600030101010101" pitchFamily="2" charset="-122"/>
                <a:cs typeface="宋体" panose="02010600030101010101" pitchFamily="2" charset="-122"/>
              </a:rPr>
              <a:t>G</a:t>
            </a:r>
            <a:r>
              <a:rPr lang="zh-CN" altLang="en-US" sz="1800">
                <a:latin typeface="宋体" panose="02010600030101010101" pitchFamily="2" charset="-122"/>
                <a:ea typeface="宋体" panose="02010600030101010101" pitchFamily="2" charset="-122"/>
                <a:cs typeface="宋体" panose="02010600030101010101" pitchFamily="2" charset="-122"/>
              </a:rPr>
              <a:t>）</a:t>
            </a:r>
            <a:endParaRPr lang="zh-CN" altLang="en-US" sz="1800"/>
          </a:p>
        </p:txBody>
      </p:sp>
      <p:sp>
        <p:nvSpPr>
          <p:cNvPr id="4" name="文本框 3"/>
          <p:cNvSpPr txBox="1"/>
          <p:nvPr/>
        </p:nvSpPr>
        <p:spPr>
          <a:xfrm>
            <a:off x="1110615" y="4248785"/>
            <a:ext cx="5080000" cy="1753235"/>
          </a:xfrm>
          <a:prstGeom prst="rect">
            <a:avLst/>
          </a:prstGeom>
          <a:noFill/>
          <a:ln w="9525">
            <a:noFill/>
          </a:ln>
        </p:spPr>
        <p:txBody>
          <a:bodyPr>
            <a:spAutoFit/>
          </a:bodyPr>
          <a:lstStyle/>
          <a:p>
            <a:r>
              <a:rPr lang="zh-CN" altLang="en-US" sz="1800" b="1">
                <a:latin typeface="宋体" panose="02010600030101010101" pitchFamily="2" charset="-122"/>
                <a:ea typeface="宋体" panose="02010600030101010101" pitchFamily="2" charset="-122"/>
                <a:cs typeface="宋体" panose="02010600030101010101" pitchFamily="2" charset="-122"/>
              </a:rPr>
              <a:t>标准</a:t>
            </a:r>
            <a:r>
              <a:rPr lang="zh-CN" altLang="en-US" sz="1800">
                <a:latin typeface="宋体" panose="02010600030101010101" pitchFamily="2" charset="-122"/>
                <a:ea typeface="宋体" panose="02010600030101010101" pitchFamily="2" charset="-122"/>
                <a:cs typeface="宋体" panose="02010600030101010101" pitchFamily="2" charset="-122"/>
              </a:rPr>
              <a:t>：环境温度为</a:t>
            </a:r>
            <a:r>
              <a:rPr lang="en-US" altLang="zh-CN" sz="1800">
                <a:latin typeface="宋体" panose="02010600030101010101" pitchFamily="2" charset="-122"/>
                <a:ea typeface="宋体" panose="02010600030101010101" pitchFamily="2" charset="-122"/>
                <a:cs typeface="宋体" panose="02010600030101010101" pitchFamily="2" charset="-122"/>
              </a:rPr>
              <a:t>23℃±2℃</a:t>
            </a:r>
            <a:r>
              <a:rPr lang="zh-CN" altLang="en-US" sz="1800">
                <a:latin typeface="宋体" panose="02010600030101010101" pitchFamily="2" charset="-122"/>
                <a:ea typeface="宋体" panose="02010600030101010101" pitchFamily="2" charset="-122"/>
                <a:cs typeface="宋体" panose="02010600030101010101" pitchFamily="2" charset="-122"/>
              </a:rPr>
              <a:t>、相对湿度为</a:t>
            </a:r>
            <a:r>
              <a:rPr lang="en-US" altLang="zh-CN" sz="1800">
                <a:latin typeface="宋体" panose="02010600030101010101" pitchFamily="2" charset="-122"/>
                <a:ea typeface="宋体" panose="02010600030101010101" pitchFamily="2" charset="-122"/>
                <a:cs typeface="宋体" panose="02010600030101010101" pitchFamily="2" charset="-122"/>
              </a:rPr>
              <a:t>80%</a:t>
            </a:r>
            <a:r>
              <a:rPr lang="zh-CN" altLang="en-US" sz="1800">
                <a:latin typeface="宋体" panose="02010600030101010101" pitchFamily="2" charset="-122"/>
                <a:ea typeface="宋体" panose="02010600030101010101" pitchFamily="2" charset="-122"/>
                <a:cs typeface="宋体" panose="02010600030101010101" pitchFamily="2" charset="-122"/>
              </a:rPr>
              <a:t>～</a:t>
            </a:r>
            <a:r>
              <a:rPr lang="en-US" altLang="zh-CN" sz="1800">
                <a:latin typeface="宋体" panose="02010600030101010101" pitchFamily="2" charset="-122"/>
                <a:ea typeface="宋体" panose="02010600030101010101" pitchFamily="2" charset="-122"/>
                <a:cs typeface="宋体" panose="02010600030101010101" pitchFamily="2" charset="-122"/>
              </a:rPr>
              <a:t>90%</a:t>
            </a:r>
            <a:r>
              <a:rPr lang="zh-CN" altLang="en-US" sz="1800">
                <a:latin typeface="宋体" panose="02010600030101010101" pitchFamily="2" charset="-122"/>
                <a:ea typeface="宋体" panose="02010600030101010101" pitchFamily="2" charset="-122"/>
                <a:cs typeface="宋体" panose="02010600030101010101" pitchFamily="2" charset="-122"/>
              </a:rPr>
              <a:t>时，正（</a:t>
            </a:r>
            <a:r>
              <a:rPr lang="en-US" altLang="zh-CN" sz="1800">
                <a:latin typeface="宋体" panose="02010600030101010101" pitchFamily="2" charset="-122"/>
                <a:ea typeface="宋体" panose="02010600030101010101" pitchFamily="2" charset="-122"/>
                <a:cs typeface="宋体" panose="02010600030101010101" pitchFamily="2" charset="-122"/>
              </a:rPr>
              <a:t>A</a:t>
            </a:r>
            <a:r>
              <a:rPr lang="zh-CN" altLang="en-US" sz="1800">
                <a:latin typeface="宋体" panose="02010600030101010101" pitchFamily="2" charset="-122"/>
                <a:ea typeface="宋体" panose="02010600030101010101" pitchFamily="2" charset="-122"/>
                <a:cs typeface="宋体" panose="02010600030101010101" pitchFamily="2" charset="-122"/>
              </a:rPr>
              <a:t>）、负极（</a:t>
            </a:r>
            <a:r>
              <a:rPr lang="en-US" altLang="zh-CN" sz="1800">
                <a:latin typeface="宋体" panose="02010600030101010101" pitchFamily="2" charset="-122"/>
                <a:ea typeface="宋体" panose="02010600030101010101" pitchFamily="2" charset="-122"/>
                <a:cs typeface="宋体" panose="02010600030101010101" pitchFamily="2" charset="-122"/>
              </a:rPr>
              <a:t>G</a:t>
            </a:r>
            <a:r>
              <a:rPr lang="zh-CN" altLang="en-US" sz="1800">
                <a:latin typeface="宋体" panose="02010600030101010101" pitchFamily="2" charset="-122"/>
                <a:ea typeface="宋体" panose="02010600030101010101" pitchFamily="2" charset="-122"/>
                <a:cs typeface="宋体" panose="02010600030101010101" pitchFamily="2" charset="-122"/>
              </a:rPr>
              <a:t>）输出与车身（外壳）之间的绝缘电阻</a:t>
            </a:r>
            <a:r>
              <a:rPr lang="en-US" altLang="zh-CN" sz="1800">
                <a:latin typeface="宋体" panose="02010600030101010101" pitchFamily="2" charset="-122"/>
                <a:ea typeface="宋体" panose="02010600030101010101" pitchFamily="2" charset="-122"/>
                <a:cs typeface="宋体" panose="02010600030101010101" pitchFamily="2" charset="-122"/>
              </a:rPr>
              <a:t>≥1000MΩ</a:t>
            </a:r>
            <a:r>
              <a:rPr lang="zh-CN" altLang="en-US" sz="1800">
                <a:latin typeface="宋体" panose="02010600030101010101" pitchFamily="2" charset="-122"/>
                <a:ea typeface="宋体" panose="02010600030101010101" pitchFamily="2" charset="-122"/>
                <a:cs typeface="宋体" panose="02010600030101010101" pitchFamily="2" charset="-122"/>
              </a:rPr>
              <a:t>。环境温度为</a:t>
            </a:r>
            <a:r>
              <a:rPr lang="en-US" altLang="zh-CN" sz="1800">
                <a:latin typeface="宋体" panose="02010600030101010101" pitchFamily="2" charset="-122"/>
                <a:ea typeface="宋体" panose="02010600030101010101" pitchFamily="2" charset="-122"/>
                <a:cs typeface="宋体" panose="02010600030101010101" pitchFamily="2" charset="-122"/>
              </a:rPr>
              <a:t>-20℃~65℃</a:t>
            </a:r>
            <a:r>
              <a:rPr lang="zh-CN" altLang="en-US" sz="1800">
                <a:latin typeface="宋体" panose="02010600030101010101" pitchFamily="2" charset="-122"/>
                <a:ea typeface="宋体" panose="02010600030101010101" pitchFamily="2" charset="-122"/>
                <a:cs typeface="宋体" panose="02010600030101010101" pitchFamily="2" charset="-122"/>
              </a:rPr>
              <a:t>、相对湿度为</a:t>
            </a:r>
            <a:r>
              <a:rPr lang="en-US" altLang="zh-CN" sz="1800">
                <a:latin typeface="宋体" panose="02010600030101010101" pitchFamily="2" charset="-122"/>
                <a:ea typeface="宋体" panose="02010600030101010101" pitchFamily="2" charset="-122"/>
                <a:cs typeface="宋体" panose="02010600030101010101" pitchFamily="2" charset="-122"/>
              </a:rPr>
              <a:t>5%</a:t>
            </a:r>
            <a:r>
              <a:rPr lang="zh-CN" altLang="en-US" sz="1800">
                <a:latin typeface="宋体" panose="02010600030101010101" pitchFamily="2" charset="-122"/>
                <a:ea typeface="宋体" panose="02010600030101010101" pitchFamily="2" charset="-122"/>
                <a:cs typeface="宋体" panose="02010600030101010101" pitchFamily="2" charset="-122"/>
              </a:rPr>
              <a:t>～</a:t>
            </a:r>
            <a:r>
              <a:rPr lang="en-US" altLang="zh-CN" sz="1800">
                <a:latin typeface="宋体" panose="02010600030101010101" pitchFamily="2" charset="-122"/>
                <a:ea typeface="宋体" panose="02010600030101010101" pitchFamily="2" charset="-122"/>
                <a:cs typeface="宋体" panose="02010600030101010101" pitchFamily="2" charset="-122"/>
              </a:rPr>
              <a:t>85%</a:t>
            </a:r>
            <a:r>
              <a:rPr lang="zh-CN" altLang="en-US" sz="1800">
                <a:latin typeface="宋体" panose="02010600030101010101" pitchFamily="2" charset="-122"/>
                <a:ea typeface="宋体" panose="02010600030101010101" pitchFamily="2" charset="-122"/>
                <a:cs typeface="宋体" panose="02010600030101010101" pitchFamily="2" charset="-122"/>
              </a:rPr>
              <a:t>时，正（</a:t>
            </a:r>
            <a:r>
              <a:rPr lang="en-US" altLang="zh-CN" sz="1800">
                <a:latin typeface="宋体" panose="02010600030101010101" pitchFamily="2" charset="-122"/>
                <a:ea typeface="宋体" panose="02010600030101010101" pitchFamily="2" charset="-122"/>
                <a:cs typeface="宋体" panose="02010600030101010101" pitchFamily="2" charset="-122"/>
              </a:rPr>
              <a:t>A</a:t>
            </a:r>
            <a:r>
              <a:rPr lang="zh-CN" altLang="en-US" sz="1800">
                <a:latin typeface="宋体" panose="02010600030101010101" pitchFamily="2" charset="-122"/>
                <a:ea typeface="宋体" panose="02010600030101010101" pitchFamily="2" charset="-122"/>
                <a:cs typeface="宋体" panose="02010600030101010101" pitchFamily="2" charset="-122"/>
              </a:rPr>
              <a:t>）、负极（</a:t>
            </a:r>
            <a:r>
              <a:rPr lang="en-US" altLang="zh-CN" sz="1800">
                <a:latin typeface="宋体" panose="02010600030101010101" pitchFamily="2" charset="-122"/>
                <a:ea typeface="宋体" panose="02010600030101010101" pitchFamily="2" charset="-122"/>
                <a:cs typeface="宋体" panose="02010600030101010101" pitchFamily="2" charset="-122"/>
              </a:rPr>
              <a:t>G</a:t>
            </a:r>
            <a:r>
              <a:rPr lang="zh-CN" altLang="en-US" sz="1800">
                <a:latin typeface="宋体" panose="02010600030101010101" pitchFamily="2" charset="-122"/>
                <a:ea typeface="宋体" panose="02010600030101010101" pitchFamily="2" charset="-122"/>
                <a:cs typeface="宋体" panose="02010600030101010101" pitchFamily="2" charset="-122"/>
              </a:rPr>
              <a:t>）输出与车身（外壳）之间的绝缘电阻</a:t>
            </a:r>
            <a:r>
              <a:rPr lang="en-US" altLang="zh-CN" sz="1800">
                <a:latin typeface="宋体" panose="02010600030101010101" pitchFamily="2" charset="-122"/>
                <a:ea typeface="宋体" panose="02010600030101010101" pitchFamily="2" charset="-122"/>
                <a:cs typeface="宋体" panose="02010600030101010101" pitchFamily="2" charset="-122"/>
              </a:rPr>
              <a:t>≥20MΩ</a:t>
            </a:r>
            <a:endParaRPr lang="zh-CN" altLang="en-US" sz="1800"/>
          </a:p>
        </p:txBody>
      </p:sp>
      <p:pic>
        <p:nvPicPr>
          <p:cNvPr id="3" name="图片 15"/>
          <p:cNvPicPr>
            <a:picLocks noChangeAspect="1"/>
          </p:cNvPicPr>
          <p:nvPr/>
        </p:nvPicPr>
        <p:blipFill>
          <a:blip r:embed="rId2"/>
          <a:stretch>
            <a:fillRect/>
          </a:stretch>
        </p:blipFill>
        <p:spPr>
          <a:xfrm>
            <a:off x="6296025" y="2806065"/>
            <a:ext cx="2124075" cy="1995170"/>
          </a:xfrm>
          <a:prstGeom prst="rect">
            <a:avLst/>
          </a:prstGeom>
          <a:noFill/>
          <a:ln w="9525">
            <a:noFill/>
          </a:ln>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文本框 3"/>
          <p:cNvSpPr txBox="1"/>
          <p:nvPr/>
        </p:nvSpPr>
        <p:spPr>
          <a:xfrm>
            <a:off x="2663825" y="563563"/>
            <a:ext cx="4805680" cy="521970"/>
          </a:xfrm>
          <a:prstGeom prst="rect">
            <a:avLst/>
          </a:prstGeom>
          <a:noFill/>
          <a:ln w="9525">
            <a:noFill/>
          </a:ln>
        </p:spPr>
        <p:txBody>
          <a:bodyPr wrap="none" anchor="t">
            <a:spAutoFit/>
          </a:bodyPr>
          <a:lstStyle/>
          <a:p>
            <a:pPr defTabSz="914400"/>
            <a:r>
              <a:rPr lang="zh-CN" altLang="en-US" sz="2800" b="1" dirty="0">
                <a:solidFill>
                  <a:srgbClr val="558ED5"/>
                </a:solidFill>
                <a:latin typeface="微软雅黑" panose="020B0503020204020204" pitchFamily="34" charset="-122"/>
                <a:ea typeface="微软雅黑" panose="020B0503020204020204" pitchFamily="34" charset="-122"/>
                <a:sym typeface="宋体" panose="02010600030101010101" pitchFamily="2" charset="-122"/>
              </a:rPr>
              <a:t>三、高压部件绝缘检测的方法</a:t>
            </a:r>
          </a:p>
        </p:txBody>
      </p:sp>
      <p:sp>
        <p:nvSpPr>
          <p:cNvPr id="21506" name="矩形 20"/>
          <p:cNvSpPr/>
          <p:nvPr/>
        </p:nvSpPr>
        <p:spPr>
          <a:xfrm>
            <a:off x="244475" y="1196975"/>
            <a:ext cx="7406640" cy="460375"/>
          </a:xfrm>
          <a:prstGeom prst="rect">
            <a:avLst/>
          </a:prstGeom>
          <a:solidFill>
            <a:srgbClr val="00B0F0"/>
          </a:solidFill>
          <a:ln w="9525">
            <a:noFill/>
          </a:ln>
        </p:spPr>
        <p:txBody>
          <a:bodyPr wrap="square" anchor="t">
            <a:spAutoFit/>
          </a:bodyPr>
          <a:lstStyle/>
          <a:p>
            <a:r>
              <a:rPr lang="en-US" altLang="zh-CN" sz="2400" b="1" dirty="0">
                <a:solidFill>
                  <a:schemeClr val="bg1"/>
                </a:solidFill>
                <a:latin typeface="宋体" panose="02010600030101010101" pitchFamily="2" charset="-122"/>
                <a:ea typeface="宋体" panose="02010600030101010101" pitchFamily="2" charset="-122"/>
              </a:rPr>
              <a:t> </a:t>
            </a:r>
            <a:r>
              <a:rPr lang="zh-CN" altLang="en-US" sz="2400" b="1" dirty="0">
                <a:solidFill>
                  <a:schemeClr val="bg1"/>
                </a:solidFill>
                <a:latin typeface="宋体" panose="02010600030101010101" pitchFamily="2" charset="-122"/>
                <a:ea typeface="宋体" panose="02010600030101010101" pitchFamily="2" charset="-122"/>
              </a:rPr>
              <a:t>3. 高压部件绝缘的检测方法及标准</a:t>
            </a:r>
          </a:p>
        </p:txBody>
      </p:sp>
      <p:sp>
        <p:nvSpPr>
          <p:cNvPr id="9" name="矩形 8"/>
          <p:cNvSpPr/>
          <p:nvPr/>
        </p:nvSpPr>
        <p:spPr>
          <a:xfrm>
            <a:off x="889000" y="1766888"/>
            <a:ext cx="2398713" cy="368300"/>
          </a:xfrm>
          <a:prstGeom prst="rect">
            <a:avLst/>
          </a:prstGeom>
          <a:solidFill>
            <a:schemeClr val="accent2">
              <a:lumMod val="20000"/>
              <a:lumOff val="80000"/>
            </a:schemeClr>
          </a:solidFill>
        </p:spPr>
        <p:txBody>
          <a:bodyPr>
            <a:spAutoFit/>
          </a:body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en-US" sz="1800" b="1" i="0" u="none" strike="noStrike" kern="1200" cap="none" spc="0" normalizeH="0" baseline="0" noProof="0" dirty="0">
                <a:ln>
                  <a:noFill/>
                </a:ln>
                <a:solidFill>
                  <a:schemeClr val="tx1"/>
                </a:solidFill>
                <a:effectLst/>
                <a:uLnTx/>
                <a:uFillTx/>
                <a:latin typeface="宋体" panose="02010600030101010101" pitchFamily="2" charset="-122"/>
                <a:ea typeface="宋体" panose="02010600030101010101" pitchFamily="2" charset="-122"/>
                <a:cs typeface="宋体" panose="02010600030101010101" pitchFamily="2" charset="-122"/>
              </a:rPr>
              <a:t>（</a:t>
            </a:r>
            <a:r>
              <a:rPr kumimoji="0" lang="en-US" altLang="zh-CN" sz="1800" b="1" i="0" u="none" strike="noStrike" kern="1200" cap="none" spc="0" normalizeH="0" baseline="0" noProof="0" dirty="0">
                <a:ln>
                  <a:noFill/>
                </a:ln>
                <a:solidFill>
                  <a:schemeClr val="tx1"/>
                </a:solidFill>
                <a:effectLst/>
                <a:uLnTx/>
                <a:uFillTx/>
                <a:latin typeface="宋体" panose="02010600030101010101" pitchFamily="2" charset="-122"/>
                <a:ea typeface="宋体" panose="02010600030101010101" pitchFamily="2" charset="-122"/>
                <a:cs typeface="宋体" panose="02010600030101010101" pitchFamily="2" charset="-122"/>
              </a:rPr>
              <a:t>5</a:t>
            </a:r>
            <a:r>
              <a:rPr kumimoji="0" lang="zh-CN" altLang="en-US" sz="1800" b="1" i="0" u="none" strike="noStrike" kern="1200" cap="none" spc="0" normalizeH="0" baseline="0" noProof="0" dirty="0">
                <a:ln>
                  <a:noFill/>
                </a:ln>
                <a:solidFill>
                  <a:schemeClr val="tx1"/>
                </a:solidFill>
                <a:effectLst/>
                <a:uLnTx/>
                <a:uFillTx/>
                <a:latin typeface="宋体" panose="02010600030101010101" pitchFamily="2" charset="-122"/>
                <a:ea typeface="宋体" panose="02010600030101010101" pitchFamily="2" charset="-122"/>
                <a:cs typeface="宋体" panose="02010600030101010101" pitchFamily="2" charset="-122"/>
              </a:rPr>
              <a:t>）空调压缩机 </a:t>
            </a:r>
            <a:endParaRPr kumimoji="0" lang="zh-CN" altLang="en-US" sz="1800" b="0" i="0" u="none" strike="noStrike" kern="1200" cap="none" spc="0" normalizeH="0" baseline="0" noProof="0" dirty="0">
              <a:ln>
                <a:noFill/>
              </a:ln>
              <a:solidFill>
                <a:schemeClr val="tx1"/>
              </a:solidFill>
              <a:effectLst/>
              <a:uLnTx/>
              <a:uFillTx/>
              <a:latin typeface="宋体" panose="02010600030101010101" pitchFamily="2" charset="-122"/>
              <a:ea typeface="宋体" panose="02010600030101010101" pitchFamily="2" charset="-122"/>
              <a:cs typeface="宋体" panose="02010600030101010101" pitchFamily="2" charset="-122"/>
            </a:endParaRPr>
          </a:p>
        </p:txBody>
      </p:sp>
      <p:sp>
        <p:nvSpPr>
          <p:cNvPr id="101" name="文本框 100"/>
          <p:cNvSpPr txBox="1"/>
          <p:nvPr/>
        </p:nvSpPr>
        <p:spPr>
          <a:xfrm>
            <a:off x="1290955" y="4344670"/>
            <a:ext cx="5080000" cy="1198880"/>
          </a:xfrm>
          <a:prstGeom prst="rect">
            <a:avLst/>
          </a:prstGeom>
          <a:noFill/>
          <a:ln w="9525">
            <a:noFill/>
          </a:ln>
        </p:spPr>
        <p:txBody>
          <a:bodyPr>
            <a:spAutoFit/>
          </a:bodyPr>
          <a:lstStyle/>
          <a:p>
            <a:r>
              <a:rPr lang="zh-CN" altLang="en-US" sz="1800" b="1">
                <a:latin typeface="宋体" panose="02010600030101010101" pitchFamily="2" charset="-122"/>
                <a:ea typeface="宋体" panose="02010600030101010101" pitchFamily="2" charset="-122"/>
                <a:cs typeface="宋体" panose="02010600030101010101" pitchFamily="2" charset="-122"/>
              </a:rPr>
              <a:t>标准</a:t>
            </a:r>
            <a:r>
              <a:rPr lang="zh-CN" altLang="en-US" sz="1800">
                <a:latin typeface="宋体" panose="02010600030101010101" pitchFamily="2" charset="-122"/>
                <a:ea typeface="宋体" panose="02010600030101010101" pitchFamily="2" charset="-122"/>
                <a:cs typeface="宋体" panose="02010600030101010101" pitchFamily="2" charset="-122"/>
              </a:rPr>
              <a:t>：向空调压缩机内充入50cm3±1cm3的冷冻机油和63g±1g的HFC-134a制冷剂后，空调压缩机正负极对车身的绝缘电阻≥5MΩ；清空冷冻机油后，对车身外壳的绝缘电阻≥50 MΩ</a:t>
            </a:r>
            <a:endParaRPr lang="zh-CN" altLang="en-US" sz="1800"/>
          </a:p>
        </p:txBody>
      </p:sp>
      <p:sp>
        <p:nvSpPr>
          <p:cNvPr id="2" name="文本框 1"/>
          <p:cNvSpPr txBox="1"/>
          <p:nvPr/>
        </p:nvSpPr>
        <p:spPr>
          <a:xfrm>
            <a:off x="1290955" y="2987675"/>
            <a:ext cx="5080000" cy="1198880"/>
          </a:xfrm>
          <a:prstGeom prst="rect">
            <a:avLst/>
          </a:prstGeom>
          <a:noFill/>
          <a:ln w="9525">
            <a:noFill/>
          </a:ln>
        </p:spPr>
        <p:txBody>
          <a:bodyPr>
            <a:spAutoFit/>
          </a:bodyPr>
          <a:lstStyle/>
          <a:p>
            <a:r>
              <a:rPr lang="zh-CN" altLang="en-US" sz="1800" b="1">
                <a:latin typeface="宋体" panose="02010600030101010101" pitchFamily="2" charset="-122"/>
                <a:ea typeface="宋体" panose="02010600030101010101" pitchFamily="2" charset="-122"/>
                <a:cs typeface="宋体" panose="02010600030101010101" pitchFamily="2" charset="-122"/>
              </a:rPr>
              <a:t>方法</a:t>
            </a:r>
            <a:r>
              <a:rPr lang="zh-CN" altLang="en-US" sz="1800">
                <a:latin typeface="宋体" panose="02010600030101010101" pitchFamily="2" charset="-122"/>
                <a:ea typeface="宋体" panose="02010600030101010101" pitchFamily="2" charset="-122"/>
                <a:cs typeface="宋体" panose="02010600030101010101" pitchFamily="2" charset="-122"/>
              </a:rPr>
              <a:t>：断开低压蓄电池负极，拔掉高压盒高压附件线束插头，将兆欧表黑表笔接于车身，红表笔逐个测量高压盒高压附件线束插头的正极</a:t>
            </a:r>
            <a:r>
              <a:rPr lang="en-US" altLang="zh-CN" sz="1800">
                <a:latin typeface="宋体" panose="02010600030101010101" pitchFamily="2" charset="-122"/>
                <a:ea typeface="宋体" panose="02010600030101010101" pitchFamily="2" charset="-122"/>
                <a:cs typeface="宋体" panose="02010600030101010101" pitchFamily="2" charset="-122"/>
              </a:rPr>
              <a:t>(C)</a:t>
            </a:r>
            <a:r>
              <a:rPr lang="zh-CN" altLang="en-US" sz="1800">
                <a:latin typeface="宋体" panose="02010600030101010101" pitchFamily="2" charset="-122"/>
                <a:ea typeface="宋体" panose="02010600030101010101" pitchFamily="2" charset="-122"/>
                <a:cs typeface="宋体" panose="02010600030101010101" pitchFamily="2" charset="-122"/>
              </a:rPr>
              <a:t>和负极（</a:t>
            </a:r>
            <a:r>
              <a:rPr lang="en-US" altLang="zh-CN" sz="1800">
                <a:latin typeface="宋体" panose="02010600030101010101" pitchFamily="2" charset="-122"/>
                <a:ea typeface="宋体" panose="02010600030101010101" pitchFamily="2" charset="-122"/>
                <a:cs typeface="宋体" panose="02010600030101010101" pitchFamily="2" charset="-122"/>
              </a:rPr>
              <a:t>H</a:t>
            </a:r>
            <a:r>
              <a:rPr lang="zh-CN" altLang="en-US" sz="1800">
                <a:latin typeface="宋体" panose="02010600030101010101" pitchFamily="2" charset="-122"/>
                <a:ea typeface="宋体" panose="02010600030101010101" pitchFamily="2" charset="-122"/>
                <a:cs typeface="宋体" panose="02010600030101010101" pitchFamily="2" charset="-122"/>
              </a:rPr>
              <a:t>）</a:t>
            </a:r>
            <a:endParaRPr lang="zh-CN" altLang="en-US" sz="1800"/>
          </a:p>
        </p:txBody>
      </p:sp>
      <p:pic>
        <p:nvPicPr>
          <p:cNvPr id="3" name="图片 15"/>
          <p:cNvPicPr>
            <a:picLocks noChangeAspect="1"/>
          </p:cNvPicPr>
          <p:nvPr/>
        </p:nvPicPr>
        <p:blipFill>
          <a:blip r:embed="rId2"/>
          <a:stretch>
            <a:fillRect/>
          </a:stretch>
        </p:blipFill>
        <p:spPr>
          <a:xfrm>
            <a:off x="6370955" y="2865120"/>
            <a:ext cx="1880870" cy="1766570"/>
          </a:xfrm>
          <a:prstGeom prst="rect">
            <a:avLst/>
          </a:prstGeom>
          <a:noFill/>
          <a:ln w="9525">
            <a:noFill/>
          </a:ln>
        </p:spPr>
      </p:pic>
      <p:sp>
        <p:nvSpPr>
          <p:cNvPr id="100" name="文本框 99"/>
          <p:cNvSpPr txBox="1"/>
          <p:nvPr/>
        </p:nvSpPr>
        <p:spPr>
          <a:xfrm>
            <a:off x="1290955" y="2454275"/>
            <a:ext cx="5080000" cy="368300"/>
          </a:xfrm>
          <a:prstGeom prst="rect">
            <a:avLst/>
          </a:prstGeom>
          <a:noFill/>
          <a:ln w="9525">
            <a:noFill/>
          </a:ln>
        </p:spPr>
        <p:txBody>
          <a:bodyPr>
            <a:spAutoFit/>
          </a:bodyPr>
          <a:lstStyle/>
          <a:p>
            <a:r>
              <a:rPr lang="zh-CN" altLang="en-US" sz="1800" b="1">
                <a:latin typeface="宋体" panose="02010600030101010101" pitchFamily="2" charset="-122"/>
                <a:ea typeface="宋体" panose="02010600030101010101" pitchFamily="2" charset="-122"/>
                <a:cs typeface="宋体" panose="02010600030101010101" pitchFamily="2" charset="-122"/>
              </a:rPr>
              <a:t>项目</a:t>
            </a:r>
            <a:r>
              <a:rPr lang="zh-CN" altLang="en-US" sz="1800">
                <a:latin typeface="宋体" panose="02010600030101010101" pitchFamily="2" charset="-122"/>
                <a:ea typeface="宋体" panose="02010600030101010101" pitchFamily="2" charset="-122"/>
                <a:cs typeface="宋体" panose="02010600030101010101" pitchFamily="2" charset="-122"/>
              </a:rPr>
              <a:t>：空调压缩机正负极与车身绝缘</a:t>
            </a:r>
            <a:endParaRPr lang="zh-CN" altLang="en-US" sz="180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文本框 3"/>
          <p:cNvSpPr txBox="1"/>
          <p:nvPr/>
        </p:nvSpPr>
        <p:spPr>
          <a:xfrm>
            <a:off x="2663825" y="563563"/>
            <a:ext cx="4805680" cy="521970"/>
          </a:xfrm>
          <a:prstGeom prst="rect">
            <a:avLst/>
          </a:prstGeom>
          <a:noFill/>
          <a:ln w="9525">
            <a:noFill/>
          </a:ln>
        </p:spPr>
        <p:txBody>
          <a:bodyPr wrap="none" anchor="t">
            <a:spAutoFit/>
          </a:bodyPr>
          <a:lstStyle/>
          <a:p>
            <a:pPr defTabSz="914400"/>
            <a:r>
              <a:rPr lang="zh-CN" altLang="en-US" sz="2800" b="1" dirty="0">
                <a:solidFill>
                  <a:srgbClr val="558ED5"/>
                </a:solidFill>
                <a:latin typeface="微软雅黑" panose="020B0503020204020204" pitchFamily="34" charset="-122"/>
                <a:ea typeface="微软雅黑" panose="020B0503020204020204" pitchFamily="34" charset="-122"/>
                <a:sym typeface="宋体" panose="02010600030101010101" pitchFamily="2" charset="-122"/>
              </a:rPr>
              <a:t>三、高压部件绝缘检测的方法</a:t>
            </a:r>
          </a:p>
        </p:txBody>
      </p:sp>
      <p:sp>
        <p:nvSpPr>
          <p:cNvPr id="21506" name="矩形 20"/>
          <p:cNvSpPr/>
          <p:nvPr/>
        </p:nvSpPr>
        <p:spPr>
          <a:xfrm>
            <a:off x="244475" y="1196975"/>
            <a:ext cx="7406640" cy="460375"/>
          </a:xfrm>
          <a:prstGeom prst="rect">
            <a:avLst/>
          </a:prstGeom>
          <a:solidFill>
            <a:srgbClr val="00B0F0"/>
          </a:solidFill>
          <a:ln w="9525">
            <a:noFill/>
          </a:ln>
        </p:spPr>
        <p:txBody>
          <a:bodyPr wrap="square" anchor="t">
            <a:spAutoFit/>
          </a:bodyPr>
          <a:lstStyle/>
          <a:p>
            <a:r>
              <a:rPr lang="en-US" altLang="zh-CN" sz="2400" b="1" dirty="0">
                <a:solidFill>
                  <a:schemeClr val="bg1"/>
                </a:solidFill>
                <a:latin typeface="宋体" panose="02010600030101010101" pitchFamily="2" charset="-122"/>
                <a:ea typeface="宋体" panose="02010600030101010101" pitchFamily="2" charset="-122"/>
              </a:rPr>
              <a:t> </a:t>
            </a:r>
            <a:r>
              <a:rPr lang="zh-CN" altLang="en-US" sz="2400" b="1" dirty="0">
                <a:solidFill>
                  <a:schemeClr val="bg1"/>
                </a:solidFill>
                <a:latin typeface="宋体" panose="02010600030101010101" pitchFamily="2" charset="-122"/>
                <a:ea typeface="宋体" panose="02010600030101010101" pitchFamily="2" charset="-122"/>
              </a:rPr>
              <a:t>3. 高压部件绝缘的检测方法及标准</a:t>
            </a:r>
          </a:p>
        </p:txBody>
      </p:sp>
      <p:sp>
        <p:nvSpPr>
          <p:cNvPr id="9" name="矩形 8"/>
          <p:cNvSpPr/>
          <p:nvPr/>
        </p:nvSpPr>
        <p:spPr>
          <a:xfrm>
            <a:off x="889000" y="1766888"/>
            <a:ext cx="2398713" cy="368300"/>
          </a:xfrm>
          <a:prstGeom prst="rect">
            <a:avLst/>
          </a:prstGeom>
          <a:solidFill>
            <a:schemeClr val="accent2">
              <a:lumMod val="20000"/>
              <a:lumOff val="80000"/>
            </a:schemeClr>
          </a:solidFill>
        </p:spPr>
        <p:txBody>
          <a:bodyPr>
            <a:spAutoFit/>
          </a:body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en-US" sz="1800" b="1" i="0" u="none" strike="noStrike" kern="1200" cap="none" spc="0" normalizeH="0" baseline="0" noProof="0" dirty="0">
                <a:ln>
                  <a:noFill/>
                </a:ln>
                <a:solidFill>
                  <a:schemeClr val="tx1"/>
                </a:solidFill>
                <a:effectLst/>
                <a:uLnTx/>
                <a:uFillTx/>
                <a:latin typeface="宋体" panose="02010600030101010101" pitchFamily="2" charset="-122"/>
                <a:ea typeface="宋体" panose="02010600030101010101" pitchFamily="2" charset="-122"/>
                <a:cs typeface="宋体" panose="02010600030101010101" pitchFamily="2" charset="-122"/>
              </a:rPr>
              <a:t>（</a:t>
            </a:r>
            <a:r>
              <a:rPr kumimoji="0" lang="en-US" altLang="zh-CN" sz="1800" b="1" i="0" u="none" strike="noStrike" kern="1200" cap="none" spc="0" normalizeH="0" baseline="0" noProof="0" dirty="0">
                <a:ln>
                  <a:noFill/>
                </a:ln>
                <a:solidFill>
                  <a:schemeClr val="tx1"/>
                </a:solidFill>
                <a:effectLst/>
                <a:uLnTx/>
                <a:uFillTx/>
                <a:latin typeface="宋体" panose="02010600030101010101" pitchFamily="2" charset="-122"/>
                <a:ea typeface="宋体" panose="02010600030101010101" pitchFamily="2" charset="-122"/>
                <a:cs typeface="宋体" panose="02010600030101010101" pitchFamily="2" charset="-122"/>
              </a:rPr>
              <a:t>6</a:t>
            </a:r>
            <a:r>
              <a:rPr kumimoji="0" lang="zh-CN" altLang="en-US" sz="1800" b="1" i="0" u="none" strike="noStrike" kern="1200" cap="none" spc="0" normalizeH="0" baseline="0" noProof="0" dirty="0">
                <a:ln>
                  <a:noFill/>
                </a:ln>
                <a:solidFill>
                  <a:schemeClr val="tx1"/>
                </a:solidFill>
                <a:effectLst/>
                <a:uLnTx/>
                <a:uFillTx/>
                <a:latin typeface="宋体" panose="02010600030101010101" pitchFamily="2" charset="-122"/>
                <a:ea typeface="宋体" panose="02010600030101010101" pitchFamily="2" charset="-122"/>
                <a:cs typeface="宋体" panose="02010600030101010101" pitchFamily="2" charset="-122"/>
              </a:rPr>
              <a:t>） PTC</a:t>
            </a:r>
          </a:p>
        </p:txBody>
      </p:sp>
      <p:sp>
        <p:nvSpPr>
          <p:cNvPr id="101" name="文本框 100"/>
          <p:cNvSpPr txBox="1"/>
          <p:nvPr/>
        </p:nvSpPr>
        <p:spPr>
          <a:xfrm>
            <a:off x="1270635" y="2414270"/>
            <a:ext cx="5080000" cy="368300"/>
          </a:xfrm>
          <a:prstGeom prst="rect">
            <a:avLst/>
          </a:prstGeom>
          <a:noFill/>
          <a:ln w="9525">
            <a:noFill/>
          </a:ln>
        </p:spPr>
        <p:txBody>
          <a:bodyPr>
            <a:spAutoFit/>
          </a:bodyPr>
          <a:lstStyle/>
          <a:p>
            <a:r>
              <a:rPr lang="zh-CN" altLang="en-US" sz="1800" b="1">
                <a:latin typeface="宋体" panose="02010600030101010101" pitchFamily="2" charset="-122"/>
                <a:ea typeface="宋体" panose="02010600030101010101" pitchFamily="2" charset="-122"/>
                <a:cs typeface="宋体" panose="02010600030101010101" pitchFamily="2" charset="-122"/>
              </a:rPr>
              <a:t>项目</a:t>
            </a:r>
            <a:r>
              <a:rPr lang="en-US" altLang="zh-CN" sz="1800">
                <a:latin typeface="宋体" panose="02010600030101010101" pitchFamily="2" charset="-122"/>
                <a:ea typeface="宋体" panose="02010600030101010101" pitchFamily="2" charset="-122"/>
                <a:cs typeface="宋体" panose="02010600030101010101" pitchFamily="2" charset="-122"/>
              </a:rPr>
              <a:t>:PTC</a:t>
            </a:r>
            <a:r>
              <a:rPr lang="zh-CN" altLang="en-US" sz="1800">
                <a:latin typeface="宋体" panose="02010600030101010101" pitchFamily="2" charset="-122"/>
                <a:ea typeface="宋体" panose="02010600030101010101" pitchFamily="2" charset="-122"/>
                <a:cs typeface="宋体" panose="02010600030101010101" pitchFamily="2" charset="-122"/>
              </a:rPr>
              <a:t>正负极与车身绝缘</a:t>
            </a:r>
            <a:endParaRPr lang="zh-CN" altLang="en-US" sz="1800"/>
          </a:p>
        </p:txBody>
      </p:sp>
      <p:sp>
        <p:nvSpPr>
          <p:cNvPr id="2" name="文本框 1"/>
          <p:cNvSpPr txBox="1"/>
          <p:nvPr/>
        </p:nvSpPr>
        <p:spPr>
          <a:xfrm>
            <a:off x="1270635" y="3226435"/>
            <a:ext cx="5080000" cy="1198880"/>
          </a:xfrm>
          <a:prstGeom prst="rect">
            <a:avLst/>
          </a:prstGeom>
          <a:noFill/>
          <a:ln w="9525">
            <a:noFill/>
          </a:ln>
        </p:spPr>
        <p:txBody>
          <a:bodyPr>
            <a:spAutoFit/>
          </a:bodyPr>
          <a:lstStyle/>
          <a:p>
            <a:r>
              <a:rPr lang="zh-CN" altLang="en-US" sz="1800" b="1">
                <a:latin typeface="宋体" panose="02010600030101010101" pitchFamily="2" charset="-122"/>
                <a:ea typeface="宋体" panose="02010600030101010101" pitchFamily="2" charset="-122"/>
                <a:cs typeface="宋体" panose="02010600030101010101" pitchFamily="2" charset="-122"/>
              </a:rPr>
              <a:t>方法</a:t>
            </a:r>
            <a:r>
              <a:rPr lang="zh-CN" altLang="en-US" sz="1800">
                <a:latin typeface="宋体" panose="02010600030101010101" pitchFamily="2" charset="-122"/>
                <a:ea typeface="宋体" panose="02010600030101010101" pitchFamily="2" charset="-122"/>
                <a:cs typeface="宋体" panose="02010600030101010101" pitchFamily="2" charset="-122"/>
              </a:rPr>
              <a:t>：断开低压蓄电池负极，拔掉高压盒高压附件线束插头，将兆欧表黑表笔接于车身，红表笔逐个测量高压盒高压附件线束插头的正极（</a:t>
            </a:r>
            <a:r>
              <a:rPr lang="en-US" altLang="zh-CN" sz="1800">
                <a:latin typeface="宋体" panose="02010600030101010101" pitchFamily="2" charset="-122"/>
                <a:ea typeface="宋体" panose="02010600030101010101" pitchFamily="2" charset="-122"/>
                <a:cs typeface="宋体" panose="02010600030101010101" pitchFamily="2" charset="-122"/>
              </a:rPr>
              <a:t>B</a:t>
            </a:r>
            <a:r>
              <a:rPr lang="zh-CN" altLang="en-US" sz="1800">
                <a:latin typeface="宋体" panose="02010600030101010101" pitchFamily="2" charset="-122"/>
                <a:ea typeface="宋体" panose="02010600030101010101" pitchFamily="2" charset="-122"/>
                <a:cs typeface="宋体" panose="02010600030101010101" pitchFamily="2" charset="-122"/>
              </a:rPr>
              <a:t>）和</a:t>
            </a:r>
            <a:r>
              <a:rPr lang="en-US" altLang="zh-CN" sz="1800">
                <a:latin typeface="宋体" panose="02010600030101010101" pitchFamily="2" charset="-122"/>
                <a:ea typeface="宋体" panose="02010600030101010101" pitchFamily="2" charset="-122"/>
                <a:cs typeface="宋体" panose="02010600030101010101" pitchFamily="2" charset="-122"/>
              </a:rPr>
              <a:t>A</a:t>
            </a:r>
            <a:r>
              <a:rPr lang="zh-CN" altLang="en-US" sz="1800">
                <a:latin typeface="宋体" panose="02010600030101010101" pitchFamily="2" charset="-122"/>
                <a:ea typeface="宋体" panose="02010600030101010101" pitchFamily="2" charset="-122"/>
                <a:cs typeface="宋体" panose="02010600030101010101" pitchFamily="2" charset="-122"/>
              </a:rPr>
              <a:t>组负极（</a:t>
            </a:r>
            <a:r>
              <a:rPr lang="en-US" altLang="zh-CN" sz="1800">
                <a:latin typeface="宋体" panose="02010600030101010101" pitchFamily="2" charset="-122"/>
                <a:ea typeface="宋体" panose="02010600030101010101" pitchFamily="2" charset="-122"/>
                <a:cs typeface="宋体" panose="02010600030101010101" pitchFamily="2" charset="-122"/>
              </a:rPr>
              <a:t>D</a:t>
            </a:r>
            <a:r>
              <a:rPr lang="zh-CN" altLang="en-US" sz="1800">
                <a:latin typeface="宋体" panose="02010600030101010101" pitchFamily="2" charset="-122"/>
                <a:ea typeface="宋体" panose="02010600030101010101" pitchFamily="2" charset="-122"/>
                <a:cs typeface="宋体" panose="02010600030101010101" pitchFamily="2" charset="-122"/>
              </a:rPr>
              <a:t>）</a:t>
            </a:r>
            <a:r>
              <a:rPr lang="en-US" altLang="zh-CN" sz="1800">
                <a:latin typeface="宋体" panose="02010600030101010101" pitchFamily="2" charset="-122"/>
                <a:ea typeface="宋体" panose="02010600030101010101" pitchFamily="2" charset="-122"/>
                <a:cs typeface="宋体" panose="02010600030101010101" pitchFamily="2" charset="-122"/>
              </a:rPr>
              <a:t>,B</a:t>
            </a:r>
            <a:r>
              <a:rPr lang="zh-CN" altLang="en-US" sz="1800">
                <a:latin typeface="宋体" panose="02010600030101010101" pitchFamily="2" charset="-122"/>
                <a:ea typeface="宋体" panose="02010600030101010101" pitchFamily="2" charset="-122"/>
                <a:cs typeface="宋体" panose="02010600030101010101" pitchFamily="2" charset="-122"/>
              </a:rPr>
              <a:t>组负极（</a:t>
            </a:r>
            <a:r>
              <a:rPr lang="en-US" altLang="zh-CN" sz="1800">
                <a:latin typeface="宋体" panose="02010600030101010101" pitchFamily="2" charset="-122"/>
                <a:ea typeface="宋体" panose="02010600030101010101" pitchFamily="2" charset="-122"/>
                <a:cs typeface="宋体" panose="02010600030101010101" pitchFamily="2" charset="-122"/>
              </a:rPr>
              <a:t>J</a:t>
            </a:r>
            <a:r>
              <a:rPr lang="zh-CN" altLang="en-US" sz="1800">
                <a:latin typeface="宋体" panose="02010600030101010101" pitchFamily="2" charset="-122"/>
                <a:ea typeface="宋体" panose="02010600030101010101" pitchFamily="2" charset="-122"/>
                <a:cs typeface="宋体" panose="02010600030101010101" pitchFamily="2" charset="-122"/>
              </a:rPr>
              <a:t>）</a:t>
            </a:r>
            <a:endParaRPr lang="zh-CN" altLang="en-US" sz="1800"/>
          </a:p>
        </p:txBody>
      </p:sp>
      <p:sp>
        <p:nvSpPr>
          <p:cNvPr id="3" name="文本框 2"/>
          <p:cNvSpPr txBox="1"/>
          <p:nvPr/>
        </p:nvSpPr>
        <p:spPr>
          <a:xfrm>
            <a:off x="1270635" y="4879340"/>
            <a:ext cx="5080000" cy="368300"/>
          </a:xfrm>
          <a:prstGeom prst="rect">
            <a:avLst/>
          </a:prstGeom>
          <a:noFill/>
          <a:ln w="9525">
            <a:noFill/>
          </a:ln>
        </p:spPr>
        <p:txBody>
          <a:bodyPr>
            <a:spAutoFit/>
          </a:bodyPr>
          <a:lstStyle/>
          <a:p>
            <a:r>
              <a:rPr lang="zh-CN" altLang="en-US" sz="1800" b="1">
                <a:latin typeface="宋体" panose="02010600030101010101" pitchFamily="2" charset="-122"/>
                <a:ea typeface="宋体" panose="02010600030101010101" pitchFamily="2" charset="-122"/>
                <a:cs typeface="宋体" panose="02010600030101010101" pitchFamily="2" charset="-122"/>
              </a:rPr>
              <a:t>标准</a:t>
            </a:r>
            <a:r>
              <a:rPr lang="zh-CN" altLang="en-US" sz="1800">
                <a:latin typeface="宋体" panose="02010600030101010101" pitchFamily="2" charset="-122"/>
                <a:ea typeface="宋体" panose="02010600030101010101" pitchFamily="2" charset="-122"/>
                <a:cs typeface="宋体" panose="02010600030101010101" pitchFamily="2" charset="-122"/>
              </a:rPr>
              <a:t>：</a:t>
            </a:r>
            <a:r>
              <a:rPr lang="en-US" altLang="zh-CN" sz="1800">
                <a:latin typeface="宋体" panose="02010600030101010101" pitchFamily="2" charset="-122"/>
                <a:ea typeface="宋体" panose="02010600030101010101" pitchFamily="2" charset="-122"/>
                <a:cs typeface="宋体" panose="02010600030101010101" pitchFamily="2" charset="-122"/>
              </a:rPr>
              <a:t>PTC</a:t>
            </a:r>
            <a:r>
              <a:rPr lang="zh-CN" altLang="en-US" sz="1800">
                <a:latin typeface="宋体" panose="02010600030101010101" pitchFamily="2" charset="-122"/>
                <a:ea typeface="宋体" panose="02010600030101010101" pitchFamily="2" charset="-122"/>
                <a:cs typeface="宋体" panose="02010600030101010101" pitchFamily="2" charset="-122"/>
              </a:rPr>
              <a:t>正负极与车身绝缘电阻</a:t>
            </a:r>
            <a:r>
              <a:rPr lang="en-US" altLang="zh-CN" sz="1800">
                <a:latin typeface="宋体" panose="02010600030101010101" pitchFamily="2" charset="-122"/>
                <a:ea typeface="宋体" panose="02010600030101010101" pitchFamily="2" charset="-122"/>
                <a:cs typeface="宋体" panose="02010600030101010101" pitchFamily="2" charset="-122"/>
              </a:rPr>
              <a:t>≥500 MΩ</a:t>
            </a:r>
            <a:endParaRPr lang="zh-CN" altLang="en-US" sz="1800"/>
          </a:p>
        </p:txBody>
      </p:sp>
      <p:pic>
        <p:nvPicPr>
          <p:cNvPr id="4" name="图片 15"/>
          <p:cNvPicPr>
            <a:picLocks noChangeAspect="1"/>
          </p:cNvPicPr>
          <p:nvPr/>
        </p:nvPicPr>
        <p:blipFill>
          <a:blip r:embed="rId2"/>
          <a:stretch>
            <a:fillRect/>
          </a:stretch>
        </p:blipFill>
        <p:spPr>
          <a:xfrm>
            <a:off x="6350635" y="2534920"/>
            <a:ext cx="2012950" cy="1890395"/>
          </a:xfrm>
          <a:prstGeom prst="rect">
            <a:avLst/>
          </a:prstGeom>
          <a:noFill/>
          <a:ln w="9525">
            <a:noFill/>
          </a:ln>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文本框 3"/>
          <p:cNvSpPr txBox="1"/>
          <p:nvPr/>
        </p:nvSpPr>
        <p:spPr>
          <a:xfrm>
            <a:off x="2663825" y="563563"/>
            <a:ext cx="4805680" cy="521970"/>
          </a:xfrm>
          <a:prstGeom prst="rect">
            <a:avLst/>
          </a:prstGeom>
          <a:noFill/>
          <a:ln w="9525">
            <a:noFill/>
          </a:ln>
        </p:spPr>
        <p:txBody>
          <a:bodyPr wrap="none" anchor="t">
            <a:spAutoFit/>
          </a:bodyPr>
          <a:lstStyle/>
          <a:p>
            <a:pPr defTabSz="914400"/>
            <a:r>
              <a:rPr lang="zh-CN" altLang="en-US" sz="2800" b="1" dirty="0">
                <a:solidFill>
                  <a:srgbClr val="558ED5"/>
                </a:solidFill>
                <a:latin typeface="微软雅黑" panose="020B0503020204020204" pitchFamily="34" charset="-122"/>
                <a:ea typeface="微软雅黑" panose="020B0503020204020204" pitchFamily="34" charset="-122"/>
                <a:sym typeface="宋体" panose="02010600030101010101" pitchFamily="2" charset="-122"/>
              </a:rPr>
              <a:t>三、高压部件绝缘检测的方法</a:t>
            </a:r>
          </a:p>
        </p:txBody>
      </p:sp>
      <p:sp>
        <p:nvSpPr>
          <p:cNvPr id="21506" name="矩形 20"/>
          <p:cNvSpPr/>
          <p:nvPr/>
        </p:nvSpPr>
        <p:spPr>
          <a:xfrm>
            <a:off x="244475" y="1196975"/>
            <a:ext cx="7406640" cy="460375"/>
          </a:xfrm>
          <a:prstGeom prst="rect">
            <a:avLst/>
          </a:prstGeom>
          <a:solidFill>
            <a:srgbClr val="00B0F0"/>
          </a:solidFill>
          <a:ln w="9525">
            <a:noFill/>
          </a:ln>
        </p:spPr>
        <p:txBody>
          <a:bodyPr wrap="square" anchor="t">
            <a:spAutoFit/>
          </a:bodyPr>
          <a:lstStyle/>
          <a:p>
            <a:r>
              <a:rPr lang="en-US" altLang="zh-CN" sz="2400" b="1" dirty="0">
                <a:solidFill>
                  <a:schemeClr val="bg1"/>
                </a:solidFill>
                <a:latin typeface="宋体" panose="02010600030101010101" pitchFamily="2" charset="-122"/>
                <a:ea typeface="宋体" panose="02010600030101010101" pitchFamily="2" charset="-122"/>
              </a:rPr>
              <a:t> </a:t>
            </a:r>
            <a:r>
              <a:rPr lang="zh-CN" altLang="en-US" sz="2400" b="1" dirty="0">
                <a:solidFill>
                  <a:schemeClr val="bg1"/>
                </a:solidFill>
                <a:latin typeface="宋体" panose="02010600030101010101" pitchFamily="2" charset="-122"/>
                <a:ea typeface="宋体" panose="02010600030101010101" pitchFamily="2" charset="-122"/>
              </a:rPr>
              <a:t>3. 高压部件绝缘的检测方法及标准</a:t>
            </a:r>
          </a:p>
        </p:txBody>
      </p:sp>
      <p:sp>
        <p:nvSpPr>
          <p:cNvPr id="9" name="矩形 8"/>
          <p:cNvSpPr/>
          <p:nvPr/>
        </p:nvSpPr>
        <p:spPr>
          <a:xfrm>
            <a:off x="889000" y="1767205"/>
            <a:ext cx="3280410" cy="368300"/>
          </a:xfrm>
          <a:prstGeom prst="rect">
            <a:avLst/>
          </a:prstGeom>
          <a:solidFill>
            <a:schemeClr val="accent2">
              <a:lumMod val="20000"/>
              <a:lumOff val="80000"/>
            </a:schemeClr>
          </a:solidFill>
        </p:spPr>
        <p:txBody>
          <a:bodyPr wrap="square">
            <a:spAutoFit/>
          </a:body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en-US" sz="1800" b="1" i="0" u="none" strike="noStrike" kern="1200" cap="none" spc="0" normalizeH="0" baseline="0" noProof="0" dirty="0">
                <a:ln>
                  <a:noFill/>
                </a:ln>
                <a:solidFill>
                  <a:schemeClr val="tx1"/>
                </a:solidFill>
                <a:effectLst/>
                <a:uLnTx/>
                <a:uFillTx/>
                <a:latin typeface="宋体" panose="02010600030101010101" pitchFamily="2" charset="-122"/>
                <a:ea typeface="宋体" panose="02010600030101010101" pitchFamily="2" charset="-122"/>
                <a:cs typeface="宋体" panose="02010600030101010101" pitchFamily="2" charset="-122"/>
              </a:rPr>
              <a:t>（</a:t>
            </a:r>
            <a:r>
              <a:rPr kumimoji="0" lang="en-US" altLang="zh-CN" sz="1800" b="1" i="0" u="none" strike="noStrike" kern="1200" cap="none" spc="0" normalizeH="0" baseline="0" noProof="0" dirty="0">
                <a:ln>
                  <a:noFill/>
                </a:ln>
                <a:solidFill>
                  <a:schemeClr val="tx1"/>
                </a:solidFill>
                <a:effectLst/>
                <a:uLnTx/>
                <a:uFillTx/>
                <a:latin typeface="宋体" panose="02010600030101010101" pitchFamily="2" charset="-122"/>
                <a:ea typeface="宋体" panose="02010600030101010101" pitchFamily="2" charset="-122"/>
                <a:cs typeface="宋体" panose="02010600030101010101" pitchFamily="2" charset="-122"/>
              </a:rPr>
              <a:t>7</a:t>
            </a:r>
            <a:r>
              <a:rPr kumimoji="0" lang="zh-CN" altLang="en-US" sz="1800" b="1" i="0" u="none" strike="noStrike" kern="1200" cap="none" spc="0" normalizeH="0" baseline="0" noProof="0" dirty="0">
                <a:ln>
                  <a:noFill/>
                </a:ln>
                <a:solidFill>
                  <a:schemeClr val="tx1"/>
                </a:solidFill>
                <a:effectLst/>
                <a:uLnTx/>
                <a:uFillTx/>
                <a:latin typeface="宋体" panose="02010600030101010101" pitchFamily="2" charset="-122"/>
                <a:ea typeface="宋体" panose="02010600030101010101" pitchFamily="2" charset="-122"/>
                <a:cs typeface="宋体" panose="02010600030101010101" pitchFamily="2" charset="-122"/>
              </a:rPr>
              <a:t>）电机控制器、驱动电机 </a:t>
            </a:r>
            <a:endParaRPr kumimoji="0" lang="zh-CN" altLang="en-US" sz="1800" b="0" i="0" u="none" strike="noStrike" kern="1200" cap="none" spc="0" normalizeH="0" baseline="0" noProof="0" dirty="0">
              <a:ln>
                <a:noFill/>
              </a:ln>
              <a:solidFill>
                <a:schemeClr val="tx1"/>
              </a:solidFill>
              <a:effectLst/>
              <a:uLnTx/>
              <a:uFillTx/>
              <a:latin typeface="宋体" panose="02010600030101010101" pitchFamily="2" charset="-122"/>
              <a:ea typeface="宋体" panose="02010600030101010101" pitchFamily="2" charset="-122"/>
              <a:cs typeface="宋体" panose="02010600030101010101" pitchFamily="2" charset="-122"/>
            </a:endParaRPr>
          </a:p>
        </p:txBody>
      </p:sp>
      <p:sp>
        <p:nvSpPr>
          <p:cNvPr id="101" name="文本框 100"/>
          <p:cNvSpPr txBox="1"/>
          <p:nvPr/>
        </p:nvSpPr>
        <p:spPr>
          <a:xfrm>
            <a:off x="1285875" y="2407285"/>
            <a:ext cx="5080000" cy="645160"/>
          </a:xfrm>
          <a:prstGeom prst="rect">
            <a:avLst/>
          </a:prstGeom>
          <a:noFill/>
          <a:ln w="9525">
            <a:noFill/>
          </a:ln>
        </p:spPr>
        <p:txBody>
          <a:bodyPr>
            <a:spAutoFit/>
          </a:bodyPr>
          <a:lstStyle/>
          <a:p>
            <a:r>
              <a:rPr lang="zh-CN" altLang="en-US" sz="1800" b="1">
                <a:latin typeface="宋体" panose="02010600030101010101" pitchFamily="2" charset="-122"/>
                <a:ea typeface="宋体" panose="02010600030101010101" pitchFamily="2" charset="-122"/>
                <a:cs typeface="宋体" panose="02010600030101010101" pitchFamily="2" charset="-122"/>
              </a:rPr>
              <a:t>项目</a:t>
            </a:r>
            <a:r>
              <a:rPr lang="zh-CN" altLang="en-US" sz="1800">
                <a:latin typeface="宋体" panose="02010600030101010101" pitchFamily="2" charset="-122"/>
                <a:ea typeface="宋体" panose="02010600030101010101" pitchFamily="2" charset="-122"/>
                <a:cs typeface="宋体" panose="02010600030101010101" pitchFamily="2" charset="-122"/>
              </a:rPr>
              <a:t>：电机控制器、驱动电机正负极输入绝缘阻值的测量</a:t>
            </a:r>
          </a:p>
        </p:txBody>
      </p:sp>
      <p:sp>
        <p:nvSpPr>
          <p:cNvPr id="2" name="文本框 1"/>
          <p:cNvSpPr txBox="1"/>
          <p:nvPr/>
        </p:nvSpPr>
        <p:spPr>
          <a:xfrm>
            <a:off x="1285875" y="3279140"/>
            <a:ext cx="5080000" cy="922020"/>
          </a:xfrm>
          <a:prstGeom prst="rect">
            <a:avLst/>
          </a:prstGeom>
          <a:noFill/>
          <a:ln w="9525">
            <a:noFill/>
          </a:ln>
        </p:spPr>
        <p:txBody>
          <a:bodyPr>
            <a:spAutoFit/>
          </a:bodyPr>
          <a:lstStyle/>
          <a:p>
            <a:r>
              <a:rPr lang="zh-CN" altLang="en-US" sz="1800" b="1">
                <a:latin typeface="宋体" panose="02010600030101010101" pitchFamily="2" charset="-122"/>
                <a:ea typeface="宋体" panose="02010600030101010101" pitchFamily="2" charset="-122"/>
                <a:cs typeface="宋体" panose="02010600030101010101" pitchFamily="2" charset="-122"/>
              </a:rPr>
              <a:t>方法</a:t>
            </a:r>
            <a:r>
              <a:rPr lang="zh-CN" altLang="en-US" sz="1800">
                <a:latin typeface="宋体" panose="02010600030101010101" pitchFamily="2" charset="-122"/>
                <a:ea typeface="宋体" panose="02010600030101010101" pitchFamily="2" charset="-122"/>
                <a:cs typeface="宋体" panose="02010600030101010101" pitchFamily="2" charset="-122"/>
              </a:rPr>
              <a:t>：断开低压蓄电池负极；拔掉高压盒电机控制器输入插头将兆欧表黑表笔接于车身，红表笔逐个测量正负极端子</a:t>
            </a:r>
          </a:p>
        </p:txBody>
      </p:sp>
      <p:sp>
        <p:nvSpPr>
          <p:cNvPr id="3" name="文本框 2"/>
          <p:cNvSpPr txBox="1"/>
          <p:nvPr/>
        </p:nvSpPr>
        <p:spPr>
          <a:xfrm>
            <a:off x="1285875" y="4428490"/>
            <a:ext cx="5080000" cy="645160"/>
          </a:xfrm>
          <a:prstGeom prst="rect">
            <a:avLst/>
          </a:prstGeom>
          <a:noFill/>
          <a:ln w="9525">
            <a:noFill/>
          </a:ln>
        </p:spPr>
        <p:txBody>
          <a:bodyPr>
            <a:spAutoFit/>
          </a:bodyPr>
          <a:lstStyle/>
          <a:p>
            <a:r>
              <a:rPr lang="zh-CN" altLang="en-US" sz="1800" b="1">
                <a:latin typeface="宋体" panose="02010600030101010101" pitchFamily="2" charset="-122"/>
                <a:ea typeface="宋体" panose="02010600030101010101" pitchFamily="2" charset="-122"/>
                <a:cs typeface="宋体" panose="02010600030101010101" pitchFamily="2" charset="-122"/>
              </a:rPr>
              <a:t>标准</a:t>
            </a:r>
            <a:r>
              <a:rPr lang="zh-CN" altLang="en-US" sz="1800">
                <a:latin typeface="宋体" panose="02010600030101010101" pitchFamily="2" charset="-122"/>
                <a:ea typeface="宋体" panose="02010600030101010101" pitchFamily="2" charset="-122"/>
                <a:cs typeface="宋体" panose="02010600030101010101" pitchFamily="2" charset="-122"/>
              </a:rPr>
              <a:t>：电机控制器正负极输入端子与车身（外壳）绝缘电阻值</a:t>
            </a:r>
            <a:r>
              <a:rPr lang="en-US" altLang="zh-CN" sz="1800">
                <a:latin typeface="宋体" panose="02010600030101010101" pitchFamily="2" charset="-122"/>
                <a:ea typeface="宋体" panose="02010600030101010101" pitchFamily="2" charset="-122"/>
                <a:cs typeface="宋体" panose="02010600030101010101" pitchFamily="2" charset="-122"/>
              </a:rPr>
              <a:t>≥100MΩ</a:t>
            </a:r>
            <a:endParaRPr lang="zh-CN" altLang="en-US" sz="1800"/>
          </a:p>
        </p:txBody>
      </p:sp>
      <p:pic>
        <p:nvPicPr>
          <p:cNvPr id="4" name="图片 18"/>
          <p:cNvPicPr>
            <a:picLocks noChangeAspect="1"/>
          </p:cNvPicPr>
          <p:nvPr/>
        </p:nvPicPr>
        <p:blipFill>
          <a:blip r:embed="rId2"/>
          <a:srcRect l="2509" r="3223"/>
          <a:stretch>
            <a:fillRect/>
          </a:stretch>
        </p:blipFill>
        <p:spPr>
          <a:xfrm>
            <a:off x="6365875" y="2672715"/>
            <a:ext cx="1708150" cy="2134870"/>
          </a:xfrm>
          <a:prstGeom prst="rect">
            <a:avLst/>
          </a:prstGeom>
          <a:noFill/>
          <a:ln w="9525">
            <a:noFill/>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文本占位符 8"/>
          <p:cNvSpPr>
            <a:spLocks noGrp="1"/>
          </p:cNvSpPr>
          <p:nvPr>
            <p:ph type="body" sz="half"/>
          </p:nvPr>
        </p:nvSpPr>
        <p:spPr>
          <a:xfrm>
            <a:off x="2540000" y="1520825"/>
            <a:ext cx="6604000" cy="687388"/>
          </a:xfrm>
        </p:spPr>
        <p:txBody>
          <a:bodyPr wrap="square" lIns="91440" tIns="45720" rIns="91440" bIns="45720" anchor="t"/>
          <a:lstStyle>
            <a:lvl1pPr lvl="0">
              <a:defRPr sz="2800"/>
            </a:lvl1pPr>
            <a:lvl2pPr lvl="1">
              <a:defRPr sz="2400"/>
            </a:lvl2pPr>
            <a:lvl3pPr lvl="2">
              <a:defRPr sz="2000"/>
            </a:lvl3pPr>
            <a:lvl4pPr lvl="3">
              <a:defRPr sz="1800"/>
            </a:lvl4pPr>
            <a:lvl5pPr lvl="4">
              <a:defRPr sz="1800"/>
            </a:lvl5pPr>
          </a:lstStyle>
          <a:p>
            <a:pPr lvl="0" indent="-342900" eaLnBrk="1" hangingPunct="1">
              <a:buNone/>
            </a:pPr>
            <a:r>
              <a:rPr lang="zh-CN" altLang="en-US" sz="4000" b="1" dirty="0">
                <a:solidFill>
                  <a:srgbClr val="00B050"/>
                </a:solidFill>
                <a:latin typeface="Arial" panose="020B0604020202020204" pitchFamily="34" charset="0"/>
                <a:ea typeface="微软雅黑" panose="020B0503020204020204" pitchFamily="34" charset="-122"/>
              </a:rPr>
              <a:t>高压部件绝缘检测</a:t>
            </a:r>
          </a:p>
        </p:txBody>
      </p:sp>
      <p:sp>
        <p:nvSpPr>
          <p:cNvPr id="18434" name="文本占位符 9"/>
          <p:cNvSpPr>
            <a:spLocks noGrp="1"/>
          </p:cNvSpPr>
          <p:nvPr>
            <p:ph type="body" sz="half" idx="4294967295"/>
          </p:nvPr>
        </p:nvSpPr>
        <p:spPr>
          <a:xfrm>
            <a:off x="1" y="620713"/>
            <a:ext cx="9144000" cy="357187"/>
          </a:xfrm>
        </p:spPr>
        <p:txBody>
          <a:bodyPr wrap="square" lIns="91440" tIns="45720" rIns="91440" bIns="45720" anchor="t"/>
          <a:lstStyle/>
          <a:p>
            <a:pPr eaLnBrk="1" hangingPunct="1"/>
            <a:r>
              <a:rPr lang="zh-CN" altLang="en-US" kern="1200" dirty="0">
                <a:solidFill>
                  <a:srgbClr val="0070C0"/>
                </a:solidFill>
                <a:latin typeface="微软雅黑" panose="020B0503020204020204" pitchFamily="34" charset="-122"/>
                <a:ea typeface="微软雅黑" panose="020B0503020204020204" pitchFamily="34" charset="-122"/>
                <a:cs typeface="+mn-cs"/>
              </a:rPr>
              <a:t>项目</a:t>
            </a:r>
            <a:r>
              <a:rPr lang="en-US" altLang="zh-CN" kern="1200" dirty="0">
                <a:solidFill>
                  <a:srgbClr val="0070C0"/>
                </a:solidFill>
                <a:latin typeface="微软雅黑" panose="020B0503020204020204" pitchFamily="34" charset="-122"/>
                <a:ea typeface="微软雅黑" panose="020B0503020204020204" pitchFamily="34" charset="-122"/>
                <a:cs typeface="+mn-cs"/>
              </a:rPr>
              <a:t>4  </a:t>
            </a:r>
            <a:r>
              <a:rPr lang="zh-CN" altLang="en-US" kern="1200" dirty="0">
                <a:solidFill>
                  <a:srgbClr val="0070C0"/>
                </a:solidFill>
                <a:latin typeface="微软雅黑" panose="020B0503020204020204" pitchFamily="34" charset="-122"/>
                <a:ea typeface="微软雅黑" panose="020B0503020204020204" pitchFamily="34" charset="-122"/>
                <a:cs typeface="+mn-cs"/>
                <a:sym typeface="+mn-ea"/>
              </a:rPr>
              <a:t>电动汽车充电系统维护保</a:t>
            </a:r>
            <a:r>
              <a:rPr lang="zh-CN" altLang="en-US" kern="1200" dirty="0" smtClean="0">
                <a:solidFill>
                  <a:srgbClr val="0070C0"/>
                </a:solidFill>
                <a:latin typeface="微软雅黑" panose="020B0503020204020204" pitchFamily="34" charset="-122"/>
                <a:ea typeface="微软雅黑" panose="020B0503020204020204" pitchFamily="34" charset="-122"/>
                <a:cs typeface="+mn-cs"/>
                <a:sym typeface="+mn-ea"/>
              </a:rPr>
              <a:t>养</a:t>
            </a:r>
            <a:endParaRPr lang="zh-CN" altLang="en-US" kern="1200" dirty="0">
              <a:solidFill>
                <a:srgbClr val="0070C0"/>
              </a:solidFill>
              <a:latin typeface="微软雅黑" panose="020B0503020204020204" pitchFamily="34" charset="-122"/>
              <a:ea typeface="微软雅黑" panose="020B0503020204020204" pitchFamily="34" charset="-122"/>
              <a:cs typeface="+mn-cs"/>
            </a:endParaRPr>
          </a:p>
        </p:txBody>
      </p:sp>
      <p:sp>
        <p:nvSpPr>
          <p:cNvPr id="11" name="文本占位符 10"/>
          <p:cNvSpPr>
            <a:spLocks noGrp="1"/>
          </p:cNvSpPr>
          <p:nvPr>
            <p:ph type="body" sz="half" idx="4294967295"/>
          </p:nvPr>
        </p:nvSpPr>
        <p:spPr>
          <a:xfrm>
            <a:off x="423863" y="2559050"/>
            <a:ext cx="4322763" cy="3584575"/>
          </a:xfrm>
          <a:solidFill>
            <a:schemeClr val="lt1"/>
          </a:solidFill>
          <a:ln>
            <a:solidFill>
              <a:schemeClr val="accent3"/>
            </a:solidFill>
          </a:ln>
        </p:spPr>
        <p:txBody>
          <a:bodyPr vert="horz" wrap="square" lIns="91440" tIns="45720" rIns="91440" bIns="45720" numCol="1" rtlCol="0" anchor="t" anchorCtr="0" compatLnSpc="1">
            <a:noAutofit/>
          </a:bodyPr>
          <a:lstStyle/>
          <a:p>
            <a:pPr marL="532130" marR="0" lvl="0" indent="-532130" algn="ctr" defTabSz="914400" rtl="0" eaLnBrk="1" fontAlgn="auto" latinLnBrk="0" hangingPunct="1">
              <a:lnSpc>
                <a:spcPct val="100000"/>
              </a:lnSpc>
              <a:spcBef>
                <a:spcPts val="600"/>
              </a:spcBef>
              <a:spcAft>
                <a:spcPts val="0"/>
              </a:spcAft>
              <a:buClrTx/>
              <a:buSzPct val="120000"/>
              <a:buFont typeface="Arial" panose="020B0604020202020204" pitchFamily="34" charset="0"/>
              <a:buNone/>
              <a:tabLst>
                <a:tab pos="531495" algn="l"/>
              </a:tabLst>
              <a:defRPr/>
            </a:pPr>
            <a:r>
              <a:rPr kumimoji="0" lang="zh-CN" altLang="en-US" sz="2400" b="0" i="0" u="none" strike="noStrike" kern="1200" cap="none" spc="200" normalizeH="0" baseline="0" noProof="0" dirty="0" smtClean="0">
                <a:ln>
                  <a:noFill/>
                </a:ln>
                <a:solidFill>
                  <a:srgbClr val="FF0000"/>
                </a:solidFill>
                <a:effectLst/>
                <a:uLnTx/>
                <a:uFillTx/>
                <a:latin typeface="方正舒体" pitchFamily="2" charset="-122"/>
                <a:ea typeface="方正舒体" pitchFamily="2" charset="-122"/>
                <a:cs typeface="+mn-cs"/>
                <a:sym typeface="+mn-ea"/>
              </a:rPr>
              <a:t>学习目标</a:t>
            </a:r>
            <a:endParaRPr kumimoji="0" lang="en-US" altLang="zh-CN" sz="2400" b="0" i="0" u="none" strike="noStrike" kern="1200" cap="none" spc="200" normalizeH="0" baseline="0" noProof="0" dirty="0" smtClean="0">
              <a:ln>
                <a:noFill/>
              </a:ln>
              <a:solidFill>
                <a:srgbClr val="FF0000"/>
              </a:solidFill>
              <a:effectLst/>
              <a:uLnTx/>
              <a:uFillTx/>
              <a:latin typeface="方正舒体" pitchFamily="2" charset="-122"/>
              <a:ea typeface="方正舒体" pitchFamily="2" charset="-122"/>
              <a:cs typeface="+mn-cs"/>
              <a:sym typeface="+mn-ea"/>
            </a:endParaRPr>
          </a:p>
          <a:p>
            <a:pPr marL="532130" marR="0" lvl="0" indent="-532130" algn="l" defTabSz="914400" rtl="0" eaLnBrk="1" fontAlgn="auto" latinLnBrk="0" hangingPunct="1">
              <a:lnSpc>
                <a:spcPct val="100000"/>
              </a:lnSpc>
              <a:spcBef>
                <a:spcPts val="600"/>
              </a:spcBef>
              <a:spcAft>
                <a:spcPts val="0"/>
              </a:spcAft>
              <a:buClrTx/>
              <a:buSzPct val="120000"/>
              <a:buFont typeface="Arial" panose="020B0604020202020204" pitchFamily="34" charset="0"/>
              <a:buNone/>
              <a:tabLst>
                <a:tab pos="531495" algn="l"/>
              </a:tabLst>
              <a:defRPr/>
            </a:pPr>
            <a:r>
              <a:rPr kumimoji="0" lang="zh-CN" altLang="zh-CN" sz="1800" b="0" i="0" u="none" strike="noStrike" kern="1200" cap="none" spc="200" normalizeH="0" baseline="0" noProof="0" dirty="0" smtClean="0">
                <a:ln>
                  <a:noFill/>
                </a:ln>
                <a:solidFill>
                  <a:schemeClr val="tx1">
                    <a:lumMod val="85000"/>
                    <a:lumOff val="15000"/>
                  </a:schemeClr>
                </a:solidFill>
                <a:effectLst/>
                <a:uLnTx/>
                <a:uFillTx/>
                <a:latin typeface="Arial Narrow" pitchFamily="34" charset="0"/>
                <a:ea typeface="微软雅黑" panose="020B0503020204020204" pitchFamily="34" charset="-122"/>
                <a:cs typeface="+mn-cs"/>
                <a:sym typeface="+mn-ea"/>
              </a:rPr>
              <a:t>1. 认识电动汽车高压部件的名称和作</a:t>
            </a:r>
          </a:p>
          <a:p>
            <a:pPr marL="532130" marR="0" lvl="0" indent="-532130" algn="l" defTabSz="914400" rtl="0" eaLnBrk="1" fontAlgn="auto" latinLnBrk="0" hangingPunct="1">
              <a:lnSpc>
                <a:spcPct val="100000"/>
              </a:lnSpc>
              <a:spcBef>
                <a:spcPts val="600"/>
              </a:spcBef>
              <a:spcAft>
                <a:spcPts val="0"/>
              </a:spcAft>
              <a:buClrTx/>
              <a:buSzPct val="120000"/>
              <a:buFont typeface="Arial" panose="020B0604020202020204" pitchFamily="34" charset="0"/>
              <a:buNone/>
              <a:tabLst>
                <a:tab pos="531495" algn="l"/>
              </a:tabLst>
              <a:defRPr/>
            </a:pPr>
            <a:r>
              <a:rPr kumimoji="0" lang="zh-CN" altLang="zh-CN" sz="1800" b="0" i="0" u="none" strike="noStrike" kern="1200" cap="none" spc="200" normalizeH="0" baseline="0" noProof="0" dirty="0" smtClean="0">
                <a:ln>
                  <a:noFill/>
                </a:ln>
                <a:solidFill>
                  <a:schemeClr val="tx1">
                    <a:lumMod val="85000"/>
                    <a:lumOff val="15000"/>
                  </a:schemeClr>
                </a:solidFill>
                <a:effectLst/>
                <a:uLnTx/>
                <a:uFillTx/>
                <a:latin typeface="Arial Narrow" pitchFamily="34" charset="0"/>
                <a:ea typeface="微软雅黑" panose="020B0503020204020204" pitchFamily="34" charset="-122"/>
                <a:cs typeface="+mn-cs"/>
                <a:sym typeface="+mn-ea"/>
              </a:rPr>
              <a:t>用；</a:t>
            </a:r>
          </a:p>
          <a:p>
            <a:pPr marL="532130" marR="0" lvl="0" indent="-532130" algn="l" defTabSz="914400" rtl="0" eaLnBrk="1" fontAlgn="auto" latinLnBrk="0" hangingPunct="1">
              <a:lnSpc>
                <a:spcPct val="100000"/>
              </a:lnSpc>
              <a:spcBef>
                <a:spcPts val="600"/>
              </a:spcBef>
              <a:spcAft>
                <a:spcPts val="0"/>
              </a:spcAft>
              <a:buClrTx/>
              <a:buSzPct val="120000"/>
              <a:buFont typeface="Arial" panose="020B0604020202020204" pitchFamily="34" charset="0"/>
              <a:buNone/>
              <a:tabLst>
                <a:tab pos="531495" algn="l"/>
              </a:tabLst>
              <a:defRPr/>
            </a:pPr>
            <a:r>
              <a:rPr kumimoji="0" lang="zh-CN" altLang="zh-CN" sz="1800" b="0" i="0" u="none" strike="noStrike" kern="1200" cap="none" spc="200" normalizeH="0" baseline="0" noProof="0" dirty="0" smtClean="0">
                <a:ln>
                  <a:noFill/>
                </a:ln>
                <a:solidFill>
                  <a:schemeClr val="tx1">
                    <a:lumMod val="85000"/>
                    <a:lumOff val="15000"/>
                  </a:schemeClr>
                </a:solidFill>
                <a:effectLst/>
                <a:uLnTx/>
                <a:uFillTx/>
                <a:latin typeface="Arial Narrow" pitchFamily="34" charset="0"/>
                <a:ea typeface="微软雅黑" panose="020B0503020204020204" pitchFamily="34" charset="-122"/>
                <a:cs typeface="+mn-cs"/>
                <a:sym typeface="+mn-ea"/>
              </a:rPr>
              <a:t>2. 了解电动汽车高压部件绝缘检测的</a:t>
            </a:r>
          </a:p>
          <a:p>
            <a:pPr marL="532130" marR="0" lvl="0" indent="-532130" algn="l" defTabSz="914400" rtl="0" eaLnBrk="1" fontAlgn="auto" latinLnBrk="0" hangingPunct="1">
              <a:lnSpc>
                <a:spcPct val="100000"/>
              </a:lnSpc>
              <a:spcBef>
                <a:spcPts val="600"/>
              </a:spcBef>
              <a:spcAft>
                <a:spcPts val="0"/>
              </a:spcAft>
              <a:buClrTx/>
              <a:buSzPct val="120000"/>
              <a:buFont typeface="Arial" panose="020B0604020202020204" pitchFamily="34" charset="0"/>
              <a:buNone/>
              <a:tabLst>
                <a:tab pos="531495" algn="l"/>
              </a:tabLst>
              <a:defRPr/>
            </a:pPr>
            <a:r>
              <a:rPr kumimoji="0" lang="zh-CN" altLang="zh-CN" sz="1800" b="0" i="0" u="none" strike="noStrike" kern="1200" cap="none" spc="200" normalizeH="0" baseline="0" noProof="0" dirty="0" smtClean="0">
                <a:ln>
                  <a:noFill/>
                </a:ln>
                <a:solidFill>
                  <a:schemeClr val="tx1">
                    <a:lumMod val="85000"/>
                    <a:lumOff val="15000"/>
                  </a:schemeClr>
                </a:solidFill>
                <a:effectLst/>
                <a:uLnTx/>
                <a:uFillTx/>
                <a:latin typeface="Arial Narrow" pitchFamily="34" charset="0"/>
                <a:ea typeface="微软雅黑" panose="020B0503020204020204" pitchFamily="34" charset="-122"/>
                <a:cs typeface="+mn-cs"/>
                <a:sym typeface="+mn-ea"/>
              </a:rPr>
              <a:t>意义；</a:t>
            </a:r>
          </a:p>
          <a:p>
            <a:pPr marL="532130" marR="0" lvl="0" indent="-532130" algn="l" defTabSz="914400" rtl="0" eaLnBrk="1" fontAlgn="auto" latinLnBrk="0" hangingPunct="1">
              <a:lnSpc>
                <a:spcPct val="100000"/>
              </a:lnSpc>
              <a:spcBef>
                <a:spcPts val="600"/>
              </a:spcBef>
              <a:spcAft>
                <a:spcPts val="0"/>
              </a:spcAft>
              <a:buClrTx/>
              <a:buSzPct val="120000"/>
              <a:buFont typeface="Arial" panose="020B0604020202020204" pitchFamily="34" charset="0"/>
              <a:buNone/>
              <a:tabLst>
                <a:tab pos="531495" algn="l"/>
              </a:tabLst>
              <a:defRPr/>
            </a:pPr>
            <a:r>
              <a:rPr kumimoji="0" lang="zh-CN" altLang="zh-CN" sz="1800" b="0" i="0" u="none" strike="noStrike" kern="1200" cap="none" spc="200" normalizeH="0" baseline="0" noProof="0" dirty="0" smtClean="0">
                <a:ln>
                  <a:noFill/>
                </a:ln>
                <a:solidFill>
                  <a:schemeClr val="tx1">
                    <a:lumMod val="85000"/>
                    <a:lumOff val="15000"/>
                  </a:schemeClr>
                </a:solidFill>
                <a:effectLst/>
                <a:uLnTx/>
                <a:uFillTx/>
                <a:latin typeface="Arial Narrow" pitchFamily="34" charset="0"/>
                <a:ea typeface="微软雅黑" panose="020B0503020204020204" pitchFamily="34" charset="-122"/>
                <a:cs typeface="+mn-cs"/>
                <a:sym typeface="+mn-ea"/>
              </a:rPr>
              <a:t>3. 掌握电动汽车高压部件绝缘检测工</a:t>
            </a:r>
          </a:p>
          <a:p>
            <a:pPr marL="532130" marR="0" lvl="0" indent="-532130" algn="l" defTabSz="914400" rtl="0" eaLnBrk="1" fontAlgn="auto" latinLnBrk="0" hangingPunct="1">
              <a:lnSpc>
                <a:spcPct val="100000"/>
              </a:lnSpc>
              <a:spcBef>
                <a:spcPts val="600"/>
              </a:spcBef>
              <a:spcAft>
                <a:spcPts val="0"/>
              </a:spcAft>
              <a:buClrTx/>
              <a:buSzPct val="120000"/>
              <a:buFont typeface="Arial" panose="020B0604020202020204" pitchFamily="34" charset="0"/>
              <a:buNone/>
              <a:tabLst>
                <a:tab pos="531495" algn="l"/>
              </a:tabLst>
              <a:defRPr/>
            </a:pPr>
            <a:r>
              <a:rPr kumimoji="0" lang="zh-CN" altLang="zh-CN" sz="1800" b="0" i="0" u="none" strike="noStrike" kern="1200" cap="none" spc="200" normalizeH="0" baseline="0" noProof="0" dirty="0" smtClean="0">
                <a:ln>
                  <a:noFill/>
                </a:ln>
                <a:solidFill>
                  <a:schemeClr val="tx1">
                    <a:lumMod val="85000"/>
                    <a:lumOff val="15000"/>
                  </a:schemeClr>
                </a:solidFill>
                <a:effectLst/>
                <a:uLnTx/>
                <a:uFillTx/>
                <a:latin typeface="Arial Narrow" pitchFamily="34" charset="0"/>
                <a:ea typeface="微软雅黑" panose="020B0503020204020204" pitchFamily="34" charset="-122"/>
                <a:cs typeface="+mn-cs"/>
                <a:sym typeface="+mn-ea"/>
              </a:rPr>
              <a:t>具的使用方法；</a:t>
            </a:r>
          </a:p>
          <a:p>
            <a:pPr marL="532130" marR="0" lvl="0" indent="-532130" algn="l" defTabSz="914400" rtl="0" eaLnBrk="1" fontAlgn="auto" latinLnBrk="0" hangingPunct="1">
              <a:lnSpc>
                <a:spcPct val="100000"/>
              </a:lnSpc>
              <a:spcBef>
                <a:spcPts val="600"/>
              </a:spcBef>
              <a:spcAft>
                <a:spcPts val="0"/>
              </a:spcAft>
              <a:buClrTx/>
              <a:buSzPct val="120000"/>
              <a:buFont typeface="Arial" panose="020B0604020202020204" pitchFamily="34" charset="0"/>
              <a:buNone/>
              <a:tabLst>
                <a:tab pos="531495" algn="l"/>
              </a:tabLst>
              <a:defRPr/>
            </a:pPr>
            <a:r>
              <a:rPr kumimoji="0" lang="zh-CN" altLang="zh-CN" sz="1800" b="0" i="0" u="none" strike="noStrike" kern="1200" cap="none" spc="200" normalizeH="0" baseline="0" noProof="0" dirty="0" smtClean="0">
                <a:ln>
                  <a:noFill/>
                </a:ln>
                <a:solidFill>
                  <a:schemeClr val="tx1">
                    <a:lumMod val="85000"/>
                    <a:lumOff val="15000"/>
                  </a:schemeClr>
                </a:solidFill>
                <a:effectLst/>
                <a:uLnTx/>
                <a:uFillTx/>
                <a:latin typeface="Arial Narrow" pitchFamily="34" charset="0"/>
                <a:ea typeface="微软雅黑" panose="020B0503020204020204" pitchFamily="34" charset="-122"/>
                <a:cs typeface="+mn-cs"/>
                <a:sym typeface="+mn-ea"/>
              </a:rPr>
              <a:t>4. 掌握电动汽车高压部件绝缘检测的</a:t>
            </a:r>
          </a:p>
          <a:p>
            <a:pPr marL="532130" marR="0" lvl="0" indent="-532130" algn="l" defTabSz="914400" rtl="0" eaLnBrk="1" fontAlgn="auto" latinLnBrk="0" hangingPunct="1">
              <a:lnSpc>
                <a:spcPct val="100000"/>
              </a:lnSpc>
              <a:spcBef>
                <a:spcPts val="600"/>
              </a:spcBef>
              <a:spcAft>
                <a:spcPts val="0"/>
              </a:spcAft>
              <a:buClrTx/>
              <a:buSzPct val="120000"/>
              <a:buFont typeface="Arial" panose="020B0604020202020204" pitchFamily="34" charset="0"/>
              <a:buNone/>
              <a:tabLst>
                <a:tab pos="531495" algn="l"/>
              </a:tabLst>
              <a:defRPr/>
            </a:pPr>
            <a:r>
              <a:rPr kumimoji="0" lang="zh-CN" altLang="zh-CN" sz="1800" b="0" i="0" u="none" strike="noStrike" kern="1200" cap="none" spc="200" normalizeH="0" baseline="0" noProof="0" dirty="0" smtClean="0">
                <a:ln>
                  <a:noFill/>
                </a:ln>
                <a:solidFill>
                  <a:schemeClr val="tx1">
                    <a:lumMod val="85000"/>
                    <a:lumOff val="15000"/>
                  </a:schemeClr>
                </a:solidFill>
                <a:effectLst/>
                <a:uLnTx/>
                <a:uFillTx/>
                <a:latin typeface="Arial Narrow" pitchFamily="34" charset="0"/>
                <a:ea typeface="微软雅黑" panose="020B0503020204020204" pitchFamily="34" charset="-122"/>
                <a:cs typeface="+mn-cs"/>
                <a:sym typeface="+mn-ea"/>
              </a:rPr>
              <a:t>方法。</a:t>
            </a:r>
          </a:p>
          <a:p>
            <a:pPr marL="0" marR="0" lvl="0" indent="0" algn="ctr" defTabSz="914400" rtl="0" eaLnBrk="1" fontAlgn="auto" latinLnBrk="0" hangingPunct="1">
              <a:lnSpc>
                <a:spcPct val="150000"/>
              </a:lnSpc>
              <a:spcBef>
                <a:spcPct val="20000"/>
              </a:spcBef>
              <a:spcAft>
                <a:spcPts val="0"/>
              </a:spcAft>
              <a:buClrTx/>
              <a:buSzTx/>
              <a:buFont typeface="Arial" panose="020B0604020202020204" pitchFamily="34" charset="0"/>
              <a:buNone/>
              <a:defRPr/>
            </a:pPr>
            <a:endParaRPr kumimoji="0" lang="zh-CN" altLang="en-US" sz="1600" b="0" i="0" u="none" strike="noStrike" kern="1200" cap="none" spc="0" normalizeH="0" baseline="0" noProof="0" dirty="0">
              <a:ln>
                <a:noFill/>
              </a:ln>
              <a:solidFill>
                <a:schemeClr val="tx1">
                  <a:lumMod val="85000"/>
                  <a:lumOff val="15000"/>
                </a:schemeClr>
              </a:solidFill>
              <a:effectLst/>
              <a:uLnTx/>
              <a:uFillTx/>
              <a:latin typeface="微软雅黑" panose="020B0503020204020204" pitchFamily="34" charset="-122"/>
              <a:ea typeface="微软雅黑" panose="020B0503020204020204" pitchFamily="34" charset="-122"/>
              <a:cs typeface="+mn-cs"/>
            </a:endParaRPr>
          </a:p>
        </p:txBody>
      </p:sp>
      <p:sp>
        <p:nvSpPr>
          <p:cNvPr id="16" name="文本占位符 10"/>
          <p:cNvSpPr>
            <a:spLocks noGrp="1"/>
          </p:cNvSpPr>
          <p:nvPr>
            <p:ph type="body" sz="half" idx="4294967295"/>
          </p:nvPr>
        </p:nvSpPr>
        <p:spPr>
          <a:xfrm>
            <a:off x="4929188" y="2559050"/>
            <a:ext cx="3783013" cy="3584575"/>
          </a:xfrm>
          <a:solidFill>
            <a:schemeClr val="lt1"/>
          </a:solidFill>
          <a:ln>
            <a:solidFill>
              <a:schemeClr val="accent3"/>
            </a:solidFill>
          </a:ln>
        </p:spPr>
        <p:txBody>
          <a:bodyPr vert="horz" wrap="square" lIns="91440" tIns="45720" rIns="91440" bIns="45720" numCol="1" rtlCol="0" anchor="t" anchorCtr="0" compatLnSpc="1">
            <a:noAutofit/>
          </a:bodyPr>
          <a:lstStyle/>
          <a:p>
            <a:pPr marL="0" marR="0" lvl="0" indent="0" algn="ctr" defTabSz="914400" rtl="0" eaLnBrk="1" fontAlgn="auto" latinLnBrk="0" hangingPunct="1">
              <a:lnSpc>
                <a:spcPct val="150000"/>
              </a:lnSpc>
              <a:spcBef>
                <a:spcPct val="20000"/>
              </a:spcBef>
              <a:spcAft>
                <a:spcPts val="0"/>
              </a:spcAft>
              <a:buClrTx/>
              <a:buSzTx/>
              <a:buFont typeface="Arial" panose="020B0604020202020204" pitchFamily="34" charset="0"/>
              <a:buNone/>
              <a:defRPr/>
            </a:pPr>
            <a:r>
              <a:rPr kumimoji="0" lang="zh-CN" altLang="en-US" sz="2400" b="0" i="0" u="none" strike="noStrike" kern="1200" cap="none" spc="0" normalizeH="0" baseline="0" noProof="0" dirty="0" smtClean="0">
                <a:ln>
                  <a:noFill/>
                </a:ln>
                <a:solidFill>
                  <a:srgbClr val="FF0000"/>
                </a:solidFill>
                <a:effectLst/>
                <a:uLnTx/>
                <a:uFillTx/>
                <a:latin typeface="方正舒体" pitchFamily="2" charset="-122"/>
                <a:ea typeface="方正舒体" pitchFamily="2" charset="-122"/>
                <a:cs typeface="+mn-cs"/>
              </a:rPr>
              <a:t>学习准备</a:t>
            </a:r>
            <a:endParaRPr kumimoji="0" lang="en-US" altLang="zh-CN" sz="2400" b="0" i="0" u="none" strike="noStrike" kern="1200" cap="none" spc="0" normalizeH="0" baseline="0" noProof="0" dirty="0" smtClean="0">
              <a:ln>
                <a:noFill/>
              </a:ln>
              <a:solidFill>
                <a:srgbClr val="FF0000"/>
              </a:solidFill>
              <a:effectLst/>
              <a:uLnTx/>
              <a:uFillTx/>
              <a:latin typeface="方正舒体" pitchFamily="2" charset="-122"/>
              <a:ea typeface="方正舒体" pitchFamily="2" charset="-122"/>
              <a:cs typeface="+mn-cs"/>
            </a:endParaRPr>
          </a:p>
          <a:p>
            <a:pPr marL="532130" marR="0" lvl="0" indent="-532130" algn="l" defTabSz="914400" rtl="0" eaLnBrk="1" fontAlgn="auto" latinLnBrk="0" hangingPunct="1">
              <a:lnSpc>
                <a:spcPct val="100000"/>
              </a:lnSpc>
              <a:spcBef>
                <a:spcPts val="600"/>
              </a:spcBef>
              <a:spcAft>
                <a:spcPts val="0"/>
              </a:spcAft>
              <a:buClrTx/>
              <a:buSzPct val="120000"/>
              <a:buFont typeface="Arial" panose="020B0604020202020204" pitchFamily="34" charset="0"/>
              <a:buNone/>
              <a:tabLst>
                <a:tab pos="531495" algn="l"/>
              </a:tabLst>
              <a:defRPr/>
            </a:pPr>
            <a:r>
              <a:rPr lang="en-US" altLang="zh-CN" sz="1800" spc="200" noProof="0" dirty="0" smtClean="0">
                <a:ln>
                  <a:noFill/>
                </a:ln>
                <a:effectLst/>
                <a:uLnTx/>
                <a:uFillTx/>
                <a:latin typeface="Arial Narrow" pitchFamily="34" charset="0"/>
                <a:sym typeface="+mn-ea"/>
              </a:rPr>
              <a:t>1.</a:t>
            </a:r>
            <a:r>
              <a:rPr lang="zh-CN" altLang="en-US" sz="1800" spc="200" noProof="0" dirty="0" smtClean="0">
                <a:ln>
                  <a:noFill/>
                </a:ln>
                <a:effectLst/>
                <a:uLnTx/>
                <a:uFillTx/>
                <a:latin typeface="Arial Narrow" pitchFamily="34" charset="0"/>
                <a:sym typeface="+mn-ea"/>
              </a:rPr>
              <a:t>北汽新能源汽车</a:t>
            </a:r>
            <a:endParaRPr kumimoji="0" lang="en-US" altLang="zh-CN" sz="1800" b="0" i="0" u="none" strike="noStrike" kern="1200" cap="none" spc="200" normalizeH="0" baseline="0" noProof="0" dirty="0" smtClean="0">
              <a:ln>
                <a:noFill/>
              </a:ln>
              <a:solidFill>
                <a:schemeClr val="tx1">
                  <a:lumMod val="85000"/>
                  <a:lumOff val="15000"/>
                </a:schemeClr>
              </a:solidFill>
              <a:effectLst/>
              <a:uLnTx/>
              <a:uFillTx/>
              <a:latin typeface="Arial Narrow" pitchFamily="34" charset="0"/>
              <a:ea typeface="微软雅黑" panose="020B0503020204020204" pitchFamily="34" charset="-122"/>
              <a:cs typeface="+mn-cs"/>
              <a:sym typeface="+mn-ea"/>
            </a:endParaRPr>
          </a:p>
          <a:p>
            <a:pPr marL="532130" marR="0" lvl="0" indent="-532130" algn="l" defTabSz="914400" rtl="0" eaLnBrk="1" fontAlgn="auto" latinLnBrk="0" hangingPunct="1">
              <a:lnSpc>
                <a:spcPct val="100000"/>
              </a:lnSpc>
              <a:spcBef>
                <a:spcPts val="600"/>
              </a:spcBef>
              <a:spcAft>
                <a:spcPts val="0"/>
              </a:spcAft>
              <a:buClrTx/>
              <a:buSzPct val="120000"/>
              <a:buFont typeface="Arial" panose="020B0604020202020204" pitchFamily="34" charset="0"/>
              <a:buNone/>
              <a:tabLst>
                <a:tab pos="531495" algn="l"/>
              </a:tabLst>
              <a:defRPr/>
            </a:pPr>
            <a:r>
              <a:rPr lang="en-US" altLang="zh-CN" sz="1800" spc="200" noProof="0" dirty="0" smtClean="0">
                <a:ln>
                  <a:noFill/>
                </a:ln>
                <a:effectLst/>
                <a:uLnTx/>
                <a:uFillTx/>
                <a:latin typeface="Arial Narrow" pitchFamily="34" charset="0"/>
                <a:sym typeface="+mn-ea"/>
              </a:rPr>
              <a:t>2.</a:t>
            </a:r>
            <a:r>
              <a:rPr lang="zh-CN" altLang="en-US" sz="1800" spc="200" noProof="0" dirty="0" smtClean="0">
                <a:ln>
                  <a:noFill/>
                </a:ln>
                <a:effectLst/>
                <a:uLnTx/>
                <a:uFillTx/>
                <a:latin typeface="Arial Narrow" pitchFamily="34" charset="0"/>
                <a:sym typeface="+mn-ea"/>
              </a:rPr>
              <a:t>电机控制器、动力电池等电动</a:t>
            </a:r>
          </a:p>
          <a:p>
            <a:pPr marL="532130" marR="0" lvl="0" indent="-532130" algn="l" defTabSz="914400" rtl="0" eaLnBrk="1" fontAlgn="auto" latinLnBrk="0" hangingPunct="1">
              <a:lnSpc>
                <a:spcPct val="100000"/>
              </a:lnSpc>
              <a:spcBef>
                <a:spcPts val="600"/>
              </a:spcBef>
              <a:spcAft>
                <a:spcPts val="0"/>
              </a:spcAft>
              <a:buClrTx/>
              <a:buSzPct val="120000"/>
              <a:buFont typeface="Arial" panose="020B0604020202020204" pitchFamily="34" charset="0"/>
              <a:buNone/>
              <a:tabLst>
                <a:tab pos="531495" algn="l"/>
              </a:tabLst>
              <a:defRPr/>
            </a:pPr>
            <a:r>
              <a:rPr lang="zh-CN" altLang="en-US" sz="1800" spc="200" noProof="0" dirty="0" smtClean="0">
                <a:ln>
                  <a:noFill/>
                </a:ln>
                <a:effectLst/>
                <a:uLnTx/>
                <a:uFillTx/>
                <a:latin typeface="Arial Narrow" pitchFamily="34" charset="0"/>
                <a:sym typeface="+mn-ea"/>
              </a:rPr>
              <a:t>汽车零部件</a:t>
            </a:r>
            <a:endParaRPr kumimoji="0" lang="zh-CN" altLang="en-US" sz="1800" b="0" i="0" u="none" strike="noStrike" kern="1200" cap="none" spc="200" normalizeH="0" baseline="0" noProof="0" dirty="0" smtClean="0">
              <a:ln>
                <a:noFill/>
              </a:ln>
              <a:solidFill>
                <a:schemeClr val="tx1">
                  <a:lumMod val="85000"/>
                  <a:lumOff val="15000"/>
                </a:schemeClr>
              </a:solidFill>
              <a:effectLst/>
              <a:uLnTx/>
              <a:uFillTx/>
              <a:latin typeface="Arial Narrow" pitchFamily="34" charset="0"/>
              <a:ea typeface="微软雅黑" panose="020B0503020204020204" pitchFamily="34" charset="-122"/>
              <a:cs typeface="+mn-cs"/>
              <a:sym typeface="+mn-ea"/>
            </a:endParaRPr>
          </a:p>
          <a:p>
            <a:pPr marL="532130" marR="0" lvl="0" indent="-532130" algn="l" defTabSz="914400" rtl="0" eaLnBrk="1" fontAlgn="auto" latinLnBrk="0" hangingPunct="1">
              <a:lnSpc>
                <a:spcPct val="100000"/>
              </a:lnSpc>
              <a:spcBef>
                <a:spcPts val="600"/>
              </a:spcBef>
              <a:spcAft>
                <a:spcPts val="0"/>
              </a:spcAft>
              <a:buClrTx/>
              <a:buSzPct val="120000"/>
              <a:buFont typeface="Arial" panose="020B0604020202020204" pitchFamily="34" charset="0"/>
              <a:buNone/>
              <a:tabLst>
                <a:tab pos="531495" algn="l"/>
              </a:tabLst>
              <a:defRPr/>
            </a:pPr>
            <a:r>
              <a:rPr lang="en-US" altLang="zh-CN" sz="1800" spc="200" noProof="0" dirty="0" smtClean="0">
                <a:ln>
                  <a:noFill/>
                </a:ln>
                <a:effectLst/>
                <a:uLnTx/>
                <a:uFillTx/>
                <a:latin typeface="Arial Narrow" pitchFamily="34" charset="0"/>
                <a:sym typeface="+mn-ea"/>
              </a:rPr>
              <a:t>3.</a:t>
            </a:r>
            <a:r>
              <a:rPr lang="zh-CN" altLang="en-US" sz="1800" spc="200" noProof="0" dirty="0" smtClean="0">
                <a:ln>
                  <a:noFill/>
                </a:ln>
                <a:effectLst/>
                <a:uLnTx/>
                <a:uFillTx/>
                <a:latin typeface="Arial Narrow" pitchFamily="34" charset="0"/>
                <a:sym typeface="+mn-ea"/>
              </a:rPr>
              <a:t>绝缘万用表</a:t>
            </a:r>
            <a:endParaRPr kumimoji="0" lang="zh-CN" altLang="en-US" sz="1800" b="0" i="0" u="none" strike="noStrike" kern="1200" cap="none" spc="200" normalizeH="0" baseline="0" noProof="0" dirty="0" smtClean="0">
              <a:ln>
                <a:noFill/>
              </a:ln>
              <a:solidFill>
                <a:schemeClr val="tx1">
                  <a:lumMod val="85000"/>
                  <a:lumOff val="15000"/>
                </a:schemeClr>
              </a:solidFill>
              <a:effectLst/>
              <a:uLnTx/>
              <a:uFillTx/>
              <a:latin typeface="Arial Narrow" pitchFamily="34" charset="0"/>
              <a:ea typeface="微软雅黑" panose="020B0503020204020204" pitchFamily="34" charset="-122"/>
              <a:cs typeface="+mn-cs"/>
              <a:sym typeface="+mn-ea"/>
            </a:endParaRPr>
          </a:p>
          <a:p>
            <a:pPr marL="532130" marR="0" lvl="0" indent="-532130" algn="l" defTabSz="914400" rtl="0" eaLnBrk="1" fontAlgn="auto" latinLnBrk="0" hangingPunct="1">
              <a:lnSpc>
                <a:spcPct val="100000"/>
              </a:lnSpc>
              <a:spcBef>
                <a:spcPts val="600"/>
              </a:spcBef>
              <a:spcAft>
                <a:spcPts val="0"/>
              </a:spcAft>
              <a:buClrTx/>
              <a:buSzPct val="120000"/>
              <a:buFont typeface="Arial" panose="020B0604020202020204" pitchFamily="34" charset="0"/>
              <a:buNone/>
              <a:tabLst>
                <a:tab pos="531495" algn="l"/>
              </a:tabLst>
              <a:defRPr/>
            </a:pPr>
            <a:r>
              <a:rPr lang="en-US" altLang="zh-CN" sz="1800" spc="200" noProof="0" dirty="0" smtClean="0">
                <a:ln>
                  <a:noFill/>
                </a:ln>
                <a:effectLst/>
                <a:uLnTx/>
                <a:uFillTx/>
                <a:latin typeface="Arial Narrow" pitchFamily="34" charset="0"/>
                <a:sym typeface="+mn-ea"/>
              </a:rPr>
              <a:t>4.</a:t>
            </a:r>
            <a:r>
              <a:rPr lang="zh-CN" altLang="en-US" sz="1800" spc="200" noProof="0" dirty="0" smtClean="0">
                <a:ln>
                  <a:noFill/>
                </a:ln>
                <a:effectLst/>
                <a:uLnTx/>
                <a:uFillTx/>
                <a:latin typeface="Arial Narrow" pitchFamily="34" charset="0"/>
                <a:sym typeface="+mn-ea"/>
              </a:rPr>
              <a:t>学习指导书</a:t>
            </a:r>
            <a:endParaRPr kumimoji="0" lang="zh-CN" altLang="en-US" sz="1800" b="0" i="0" u="none" strike="noStrike" kern="1200" cap="none" spc="200" normalizeH="0" baseline="0" noProof="0" dirty="0" smtClean="0">
              <a:ln>
                <a:noFill/>
              </a:ln>
              <a:solidFill>
                <a:schemeClr val="tx1">
                  <a:lumMod val="85000"/>
                  <a:lumOff val="15000"/>
                </a:schemeClr>
              </a:solidFill>
              <a:effectLst/>
              <a:uLnTx/>
              <a:uFillTx/>
              <a:latin typeface="Arial Narrow" pitchFamily="34" charset="0"/>
              <a:ea typeface="微软雅黑" panose="020B0503020204020204" pitchFamily="34" charset="-122"/>
              <a:cs typeface="+mn-cs"/>
              <a:sym typeface="+mn-ea"/>
            </a:endParaRPr>
          </a:p>
          <a:p>
            <a:pPr marL="532130" marR="0" lvl="0" indent="-532130" algn="l" defTabSz="914400" rtl="0" eaLnBrk="1" fontAlgn="auto" latinLnBrk="0" hangingPunct="1">
              <a:lnSpc>
                <a:spcPct val="100000"/>
              </a:lnSpc>
              <a:spcBef>
                <a:spcPts val="600"/>
              </a:spcBef>
              <a:spcAft>
                <a:spcPts val="0"/>
              </a:spcAft>
              <a:buClrTx/>
              <a:buSzPct val="120000"/>
              <a:buFont typeface="Arial" panose="020B0604020202020204" pitchFamily="34" charset="0"/>
              <a:buNone/>
              <a:tabLst>
                <a:tab pos="531495" algn="l"/>
              </a:tabLst>
              <a:defRPr/>
            </a:pPr>
            <a:endParaRPr kumimoji="0" lang="zh-CN" altLang="en-US" sz="1800" b="0" i="0" u="none" strike="noStrike" kern="1200" cap="none" spc="200" normalizeH="0" baseline="0" noProof="0" dirty="0" smtClean="0">
              <a:ln>
                <a:noFill/>
              </a:ln>
              <a:solidFill>
                <a:schemeClr val="tx1">
                  <a:lumMod val="85000"/>
                  <a:lumOff val="15000"/>
                </a:schemeClr>
              </a:solidFill>
              <a:effectLst/>
              <a:uLnTx/>
              <a:uFillTx/>
              <a:latin typeface="Arial Narrow" pitchFamily="34" charset="0"/>
              <a:ea typeface="微软雅黑" panose="020B0503020204020204" pitchFamily="34" charset="-122"/>
              <a:cs typeface="+mn-cs"/>
              <a:sym typeface="+mn-ea"/>
            </a:endParaRPr>
          </a:p>
        </p:txBody>
      </p:sp>
      <p:sp>
        <p:nvSpPr>
          <p:cNvPr id="8" name="流程图: 联系 7"/>
          <p:cNvSpPr/>
          <p:nvPr/>
        </p:nvSpPr>
        <p:spPr>
          <a:xfrm>
            <a:off x="1644650" y="1520825"/>
            <a:ext cx="719138" cy="719138"/>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en-US" altLang="zh-CN" sz="4800" b="0" i="0" u="none" strike="noStrike" kern="1200" cap="none" spc="0" normalizeH="0" baseline="0" noProof="0" dirty="0">
                <a:ln>
                  <a:noFill/>
                </a:ln>
                <a:solidFill>
                  <a:schemeClr val="lt1"/>
                </a:solidFill>
                <a:effectLst/>
                <a:uLnTx/>
                <a:uFillTx/>
                <a:latin typeface="Goudy Stout" pitchFamily="18" charset="0"/>
                <a:ea typeface="GungsuhChe" panose="02030609000101010101" pitchFamily="49" charset="-127"/>
                <a:cs typeface="+mn-cs"/>
              </a:rPr>
              <a:t>1</a:t>
            </a:r>
            <a:endParaRPr kumimoji="0" lang="zh-CN" altLang="en-US" sz="4800" b="0" i="0" u="none" strike="noStrike" kern="1200" cap="none" spc="0" normalizeH="0" baseline="0" noProof="0" dirty="0">
              <a:ln>
                <a:noFill/>
              </a:ln>
              <a:solidFill>
                <a:schemeClr val="lt1"/>
              </a:solidFill>
              <a:effectLst/>
              <a:uLnTx/>
              <a:uFillTx/>
              <a:latin typeface="Goudy Stout" pitchFamily="18" charset="0"/>
              <a:ea typeface="GungsuhChe" panose="02030609000101010101" pitchFamily="49" charset="-127"/>
              <a:cs typeface="+mn-cs"/>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文本框 3"/>
          <p:cNvSpPr txBox="1"/>
          <p:nvPr/>
        </p:nvSpPr>
        <p:spPr>
          <a:xfrm>
            <a:off x="2663825" y="563563"/>
            <a:ext cx="4805680" cy="521970"/>
          </a:xfrm>
          <a:prstGeom prst="rect">
            <a:avLst/>
          </a:prstGeom>
          <a:noFill/>
          <a:ln w="9525">
            <a:noFill/>
          </a:ln>
        </p:spPr>
        <p:txBody>
          <a:bodyPr wrap="none" anchor="t">
            <a:spAutoFit/>
          </a:bodyPr>
          <a:lstStyle/>
          <a:p>
            <a:pPr defTabSz="914400"/>
            <a:r>
              <a:rPr lang="zh-CN" altLang="en-US" sz="2800" b="1" dirty="0">
                <a:solidFill>
                  <a:srgbClr val="558ED5"/>
                </a:solidFill>
                <a:latin typeface="微软雅黑" panose="020B0503020204020204" pitchFamily="34" charset="-122"/>
                <a:ea typeface="微软雅黑" panose="020B0503020204020204" pitchFamily="34" charset="-122"/>
                <a:sym typeface="宋体" panose="02010600030101010101" pitchFamily="2" charset="-122"/>
              </a:rPr>
              <a:t>三、高压部件绝缘检测的方法</a:t>
            </a:r>
          </a:p>
        </p:txBody>
      </p:sp>
      <p:sp>
        <p:nvSpPr>
          <p:cNvPr id="21506" name="矩形 20"/>
          <p:cNvSpPr/>
          <p:nvPr/>
        </p:nvSpPr>
        <p:spPr>
          <a:xfrm>
            <a:off x="244475" y="1196975"/>
            <a:ext cx="7406640" cy="460375"/>
          </a:xfrm>
          <a:prstGeom prst="rect">
            <a:avLst/>
          </a:prstGeom>
          <a:solidFill>
            <a:srgbClr val="00B0F0"/>
          </a:solidFill>
          <a:ln w="9525">
            <a:noFill/>
          </a:ln>
        </p:spPr>
        <p:txBody>
          <a:bodyPr wrap="square" anchor="t">
            <a:spAutoFit/>
          </a:bodyPr>
          <a:lstStyle/>
          <a:p>
            <a:r>
              <a:rPr lang="en-US" altLang="zh-CN" sz="2400" b="1" dirty="0">
                <a:solidFill>
                  <a:schemeClr val="bg1"/>
                </a:solidFill>
                <a:latin typeface="宋体" panose="02010600030101010101" pitchFamily="2" charset="-122"/>
                <a:ea typeface="宋体" panose="02010600030101010101" pitchFamily="2" charset="-122"/>
              </a:rPr>
              <a:t> </a:t>
            </a:r>
            <a:r>
              <a:rPr lang="zh-CN" altLang="en-US" sz="2400" b="1" dirty="0">
                <a:solidFill>
                  <a:schemeClr val="bg1"/>
                </a:solidFill>
                <a:latin typeface="宋体" panose="02010600030101010101" pitchFamily="2" charset="-122"/>
                <a:ea typeface="宋体" panose="02010600030101010101" pitchFamily="2" charset="-122"/>
              </a:rPr>
              <a:t>3. 高压部件绝缘的检测方法及标准</a:t>
            </a:r>
          </a:p>
        </p:txBody>
      </p:sp>
      <p:sp>
        <p:nvSpPr>
          <p:cNvPr id="9" name="矩形 8"/>
          <p:cNvSpPr/>
          <p:nvPr/>
        </p:nvSpPr>
        <p:spPr>
          <a:xfrm>
            <a:off x="889000" y="1767205"/>
            <a:ext cx="2976880" cy="368300"/>
          </a:xfrm>
          <a:prstGeom prst="rect">
            <a:avLst/>
          </a:prstGeom>
          <a:solidFill>
            <a:schemeClr val="accent2">
              <a:lumMod val="20000"/>
              <a:lumOff val="80000"/>
            </a:schemeClr>
          </a:solidFill>
        </p:spPr>
        <p:txBody>
          <a:bodyPr wrap="square">
            <a:spAutoFit/>
          </a:body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en-US" sz="1800" b="1" i="0" u="none" strike="noStrike" kern="1200" cap="none" spc="0" normalizeH="0" baseline="0" noProof="0" dirty="0">
                <a:ln>
                  <a:noFill/>
                </a:ln>
                <a:solidFill>
                  <a:schemeClr val="tx1"/>
                </a:solidFill>
                <a:effectLst/>
                <a:uLnTx/>
                <a:uFillTx/>
                <a:latin typeface="宋体" panose="02010600030101010101" pitchFamily="2" charset="-122"/>
                <a:ea typeface="宋体" panose="02010600030101010101" pitchFamily="2" charset="-122"/>
                <a:cs typeface="宋体" panose="02010600030101010101" pitchFamily="2" charset="-122"/>
              </a:rPr>
              <a:t>（</a:t>
            </a:r>
            <a:r>
              <a:rPr kumimoji="0" lang="en-US" altLang="zh-CN" sz="1800" b="1" i="0" u="none" strike="noStrike" kern="1200" cap="none" spc="0" normalizeH="0" baseline="0" noProof="0" dirty="0">
                <a:ln>
                  <a:noFill/>
                </a:ln>
                <a:solidFill>
                  <a:schemeClr val="tx1"/>
                </a:solidFill>
                <a:effectLst/>
                <a:uLnTx/>
                <a:uFillTx/>
                <a:latin typeface="宋体" panose="02010600030101010101" pitchFamily="2" charset="-122"/>
                <a:ea typeface="宋体" panose="02010600030101010101" pitchFamily="2" charset="-122"/>
                <a:cs typeface="宋体" panose="02010600030101010101" pitchFamily="2" charset="-122"/>
              </a:rPr>
              <a:t>8</a:t>
            </a:r>
            <a:r>
              <a:rPr kumimoji="0" lang="zh-CN" altLang="en-US" sz="1800" b="1" i="0" u="none" strike="noStrike" kern="1200" cap="none" spc="0" normalizeH="0" baseline="0" noProof="0" dirty="0">
                <a:ln>
                  <a:noFill/>
                </a:ln>
                <a:solidFill>
                  <a:schemeClr val="tx1"/>
                </a:solidFill>
                <a:effectLst/>
                <a:uLnTx/>
                <a:uFillTx/>
                <a:latin typeface="宋体" panose="02010600030101010101" pitchFamily="2" charset="-122"/>
                <a:ea typeface="宋体" panose="02010600030101010101" pitchFamily="2" charset="-122"/>
                <a:cs typeface="宋体" panose="02010600030101010101" pitchFamily="2" charset="-122"/>
              </a:rPr>
              <a:t>）高压熔断器盒 </a:t>
            </a:r>
            <a:endParaRPr kumimoji="0" lang="zh-CN" altLang="en-US" sz="1800" b="0" i="0" u="none" strike="noStrike" kern="1200" cap="none" spc="0" normalizeH="0" baseline="0" noProof="0" dirty="0">
              <a:ln>
                <a:noFill/>
              </a:ln>
              <a:solidFill>
                <a:schemeClr val="tx1"/>
              </a:solidFill>
              <a:effectLst/>
              <a:uLnTx/>
              <a:uFillTx/>
              <a:latin typeface="宋体" panose="02010600030101010101" pitchFamily="2" charset="-122"/>
              <a:ea typeface="宋体" panose="02010600030101010101" pitchFamily="2" charset="-122"/>
              <a:cs typeface="宋体" panose="02010600030101010101" pitchFamily="2" charset="-122"/>
            </a:endParaRPr>
          </a:p>
        </p:txBody>
      </p:sp>
      <p:sp>
        <p:nvSpPr>
          <p:cNvPr id="101" name="文本框 100"/>
          <p:cNvSpPr txBox="1"/>
          <p:nvPr/>
        </p:nvSpPr>
        <p:spPr>
          <a:xfrm>
            <a:off x="1236345" y="2980690"/>
            <a:ext cx="5080000" cy="1476375"/>
          </a:xfrm>
          <a:prstGeom prst="rect">
            <a:avLst/>
          </a:prstGeom>
          <a:noFill/>
          <a:ln w="9525">
            <a:noFill/>
          </a:ln>
        </p:spPr>
        <p:txBody>
          <a:bodyPr>
            <a:spAutoFit/>
          </a:bodyPr>
          <a:lstStyle/>
          <a:p>
            <a:r>
              <a:rPr lang="zh-CN" altLang="en-US" sz="1800" b="1">
                <a:latin typeface="宋体" panose="02010600030101010101" pitchFamily="2" charset="-122"/>
                <a:ea typeface="宋体" panose="02010600030101010101" pitchFamily="2" charset="-122"/>
                <a:cs typeface="宋体" panose="02010600030101010101" pitchFamily="2" charset="-122"/>
              </a:rPr>
              <a:t>方法</a:t>
            </a:r>
            <a:r>
              <a:rPr lang="zh-CN" altLang="en-US" sz="1800">
                <a:latin typeface="宋体" panose="02010600030101010101" pitchFamily="2" charset="-122"/>
                <a:ea typeface="宋体" panose="02010600030101010101" pitchFamily="2" charset="-122"/>
                <a:cs typeface="宋体" panose="02010600030101010101" pitchFamily="2" charset="-122"/>
              </a:rPr>
              <a:t>：断开低压蓄电池负极；拔掉高压盒高压附加线束插头，动力电池输入插头，驱动电机控制器输出插头。将兆欧表黑表笔接于车身，红表笔逐个测量高压盒端（动力电池输入，驱动电机控制器输出）</a:t>
            </a:r>
          </a:p>
        </p:txBody>
      </p:sp>
      <p:sp>
        <p:nvSpPr>
          <p:cNvPr id="2" name="文本框 1"/>
          <p:cNvSpPr txBox="1"/>
          <p:nvPr/>
        </p:nvSpPr>
        <p:spPr>
          <a:xfrm>
            <a:off x="1236345" y="2412365"/>
            <a:ext cx="5080000" cy="368300"/>
          </a:xfrm>
          <a:prstGeom prst="rect">
            <a:avLst/>
          </a:prstGeom>
          <a:noFill/>
          <a:ln w="9525">
            <a:noFill/>
          </a:ln>
        </p:spPr>
        <p:txBody>
          <a:bodyPr>
            <a:spAutoFit/>
          </a:bodyPr>
          <a:lstStyle/>
          <a:p>
            <a:r>
              <a:rPr lang="zh-CN" altLang="en-US" sz="1800" b="1">
                <a:latin typeface="宋体" panose="02010600030101010101" pitchFamily="2" charset="-122"/>
                <a:ea typeface="宋体" panose="02010600030101010101" pitchFamily="2" charset="-122"/>
                <a:cs typeface="宋体" panose="02010600030101010101" pitchFamily="2" charset="-122"/>
              </a:rPr>
              <a:t>项目</a:t>
            </a:r>
            <a:r>
              <a:rPr lang="zh-CN" altLang="en-US" sz="1800">
                <a:latin typeface="宋体" panose="02010600030101010101" pitchFamily="2" charset="-122"/>
                <a:ea typeface="宋体" panose="02010600030101010101" pitchFamily="2" charset="-122"/>
                <a:cs typeface="宋体" panose="02010600030101010101" pitchFamily="2" charset="-122"/>
              </a:rPr>
              <a:t>：高压盒正负极绝缘阻值的测量</a:t>
            </a:r>
          </a:p>
        </p:txBody>
      </p:sp>
      <p:sp>
        <p:nvSpPr>
          <p:cNvPr id="3" name="文本框 2"/>
          <p:cNvSpPr txBox="1"/>
          <p:nvPr/>
        </p:nvSpPr>
        <p:spPr>
          <a:xfrm>
            <a:off x="1236345" y="4657090"/>
            <a:ext cx="5080000" cy="645160"/>
          </a:xfrm>
          <a:prstGeom prst="rect">
            <a:avLst/>
          </a:prstGeom>
          <a:noFill/>
          <a:ln w="9525">
            <a:noFill/>
          </a:ln>
        </p:spPr>
        <p:txBody>
          <a:bodyPr>
            <a:spAutoFit/>
          </a:bodyPr>
          <a:lstStyle/>
          <a:p>
            <a:r>
              <a:rPr lang="zh-CN" altLang="en-US" sz="1800" b="1">
                <a:latin typeface="宋体" panose="02010600030101010101" pitchFamily="2" charset="-122"/>
                <a:ea typeface="宋体" panose="02010600030101010101" pitchFamily="2" charset="-122"/>
                <a:cs typeface="宋体" panose="02010600030101010101" pitchFamily="2" charset="-122"/>
              </a:rPr>
              <a:t>标准</a:t>
            </a:r>
            <a:r>
              <a:rPr lang="zh-CN" altLang="en-US" sz="1800">
                <a:latin typeface="宋体" panose="02010600030101010101" pitchFamily="2" charset="-122"/>
                <a:ea typeface="宋体" panose="02010600030101010101" pitchFamily="2" charset="-122"/>
                <a:cs typeface="宋体" panose="02010600030101010101" pitchFamily="2" charset="-122"/>
              </a:rPr>
              <a:t>：高压盒端（动力电池输入，驱动电机控制器输出）与车身（外壳）绝缘阻值为无穷大</a:t>
            </a:r>
          </a:p>
        </p:txBody>
      </p:sp>
      <p:pic>
        <p:nvPicPr>
          <p:cNvPr id="4" name="图片 21"/>
          <p:cNvPicPr>
            <a:picLocks noChangeAspect="1"/>
          </p:cNvPicPr>
          <p:nvPr/>
        </p:nvPicPr>
        <p:blipFill>
          <a:blip r:embed="rId2"/>
          <a:srcRect l="5057"/>
          <a:stretch>
            <a:fillRect/>
          </a:stretch>
        </p:blipFill>
        <p:spPr>
          <a:xfrm>
            <a:off x="6316345" y="2519680"/>
            <a:ext cx="2165985" cy="2891790"/>
          </a:xfrm>
          <a:prstGeom prst="rect">
            <a:avLst/>
          </a:prstGeom>
          <a:noFill/>
          <a:ln w="9525">
            <a:noFill/>
          </a:ln>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文本框 3"/>
          <p:cNvSpPr txBox="1"/>
          <p:nvPr/>
        </p:nvSpPr>
        <p:spPr>
          <a:xfrm>
            <a:off x="2663825" y="563563"/>
            <a:ext cx="4805680" cy="521970"/>
          </a:xfrm>
          <a:prstGeom prst="rect">
            <a:avLst/>
          </a:prstGeom>
          <a:noFill/>
          <a:ln w="9525">
            <a:noFill/>
          </a:ln>
        </p:spPr>
        <p:txBody>
          <a:bodyPr wrap="none" anchor="t">
            <a:spAutoFit/>
          </a:bodyPr>
          <a:lstStyle/>
          <a:p>
            <a:pPr defTabSz="914400"/>
            <a:r>
              <a:rPr lang="zh-CN" altLang="en-US" sz="2800" b="1" dirty="0">
                <a:solidFill>
                  <a:srgbClr val="558ED5"/>
                </a:solidFill>
                <a:latin typeface="微软雅黑" panose="020B0503020204020204" pitchFamily="34" charset="-122"/>
                <a:ea typeface="微软雅黑" panose="020B0503020204020204" pitchFamily="34" charset="-122"/>
                <a:sym typeface="宋体" panose="02010600030101010101" pitchFamily="2" charset="-122"/>
              </a:rPr>
              <a:t>三、高压部件绝缘检测的方法</a:t>
            </a:r>
          </a:p>
        </p:txBody>
      </p:sp>
      <p:sp>
        <p:nvSpPr>
          <p:cNvPr id="21506" name="矩形 20"/>
          <p:cNvSpPr/>
          <p:nvPr/>
        </p:nvSpPr>
        <p:spPr>
          <a:xfrm>
            <a:off x="244475" y="1196975"/>
            <a:ext cx="7406640" cy="460375"/>
          </a:xfrm>
          <a:prstGeom prst="rect">
            <a:avLst/>
          </a:prstGeom>
          <a:solidFill>
            <a:srgbClr val="00B0F0"/>
          </a:solidFill>
          <a:ln w="9525">
            <a:noFill/>
          </a:ln>
        </p:spPr>
        <p:txBody>
          <a:bodyPr wrap="square" anchor="t">
            <a:spAutoFit/>
          </a:bodyPr>
          <a:lstStyle/>
          <a:p>
            <a:r>
              <a:rPr lang="en-US" altLang="zh-CN" sz="2400" b="1" dirty="0">
                <a:solidFill>
                  <a:schemeClr val="bg1"/>
                </a:solidFill>
                <a:latin typeface="宋体" panose="02010600030101010101" pitchFamily="2" charset="-122"/>
                <a:ea typeface="宋体" panose="02010600030101010101" pitchFamily="2" charset="-122"/>
              </a:rPr>
              <a:t> </a:t>
            </a:r>
            <a:r>
              <a:rPr lang="zh-CN" altLang="en-US" sz="2400" b="1" dirty="0">
                <a:solidFill>
                  <a:schemeClr val="bg1"/>
                </a:solidFill>
                <a:latin typeface="宋体" panose="02010600030101010101" pitchFamily="2" charset="-122"/>
                <a:ea typeface="宋体" panose="02010600030101010101" pitchFamily="2" charset="-122"/>
              </a:rPr>
              <a:t>3. 高压部件绝缘的检测方法及标准</a:t>
            </a:r>
          </a:p>
        </p:txBody>
      </p:sp>
      <p:sp>
        <p:nvSpPr>
          <p:cNvPr id="9" name="矩形 8"/>
          <p:cNvSpPr/>
          <p:nvPr/>
        </p:nvSpPr>
        <p:spPr>
          <a:xfrm>
            <a:off x="889000" y="1766888"/>
            <a:ext cx="2398713" cy="368300"/>
          </a:xfrm>
          <a:prstGeom prst="rect">
            <a:avLst/>
          </a:prstGeom>
          <a:solidFill>
            <a:schemeClr val="accent2">
              <a:lumMod val="20000"/>
              <a:lumOff val="80000"/>
            </a:schemeClr>
          </a:solidFill>
        </p:spPr>
        <p:txBody>
          <a:bodyPr>
            <a:spAutoFit/>
          </a:body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en-US" sz="1800" b="1" i="0" u="none" strike="noStrike" kern="1200" cap="none" spc="0" normalizeH="0" baseline="0" noProof="0" dirty="0">
                <a:ln>
                  <a:noFill/>
                </a:ln>
                <a:solidFill>
                  <a:schemeClr val="tx1"/>
                </a:solidFill>
                <a:effectLst/>
                <a:uLnTx/>
                <a:uFillTx/>
                <a:latin typeface="宋体" panose="02010600030101010101" pitchFamily="2" charset="-122"/>
                <a:ea typeface="宋体" panose="02010600030101010101" pitchFamily="2" charset="-122"/>
                <a:cs typeface="宋体" panose="02010600030101010101" pitchFamily="2" charset="-122"/>
              </a:rPr>
              <a:t>（9）高压线束 </a:t>
            </a:r>
            <a:endParaRPr kumimoji="0" lang="zh-CN" altLang="en-US" sz="1800" b="0" i="0" u="none" strike="noStrike" kern="1200" cap="none" spc="0" normalizeH="0" baseline="0" noProof="0" dirty="0">
              <a:ln>
                <a:noFill/>
              </a:ln>
              <a:solidFill>
                <a:schemeClr val="tx1"/>
              </a:solidFill>
              <a:effectLst/>
              <a:uLnTx/>
              <a:uFillTx/>
              <a:latin typeface="宋体" panose="02010600030101010101" pitchFamily="2" charset="-122"/>
              <a:ea typeface="宋体" panose="02010600030101010101" pitchFamily="2" charset="-122"/>
              <a:cs typeface="宋体" panose="02010600030101010101" pitchFamily="2" charset="-122"/>
            </a:endParaRPr>
          </a:p>
        </p:txBody>
      </p:sp>
      <p:sp>
        <p:nvSpPr>
          <p:cNvPr id="101" name="文本框 100"/>
          <p:cNvSpPr txBox="1"/>
          <p:nvPr/>
        </p:nvSpPr>
        <p:spPr>
          <a:xfrm>
            <a:off x="1263015" y="2780665"/>
            <a:ext cx="5080000" cy="368300"/>
          </a:xfrm>
          <a:prstGeom prst="rect">
            <a:avLst/>
          </a:prstGeom>
          <a:noFill/>
          <a:ln w="9525">
            <a:noFill/>
          </a:ln>
        </p:spPr>
        <p:txBody>
          <a:bodyPr>
            <a:spAutoFit/>
          </a:bodyPr>
          <a:lstStyle/>
          <a:p>
            <a:r>
              <a:rPr lang="zh-CN" altLang="en-US" sz="1800" b="1">
                <a:latin typeface="宋体" panose="02010600030101010101" pitchFamily="2" charset="-122"/>
                <a:ea typeface="宋体" panose="02010600030101010101" pitchFamily="2" charset="-122"/>
                <a:cs typeface="宋体" panose="02010600030101010101" pitchFamily="2" charset="-122"/>
              </a:rPr>
              <a:t>项目</a:t>
            </a:r>
            <a:r>
              <a:rPr lang="zh-CN" altLang="en-US" sz="1800">
                <a:latin typeface="宋体" panose="02010600030101010101" pitchFamily="2" charset="-122"/>
                <a:ea typeface="宋体" panose="02010600030101010101" pitchFamily="2" charset="-122"/>
                <a:cs typeface="宋体" panose="02010600030101010101" pitchFamily="2" charset="-122"/>
              </a:rPr>
              <a:t>：高压线束线芯与线壳绝缘组织的测量</a:t>
            </a:r>
          </a:p>
        </p:txBody>
      </p:sp>
      <p:sp>
        <p:nvSpPr>
          <p:cNvPr id="2" name="文本框 1"/>
          <p:cNvSpPr txBox="1"/>
          <p:nvPr/>
        </p:nvSpPr>
        <p:spPr>
          <a:xfrm>
            <a:off x="1263015" y="3568065"/>
            <a:ext cx="5080000" cy="645160"/>
          </a:xfrm>
          <a:prstGeom prst="rect">
            <a:avLst/>
          </a:prstGeom>
          <a:noFill/>
          <a:ln w="9525">
            <a:noFill/>
          </a:ln>
        </p:spPr>
        <p:txBody>
          <a:bodyPr>
            <a:spAutoFit/>
          </a:bodyPr>
          <a:lstStyle/>
          <a:p>
            <a:r>
              <a:rPr lang="zh-CN" altLang="en-US" sz="1800" b="1">
                <a:latin typeface="宋体" panose="02010600030101010101" pitchFamily="2" charset="-122"/>
                <a:ea typeface="宋体" panose="02010600030101010101" pitchFamily="2" charset="-122"/>
                <a:cs typeface="宋体" panose="02010600030101010101" pitchFamily="2" charset="-122"/>
              </a:rPr>
              <a:t>方法</a:t>
            </a:r>
            <a:r>
              <a:rPr lang="zh-CN" altLang="en-US" sz="1800">
                <a:latin typeface="宋体" panose="02010600030101010101" pitchFamily="2" charset="-122"/>
                <a:ea typeface="宋体" panose="02010600030101010101" pitchFamily="2" charset="-122"/>
                <a:cs typeface="宋体" panose="02010600030101010101" pitchFamily="2" charset="-122"/>
              </a:rPr>
              <a:t>：对所有高压（橙色）线缆，将兆欧表黑表笔接于线缆外壳，红表笔测量高压线缆线芯</a:t>
            </a:r>
          </a:p>
        </p:txBody>
      </p:sp>
      <p:sp>
        <p:nvSpPr>
          <p:cNvPr id="3" name="文本框 2"/>
          <p:cNvSpPr txBox="1"/>
          <p:nvPr/>
        </p:nvSpPr>
        <p:spPr>
          <a:xfrm>
            <a:off x="1263015" y="4632325"/>
            <a:ext cx="5080000" cy="368300"/>
          </a:xfrm>
          <a:prstGeom prst="rect">
            <a:avLst/>
          </a:prstGeom>
          <a:noFill/>
          <a:ln w="9525">
            <a:noFill/>
          </a:ln>
        </p:spPr>
        <p:txBody>
          <a:bodyPr>
            <a:spAutoFit/>
          </a:bodyPr>
          <a:lstStyle/>
          <a:p>
            <a:r>
              <a:rPr lang="zh-CN" altLang="en-US" sz="1800" b="1">
                <a:latin typeface="宋体" panose="02010600030101010101" pitchFamily="2" charset="-122"/>
                <a:ea typeface="宋体" panose="02010600030101010101" pitchFamily="2" charset="-122"/>
                <a:cs typeface="宋体" panose="02010600030101010101" pitchFamily="2" charset="-122"/>
              </a:rPr>
              <a:t>标准</a:t>
            </a:r>
            <a:r>
              <a:rPr lang="zh-CN" altLang="en-US" sz="1800">
                <a:latin typeface="宋体" panose="02010600030101010101" pitchFamily="2" charset="-122"/>
                <a:ea typeface="宋体" panose="02010600030101010101" pitchFamily="2" charset="-122"/>
                <a:cs typeface="宋体" panose="02010600030101010101" pitchFamily="2" charset="-122"/>
              </a:rPr>
              <a:t>：绝缘阻值为无穷大</a:t>
            </a:r>
          </a:p>
        </p:txBody>
      </p:sp>
      <p:pic>
        <p:nvPicPr>
          <p:cNvPr id="4" name="图片 27"/>
          <p:cNvPicPr>
            <a:picLocks noChangeAspect="1"/>
          </p:cNvPicPr>
          <p:nvPr/>
        </p:nvPicPr>
        <p:blipFill>
          <a:blip r:embed="rId2"/>
          <a:stretch>
            <a:fillRect/>
          </a:stretch>
        </p:blipFill>
        <p:spPr>
          <a:xfrm>
            <a:off x="6235700" y="3246120"/>
            <a:ext cx="2484755" cy="1289050"/>
          </a:xfrm>
          <a:prstGeom prst="rect">
            <a:avLst/>
          </a:prstGeom>
          <a:noFill/>
          <a:ln w="9525">
            <a:noFill/>
          </a:ln>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文本框 3"/>
          <p:cNvSpPr txBox="1"/>
          <p:nvPr/>
        </p:nvSpPr>
        <p:spPr>
          <a:xfrm>
            <a:off x="4081463" y="550863"/>
            <a:ext cx="1620837" cy="523875"/>
          </a:xfrm>
          <a:prstGeom prst="rect">
            <a:avLst/>
          </a:prstGeom>
          <a:noFill/>
          <a:ln w="9525">
            <a:noFill/>
          </a:ln>
        </p:spPr>
        <p:txBody>
          <a:bodyPr wrap="none" anchor="t">
            <a:spAutoFit/>
          </a:bodyPr>
          <a:lstStyle/>
          <a:p>
            <a:pPr defTabSz="914400"/>
            <a:r>
              <a:rPr lang="zh-CN" altLang="en-US" sz="2800" b="1" dirty="0">
                <a:solidFill>
                  <a:srgbClr val="FF0000"/>
                </a:solidFill>
                <a:latin typeface="微软雅黑" panose="020B0503020204020204" pitchFamily="34" charset="-122"/>
                <a:ea typeface="微软雅黑" panose="020B0503020204020204" pitchFamily="34" charset="-122"/>
                <a:sym typeface="宋体" panose="02010600030101010101" pitchFamily="2" charset="-122"/>
              </a:rPr>
              <a:t>知识拓展</a:t>
            </a:r>
            <a:endParaRPr lang="zh-CN" altLang="en-US" sz="2800" b="1" dirty="0">
              <a:solidFill>
                <a:srgbClr val="558ED5"/>
              </a:solidFill>
              <a:latin typeface="微软雅黑" panose="020B0503020204020204" pitchFamily="34" charset="-122"/>
              <a:ea typeface="微软雅黑" panose="020B0503020204020204" pitchFamily="34" charset="-122"/>
              <a:sym typeface="宋体" panose="02010600030101010101" pitchFamily="2" charset="-122"/>
            </a:endParaRPr>
          </a:p>
        </p:txBody>
      </p:sp>
      <p:sp>
        <p:nvSpPr>
          <p:cNvPr id="45058" name="矩形 6"/>
          <p:cNvSpPr/>
          <p:nvPr/>
        </p:nvSpPr>
        <p:spPr>
          <a:xfrm>
            <a:off x="150813" y="1304925"/>
            <a:ext cx="4092575" cy="460375"/>
          </a:xfrm>
          <a:prstGeom prst="rect">
            <a:avLst/>
          </a:prstGeom>
          <a:solidFill>
            <a:srgbClr val="00B0F0"/>
          </a:solidFill>
          <a:ln w="9525">
            <a:noFill/>
          </a:ln>
        </p:spPr>
        <p:txBody>
          <a:bodyPr wrap="none" anchor="t">
            <a:spAutoFit/>
          </a:bodyPr>
          <a:lstStyle/>
          <a:p>
            <a:pPr algn="l"/>
            <a:r>
              <a:rPr lang="en-US" altLang="zh-CN" sz="2400" dirty="0">
                <a:solidFill>
                  <a:schemeClr val="bg1"/>
                </a:solidFill>
                <a:latin typeface="微软雅黑" panose="020B0503020204020204" pitchFamily="34" charset="-122"/>
                <a:ea typeface="微软雅黑" panose="020B0503020204020204" pitchFamily="34" charset="-122"/>
                <a:sym typeface="+mn-ea"/>
              </a:rPr>
              <a:t>1.电动车的高压安全防护措施</a:t>
            </a:r>
            <a:endParaRPr lang="zh-CN" altLang="en-US" sz="2400" dirty="0">
              <a:solidFill>
                <a:schemeClr val="bg1"/>
              </a:solidFill>
              <a:latin typeface="微软雅黑" panose="020B0503020204020204" pitchFamily="34" charset="-122"/>
              <a:ea typeface="微软雅黑" panose="020B0503020204020204" pitchFamily="34" charset="-122"/>
              <a:sym typeface="+mn-ea"/>
            </a:endParaRPr>
          </a:p>
        </p:txBody>
      </p:sp>
      <p:sp>
        <p:nvSpPr>
          <p:cNvPr id="9" name="矩形 8"/>
          <p:cNvSpPr/>
          <p:nvPr/>
        </p:nvSpPr>
        <p:spPr>
          <a:xfrm>
            <a:off x="709295" y="2164080"/>
            <a:ext cx="2976880" cy="368300"/>
          </a:xfrm>
          <a:prstGeom prst="rect">
            <a:avLst/>
          </a:prstGeom>
          <a:solidFill>
            <a:schemeClr val="accent2">
              <a:lumMod val="20000"/>
              <a:lumOff val="80000"/>
            </a:schemeClr>
          </a:solidFill>
        </p:spPr>
        <p:txBody>
          <a:bodyPr wrap="square">
            <a:spAutoFit/>
          </a:body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en-US" sz="1800" b="1" i="0" u="none" strike="noStrike" kern="1200" cap="none" spc="0" normalizeH="0" baseline="0" noProof="0" dirty="0">
                <a:ln>
                  <a:noFill/>
                </a:ln>
                <a:solidFill>
                  <a:schemeClr val="tx1"/>
                </a:solidFill>
                <a:effectLst/>
                <a:uLnTx/>
                <a:uFillTx/>
                <a:latin typeface="宋体" panose="02010600030101010101" pitchFamily="2" charset="-122"/>
                <a:ea typeface="宋体" panose="02010600030101010101" pitchFamily="2" charset="-122"/>
                <a:cs typeface="宋体" panose="02010600030101010101" pitchFamily="2" charset="-122"/>
              </a:rPr>
              <a:t>（</a:t>
            </a:r>
            <a:r>
              <a:rPr kumimoji="0" lang="en-US" altLang="zh-CN" sz="1800" b="1" i="0" u="none" strike="noStrike" kern="1200" cap="none" spc="0" normalizeH="0" baseline="0" noProof="0" dirty="0">
                <a:ln>
                  <a:noFill/>
                </a:ln>
                <a:solidFill>
                  <a:schemeClr val="tx1"/>
                </a:solidFill>
                <a:effectLst/>
                <a:uLnTx/>
                <a:uFillTx/>
                <a:latin typeface="宋体" panose="02010600030101010101" pitchFamily="2" charset="-122"/>
                <a:ea typeface="宋体" panose="02010600030101010101" pitchFamily="2" charset="-122"/>
                <a:cs typeface="宋体" panose="02010600030101010101" pitchFamily="2" charset="-122"/>
              </a:rPr>
              <a:t>1</a:t>
            </a:r>
            <a:r>
              <a:rPr kumimoji="0" lang="zh-CN" altLang="en-US" sz="1800" b="1" i="0" u="none" strike="noStrike" kern="1200" cap="none" spc="0" normalizeH="0" baseline="0" noProof="0" dirty="0">
                <a:ln>
                  <a:noFill/>
                </a:ln>
                <a:solidFill>
                  <a:schemeClr val="tx1"/>
                </a:solidFill>
                <a:effectLst/>
                <a:uLnTx/>
                <a:uFillTx/>
                <a:latin typeface="宋体" panose="02010600030101010101" pitchFamily="2" charset="-122"/>
                <a:ea typeface="宋体" panose="02010600030101010101" pitchFamily="2" charset="-122"/>
                <a:cs typeface="宋体" panose="02010600030101010101" pitchFamily="2" charset="-122"/>
              </a:rPr>
              <a:t>）漏电保护器 </a:t>
            </a:r>
            <a:endParaRPr kumimoji="0" lang="zh-CN" altLang="en-US" sz="1800" b="0" i="0" u="none" strike="noStrike" kern="1200" cap="none" spc="0" normalizeH="0" baseline="0" noProof="0" dirty="0">
              <a:ln>
                <a:noFill/>
              </a:ln>
              <a:solidFill>
                <a:schemeClr val="tx1"/>
              </a:solidFill>
              <a:effectLst/>
              <a:uLnTx/>
              <a:uFillTx/>
              <a:latin typeface="宋体" panose="02010600030101010101" pitchFamily="2" charset="-122"/>
              <a:ea typeface="宋体" panose="02010600030101010101" pitchFamily="2" charset="-122"/>
              <a:cs typeface="宋体" panose="02010600030101010101" pitchFamily="2" charset="-122"/>
            </a:endParaRPr>
          </a:p>
        </p:txBody>
      </p:sp>
      <p:sp>
        <p:nvSpPr>
          <p:cNvPr id="101" name="文本框 100"/>
          <p:cNvSpPr txBox="1"/>
          <p:nvPr/>
        </p:nvSpPr>
        <p:spPr>
          <a:xfrm>
            <a:off x="1558925" y="2710815"/>
            <a:ext cx="6026150" cy="2399665"/>
          </a:xfrm>
          <a:prstGeom prst="rect">
            <a:avLst/>
          </a:prstGeom>
          <a:noFill/>
          <a:ln w="9525">
            <a:noFill/>
          </a:ln>
        </p:spPr>
        <p:txBody>
          <a:bodyPr wrap="square">
            <a:spAutoFit/>
          </a:bodyPr>
          <a:lstStyle/>
          <a:p>
            <a:pPr indent="304800" algn="just">
              <a:lnSpc>
                <a:spcPct val="150000"/>
              </a:lnSpc>
            </a:pPr>
            <a:r>
              <a:rPr lang="en-US" altLang="zh-CN" sz="2000">
                <a:latin typeface="宋体" panose="02010600030101010101" pitchFamily="2" charset="-122"/>
                <a:ea typeface="宋体" panose="02010600030101010101" pitchFamily="2" charset="-122"/>
                <a:cs typeface="宋体" panose="02010600030101010101" pitchFamily="2" charset="-122"/>
              </a:rPr>
              <a:t> </a:t>
            </a:r>
            <a:r>
              <a:rPr lang="zh-CN" altLang="en-US" sz="2000">
                <a:latin typeface="宋体" panose="02010600030101010101" pitchFamily="2" charset="-122"/>
                <a:ea typeface="宋体" panose="02010600030101010101" pitchFamily="2" charset="-122"/>
                <a:cs typeface="宋体" panose="02010600030101010101" pitchFamily="2" charset="-122"/>
              </a:rPr>
              <a:t>电动汽车采用漏电保护器是十分必要的，一旦有正母线或负母线与车身相连，保护器就报警，这就避免了电机壳体漏电成为高压正极，站在车上的人触摸负极造成电击伤。这样的设计也可避免空调系统高压、</a:t>
            </a:r>
            <a:r>
              <a:rPr lang="en-US" altLang="zh-CN" sz="2000">
                <a:latin typeface="宋体" panose="02010600030101010101" pitchFamily="2" charset="-122"/>
                <a:ea typeface="宋体" panose="02010600030101010101" pitchFamily="2" charset="-122"/>
                <a:cs typeface="宋体" panose="02010600030101010101" pitchFamily="2" charset="-122"/>
              </a:rPr>
              <a:t>DC/DC</a:t>
            </a:r>
            <a:r>
              <a:rPr lang="zh-CN" altLang="en-US" sz="2000">
                <a:latin typeface="宋体" panose="02010600030101010101" pitchFamily="2" charset="-122"/>
                <a:ea typeface="宋体" panose="02010600030101010101" pitchFamily="2" charset="-122"/>
                <a:cs typeface="宋体" panose="02010600030101010101" pitchFamily="2" charset="-122"/>
              </a:rPr>
              <a:t>系统高压的泄漏。</a:t>
            </a:r>
            <a:endParaRPr lang="zh-CN" altLang="en-US" sz="200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文本框 3"/>
          <p:cNvSpPr txBox="1"/>
          <p:nvPr/>
        </p:nvSpPr>
        <p:spPr>
          <a:xfrm>
            <a:off x="4081463" y="550863"/>
            <a:ext cx="1620837" cy="523875"/>
          </a:xfrm>
          <a:prstGeom prst="rect">
            <a:avLst/>
          </a:prstGeom>
          <a:noFill/>
          <a:ln w="9525">
            <a:noFill/>
          </a:ln>
        </p:spPr>
        <p:txBody>
          <a:bodyPr wrap="none" anchor="t">
            <a:spAutoFit/>
          </a:bodyPr>
          <a:lstStyle/>
          <a:p>
            <a:pPr defTabSz="914400"/>
            <a:r>
              <a:rPr lang="zh-CN" altLang="en-US" sz="2800" b="1" dirty="0">
                <a:solidFill>
                  <a:srgbClr val="FF0000"/>
                </a:solidFill>
                <a:latin typeface="微软雅黑" panose="020B0503020204020204" pitchFamily="34" charset="-122"/>
                <a:ea typeface="微软雅黑" panose="020B0503020204020204" pitchFamily="34" charset="-122"/>
                <a:sym typeface="宋体" panose="02010600030101010101" pitchFamily="2" charset="-122"/>
              </a:rPr>
              <a:t>知识拓展</a:t>
            </a:r>
            <a:endParaRPr lang="zh-CN" altLang="en-US" sz="2800" b="1" dirty="0">
              <a:solidFill>
                <a:srgbClr val="558ED5"/>
              </a:solidFill>
              <a:latin typeface="微软雅黑" panose="020B0503020204020204" pitchFamily="34" charset="-122"/>
              <a:ea typeface="微软雅黑" panose="020B0503020204020204" pitchFamily="34" charset="-122"/>
              <a:sym typeface="宋体" panose="02010600030101010101" pitchFamily="2" charset="-122"/>
            </a:endParaRPr>
          </a:p>
        </p:txBody>
      </p:sp>
      <p:sp>
        <p:nvSpPr>
          <p:cNvPr id="45058" name="矩形 6"/>
          <p:cNvSpPr/>
          <p:nvPr/>
        </p:nvSpPr>
        <p:spPr>
          <a:xfrm>
            <a:off x="150813" y="1304925"/>
            <a:ext cx="4092575" cy="460375"/>
          </a:xfrm>
          <a:prstGeom prst="rect">
            <a:avLst/>
          </a:prstGeom>
          <a:solidFill>
            <a:srgbClr val="00B0F0"/>
          </a:solidFill>
          <a:ln w="9525">
            <a:noFill/>
          </a:ln>
        </p:spPr>
        <p:txBody>
          <a:bodyPr wrap="none" anchor="t">
            <a:spAutoFit/>
          </a:bodyPr>
          <a:lstStyle/>
          <a:p>
            <a:pPr algn="l"/>
            <a:r>
              <a:rPr lang="en-US" altLang="zh-CN" sz="2400" dirty="0">
                <a:solidFill>
                  <a:schemeClr val="bg1"/>
                </a:solidFill>
                <a:latin typeface="微软雅黑" panose="020B0503020204020204" pitchFamily="34" charset="-122"/>
                <a:ea typeface="微软雅黑" panose="020B0503020204020204" pitchFamily="34" charset="-122"/>
                <a:sym typeface="+mn-ea"/>
              </a:rPr>
              <a:t>1.电动车的高压安全防护措施</a:t>
            </a:r>
            <a:endParaRPr lang="zh-CN" altLang="en-US" sz="2400" dirty="0">
              <a:solidFill>
                <a:schemeClr val="bg1"/>
              </a:solidFill>
              <a:latin typeface="微软雅黑" panose="020B0503020204020204" pitchFamily="34" charset="-122"/>
              <a:ea typeface="微软雅黑" panose="020B0503020204020204" pitchFamily="34" charset="-122"/>
              <a:sym typeface="+mn-ea"/>
            </a:endParaRPr>
          </a:p>
        </p:txBody>
      </p:sp>
      <p:sp>
        <p:nvSpPr>
          <p:cNvPr id="9" name="矩形 8"/>
          <p:cNvSpPr/>
          <p:nvPr/>
        </p:nvSpPr>
        <p:spPr>
          <a:xfrm>
            <a:off x="709295" y="2164080"/>
            <a:ext cx="2976880" cy="368300"/>
          </a:xfrm>
          <a:prstGeom prst="rect">
            <a:avLst/>
          </a:prstGeom>
          <a:solidFill>
            <a:schemeClr val="accent2">
              <a:lumMod val="20000"/>
              <a:lumOff val="80000"/>
            </a:schemeClr>
          </a:solidFill>
        </p:spPr>
        <p:txBody>
          <a:bodyPr wrap="square">
            <a:spAutoFit/>
          </a:body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en-US" sz="1800" b="1" i="0" u="none" strike="noStrike" kern="1200" cap="none" spc="0" normalizeH="0" baseline="0" noProof="0" dirty="0">
                <a:ln>
                  <a:noFill/>
                </a:ln>
                <a:solidFill>
                  <a:schemeClr val="tx1"/>
                </a:solidFill>
                <a:effectLst/>
                <a:uLnTx/>
                <a:uFillTx/>
                <a:latin typeface="宋体" panose="02010600030101010101" pitchFamily="2" charset="-122"/>
                <a:ea typeface="宋体" panose="02010600030101010101" pitchFamily="2" charset="-122"/>
                <a:cs typeface="宋体" panose="02010600030101010101" pitchFamily="2" charset="-122"/>
              </a:rPr>
              <a:t>（</a:t>
            </a:r>
            <a:r>
              <a:rPr kumimoji="0" lang="en-US" altLang="zh-CN" sz="1800" b="1" i="0" u="none" strike="noStrike" kern="1200" cap="none" spc="0" normalizeH="0" baseline="0" noProof="0" dirty="0">
                <a:ln>
                  <a:noFill/>
                </a:ln>
                <a:solidFill>
                  <a:schemeClr val="tx1"/>
                </a:solidFill>
                <a:effectLst/>
                <a:uLnTx/>
                <a:uFillTx/>
                <a:latin typeface="宋体" panose="02010600030101010101" pitchFamily="2" charset="-122"/>
                <a:ea typeface="宋体" panose="02010600030101010101" pitchFamily="2" charset="-122"/>
                <a:cs typeface="宋体" panose="02010600030101010101" pitchFamily="2" charset="-122"/>
              </a:rPr>
              <a:t>2</a:t>
            </a:r>
            <a:r>
              <a:rPr kumimoji="0" lang="zh-CN" altLang="en-US" sz="1800" b="1" i="0" u="none" strike="noStrike" kern="1200" cap="none" spc="0" normalizeH="0" baseline="0" noProof="0" dirty="0">
                <a:ln>
                  <a:noFill/>
                </a:ln>
                <a:solidFill>
                  <a:schemeClr val="tx1"/>
                </a:solidFill>
                <a:effectLst/>
                <a:uLnTx/>
                <a:uFillTx/>
                <a:latin typeface="宋体" panose="02010600030101010101" pitchFamily="2" charset="-122"/>
                <a:ea typeface="宋体" panose="02010600030101010101" pitchFamily="2" charset="-122"/>
                <a:cs typeface="宋体" panose="02010600030101010101" pitchFamily="2" charset="-122"/>
              </a:rPr>
              <a:t>）高压互锁 </a:t>
            </a:r>
            <a:endParaRPr kumimoji="0" lang="zh-CN" altLang="en-US" sz="1800" b="0" i="0" u="none" strike="noStrike" kern="1200" cap="none" spc="0" normalizeH="0" baseline="0" noProof="0" dirty="0">
              <a:ln>
                <a:noFill/>
              </a:ln>
              <a:solidFill>
                <a:schemeClr val="tx1"/>
              </a:solidFill>
              <a:effectLst/>
              <a:uLnTx/>
              <a:uFillTx/>
              <a:latin typeface="宋体" panose="02010600030101010101" pitchFamily="2" charset="-122"/>
              <a:ea typeface="宋体" panose="02010600030101010101" pitchFamily="2" charset="-122"/>
              <a:cs typeface="宋体" panose="02010600030101010101" pitchFamily="2" charset="-122"/>
            </a:endParaRPr>
          </a:p>
        </p:txBody>
      </p:sp>
      <p:sp>
        <p:nvSpPr>
          <p:cNvPr id="101" name="文本框 100"/>
          <p:cNvSpPr txBox="1"/>
          <p:nvPr/>
        </p:nvSpPr>
        <p:spPr>
          <a:xfrm>
            <a:off x="1518920" y="2777490"/>
            <a:ext cx="6408420" cy="2399665"/>
          </a:xfrm>
          <a:prstGeom prst="rect">
            <a:avLst/>
          </a:prstGeom>
          <a:noFill/>
          <a:ln w="9525">
            <a:noFill/>
          </a:ln>
        </p:spPr>
        <p:txBody>
          <a:bodyPr wrap="square">
            <a:spAutoFit/>
          </a:bodyPr>
          <a:lstStyle/>
          <a:p>
            <a:pPr indent="304800" algn="just">
              <a:lnSpc>
                <a:spcPct val="150000"/>
              </a:lnSpc>
            </a:pPr>
            <a:r>
              <a:rPr lang="en-US" sz="2000">
                <a:latin typeface="宋体" panose="02010600030101010101" pitchFamily="2" charset="-122"/>
                <a:ea typeface="宋体" panose="02010600030101010101" pitchFamily="2" charset="-122"/>
                <a:cs typeface="宋体" panose="02010600030101010101" pitchFamily="2" charset="-122"/>
              </a:rPr>
              <a:t>  </a:t>
            </a:r>
            <a:r>
              <a:rPr sz="2000">
                <a:latin typeface="宋体" panose="02010600030101010101" pitchFamily="2" charset="-122"/>
                <a:ea typeface="宋体" panose="02010600030101010101" pitchFamily="2" charset="-122"/>
                <a:cs typeface="宋体" panose="02010600030101010101" pitchFamily="2" charset="-122"/>
              </a:rPr>
              <a:t>逆变器密封在高压盒中，非工作人员不能拆开。但也会有工作人员疏忽和非工作人员强行拆开的情况，为防止电击伤，在逆变器盒盖上设计有高压互锁开关，只要逆变器盒体打开，开关动作，控制器收到信号断开系统的主继电器，可以避免意外电击出现。</a:t>
            </a:r>
            <a:endParaRPr lang="zh-CN" altLang="en-US" sz="200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文本框 3"/>
          <p:cNvSpPr txBox="1"/>
          <p:nvPr/>
        </p:nvSpPr>
        <p:spPr>
          <a:xfrm>
            <a:off x="4081463" y="550863"/>
            <a:ext cx="1620837" cy="523875"/>
          </a:xfrm>
          <a:prstGeom prst="rect">
            <a:avLst/>
          </a:prstGeom>
          <a:noFill/>
          <a:ln w="9525">
            <a:noFill/>
          </a:ln>
        </p:spPr>
        <p:txBody>
          <a:bodyPr wrap="none" anchor="t">
            <a:spAutoFit/>
          </a:bodyPr>
          <a:lstStyle/>
          <a:p>
            <a:pPr defTabSz="914400"/>
            <a:r>
              <a:rPr lang="zh-CN" altLang="en-US" sz="2800" b="1" dirty="0">
                <a:solidFill>
                  <a:srgbClr val="FF0000"/>
                </a:solidFill>
                <a:latin typeface="微软雅黑" panose="020B0503020204020204" pitchFamily="34" charset="-122"/>
                <a:ea typeface="微软雅黑" panose="020B0503020204020204" pitchFamily="34" charset="-122"/>
                <a:sym typeface="宋体" panose="02010600030101010101" pitchFamily="2" charset="-122"/>
              </a:rPr>
              <a:t>知识拓展</a:t>
            </a:r>
            <a:endParaRPr lang="zh-CN" altLang="en-US" sz="2800" b="1" dirty="0">
              <a:solidFill>
                <a:srgbClr val="558ED5"/>
              </a:solidFill>
              <a:latin typeface="微软雅黑" panose="020B0503020204020204" pitchFamily="34" charset="-122"/>
              <a:ea typeface="微软雅黑" panose="020B0503020204020204" pitchFamily="34" charset="-122"/>
              <a:sym typeface="宋体" panose="02010600030101010101" pitchFamily="2" charset="-122"/>
            </a:endParaRPr>
          </a:p>
        </p:txBody>
      </p:sp>
      <p:sp>
        <p:nvSpPr>
          <p:cNvPr id="45058" name="矩形 6"/>
          <p:cNvSpPr/>
          <p:nvPr/>
        </p:nvSpPr>
        <p:spPr>
          <a:xfrm>
            <a:off x="134303" y="1075055"/>
            <a:ext cx="4092575" cy="460375"/>
          </a:xfrm>
          <a:prstGeom prst="rect">
            <a:avLst/>
          </a:prstGeom>
          <a:solidFill>
            <a:srgbClr val="00B0F0"/>
          </a:solidFill>
          <a:ln w="9525">
            <a:noFill/>
          </a:ln>
        </p:spPr>
        <p:txBody>
          <a:bodyPr wrap="none" anchor="t">
            <a:spAutoFit/>
          </a:bodyPr>
          <a:lstStyle/>
          <a:p>
            <a:pPr algn="l"/>
            <a:r>
              <a:rPr lang="en-US" altLang="zh-CN" sz="2400" dirty="0">
                <a:solidFill>
                  <a:schemeClr val="bg1"/>
                </a:solidFill>
                <a:latin typeface="微软雅黑" panose="020B0503020204020204" pitchFamily="34" charset="-122"/>
                <a:ea typeface="微软雅黑" panose="020B0503020204020204" pitchFamily="34" charset="-122"/>
                <a:sym typeface="+mn-ea"/>
              </a:rPr>
              <a:t>1.电动车的高压安全防护措施</a:t>
            </a:r>
            <a:endParaRPr lang="zh-CN" altLang="en-US" sz="2400" dirty="0">
              <a:solidFill>
                <a:schemeClr val="bg1"/>
              </a:solidFill>
              <a:latin typeface="微软雅黑" panose="020B0503020204020204" pitchFamily="34" charset="-122"/>
              <a:ea typeface="微软雅黑" panose="020B0503020204020204" pitchFamily="34" charset="-122"/>
              <a:sym typeface="+mn-ea"/>
            </a:endParaRPr>
          </a:p>
        </p:txBody>
      </p:sp>
      <p:sp>
        <p:nvSpPr>
          <p:cNvPr id="9" name="矩形 8"/>
          <p:cNvSpPr/>
          <p:nvPr/>
        </p:nvSpPr>
        <p:spPr>
          <a:xfrm>
            <a:off x="889000" y="1767205"/>
            <a:ext cx="2976880" cy="368300"/>
          </a:xfrm>
          <a:prstGeom prst="rect">
            <a:avLst/>
          </a:prstGeom>
          <a:solidFill>
            <a:schemeClr val="accent2">
              <a:lumMod val="20000"/>
              <a:lumOff val="80000"/>
            </a:schemeClr>
          </a:solidFill>
        </p:spPr>
        <p:txBody>
          <a:bodyPr wrap="square">
            <a:spAutoFit/>
          </a:body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en-US" sz="1800" b="1" i="0" u="none" strike="noStrike" kern="1200" cap="none" spc="0" normalizeH="0" baseline="0" noProof="0" dirty="0">
                <a:ln>
                  <a:noFill/>
                </a:ln>
                <a:solidFill>
                  <a:schemeClr val="tx1"/>
                </a:solidFill>
                <a:effectLst/>
                <a:uLnTx/>
                <a:uFillTx/>
                <a:latin typeface="宋体" panose="02010600030101010101" pitchFamily="2" charset="-122"/>
                <a:ea typeface="宋体" panose="02010600030101010101" pitchFamily="2" charset="-122"/>
                <a:cs typeface="宋体" panose="02010600030101010101" pitchFamily="2" charset="-122"/>
              </a:rPr>
              <a:t>（</a:t>
            </a:r>
            <a:r>
              <a:rPr kumimoji="0" lang="en-US" altLang="zh-CN" sz="1800" b="1" i="0" u="none" strike="noStrike" kern="1200" cap="none" spc="0" normalizeH="0" baseline="0" noProof="0" dirty="0">
                <a:ln>
                  <a:noFill/>
                </a:ln>
                <a:solidFill>
                  <a:schemeClr val="tx1"/>
                </a:solidFill>
                <a:effectLst/>
                <a:uLnTx/>
                <a:uFillTx/>
                <a:latin typeface="宋体" panose="02010600030101010101" pitchFamily="2" charset="-122"/>
                <a:ea typeface="宋体" panose="02010600030101010101" pitchFamily="2" charset="-122"/>
                <a:cs typeface="宋体" panose="02010600030101010101" pitchFamily="2" charset="-122"/>
              </a:rPr>
              <a:t>3</a:t>
            </a:r>
            <a:r>
              <a:rPr kumimoji="0" lang="zh-CN" altLang="en-US" sz="1800" b="1" i="0" u="none" strike="noStrike" kern="1200" cap="none" spc="0" normalizeH="0" baseline="0" noProof="0" dirty="0">
                <a:ln>
                  <a:noFill/>
                </a:ln>
                <a:solidFill>
                  <a:schemeClr val="tx1"/>
                </a:solidFill>
                <a:effectLst/>
                <a:uLnTx/>
                <a:uFillTx/>
                <a:latin typeface="宋体" panose="02010600030101010101" pitchFamily="2" charset="-122"/>
                <a:ea typeface="宋体" panose="02010600030101010101" pitchFamily="2" charset="-122"/>
                <a:cs typeface="宋体" panose="02010600030101010101" pitchFamily="2" charset="-122"/>
              </a:rPr>
              <a:t>）绝缘电阻检测 </a:t>
            </a:r>
            <a:endParaRPr kumimoji="0" lang="zh-CN" altLang="en-US" sz="1800" b="0" i="0" u="none" strike="noStrike" kern="1200" cap="none" spc="0" normalizeH="0" baseline="0" noProof="0" dirty="0">
              <a:ln>
                <a:noFill/>
              </a:ln>
              <a:solidFill>
                <a:schemeClr val="tx1"/>
              </a:solidFill>
              <a:effectLst/>
              <a:uLnTx/>
              <a:uFillTx/>
              <a:latin typeface="宋体" panose="02010600030101010101" pitchFamily="2" charset="-122"/>
              <a:ea typeface="宋体" panose="02010600030101010101" pitchFamily="2" charset="-122"/>
              <a:cs typeface="宋体" panose="02010600030101010101" pitchFamily="2" charset="-122"/>
            </a:endParaRPr>
          </a:p>
        </p:txBody>
      </p:sp>
      <p:sp>
        <p:nvSpPr>
          <p:cNvPr id="101" name="文本框 100"/>
          <p:cNvSpPr txBox="1"/>
          <p:nvPr/>
        </p:nvSpPr>
        <p:spPr>
          <a:xfrm>
            <a:off x="1348740" y="2312670"/>
            <a:ext cx="6711315" cy="953135"/>
          </a:xfrm>
          <a:prstGeom prst="rect">
            <a:avLst/>
          </a:prstGeom>
          <a:noFill/>
          <a:ln w="9525">
            <a:noFill/>
          </a:ln>
        </p:spPr>
        <p:txBody>
          <a:bodyPr wrap="square">
            <a:spAutoFit/>
          </a:bodyPr>
          <a:lstStyle/>
          <a:p>
            <a:pPr indent="304800" algn="just"/>
            <a:r>
              <a:rPr lang="en-US" altLang="zh-CN" sz="2000">
                <a:latin typeface="宋体" panose="02010600030101010101" pitchFamily="2" charset="-122"/>
                <a:ea typeface="宋体" panose="02010600030101010101" pitchFamily="2" charset="-122"/>
                <a:cs typeface="宋体" panose="02010600030101010101" pitchFamily="2" charset="-122"/>
              </a:rPr>
              <a:t> </a:t>
            </a:r>
            <a:r>
              <a:rPr lang="zh-CN" altLang="en-US" sz="1800">
                <a:latin typeface="宋体" panose="02010600030101010101" pitchFamily="2" charset="-122"/>
                <a:ea typeface="宋体" panose="02010600030101010101" pitchFamily="2" charset="-122"/>
                <a:cs typeface="宋体" panose="02010600030101010101" pitchFamily="2" charset="-122"/>
              </a:rPr>
              <a:t>绝缘电阻是表征电动汽车电气安全好坏的重要参数，目的是为了消除高压电对车辆和驾乘人员人身的潜在威胁，保证电动汽车电气系统的安全，其高压安全要求如下：</a:t>
            </a:r>
          </a:p>
        </p:txBody>
      </p:sp>
      <p:sp>
        <p:nvSpPr>
          <p:cNvPr id="2" name="文本框 1"/>
          <p:cNvSpPr txBox="1"/>
          <p:nvPr/>
        </p:nvSpPr>
        <p:spPr>
          <a:xfrm>
            <a:off x="1348740" y="3265805"/>
            <a:ext cx="6711315" cy="3138170"/>
          </a:xfrm>
          <a:prstGeom prst="rect">
            <a:avLst/>
          </a:prstGeom>
          <a:noFill/>
          <a:ln w="9525">
            <a:noFill/>
          </a:ln>
        </p:spPr>
        <p:txBody>
          <a:bodyPr wrap="square">
            <a:spAutoFit/>
          </a:bodyPr>
          <a:lstStyle/>
          <a:p>
            <a:pPr indent="304800"/>
            <a:r>
              <a:rPr lang="en-US" altLang="zh-CN" sz="1800">
                <a:latin typeface="宋体" panose="02010600030101010101" pitchFamily="2" charset="-122"/>
                <a:ea typeface="宋体" panose="02010600030101010101" pitchFamily="2" charset="-122"/>
                <a:cs typeface="宋体" panose="02010600030101010101" pitchFamily="2" charset="-122"/>
              </a:rPr>
              <a:t>① </a:t>
            </a:r>
            <a:r>
              <a:rPr lang="zh-CN" altLang="en-US" sz="1800">
                <a:latin typeface="宋体" panose="02010600030101010101" pitchFamily="2" charset="-122"/>
                <a:ea typeface="宋体" panose="02010600030101010101" pitchFamily="2" charset="-122"/>
                <a:cs typeface="宋体" panose="02010600030101010101" pitchFamily="2" charset="-122"/>
              </a:rPr>
              <a:t>人体的安全电压低于</a:t>
            </a:r>
            <a:r>
              <a:rPr lang="en-US" altLang="zh-CN" sz="1800">
                <a:latin typeface="宋体" panose="02010600030101010101" pitchFamily="2" charset="-122"/>
                <a:ea typeface="宋体" panose="02010600030101010101" pitchFamily="2" charset="-122"/>
                <a:cs typeface="宋体" panose="02010600030101010101" pitchFamily="2" charset="-122"/>
              </a:rPr>
              <a:t>35V</a:t>
            </a:r>
            <a:r>
              <a:rPr lang="zh-CN" altLang="en-US" sz="1800">
                <a:latin typeface="宋体" panose="02010600030101010101" pitchFamily="2" charset="-122"/>
                <a:ea typeface="宋体" panose="02010600030101010101" pitchFamily="2" charset="-122"/>
                <a:cs typeface="宋体" panose="02010600030101010101" pitchFamily="2" charset="-122"/>
              </a:rPr>
              <a:t>，触电电流和持续时间乘积的最大值小于</a:t>
            </a:r>
            <a:r>
              <a:rPr lang="en-US" altLang="zh-CN" sz="1800">
                <a:latin typeface="Times New Roman" panose="02020603050405020304" charset="0"/>
                <a:cs typeface="Times New Roman" panose="02020603050405020304" charset="0"/>
              </a:rPr>
              <a:t>30mA</a:t>
            </a:r>
            <a:r>
              <a:rPr lang="en-US" altLang="zh-CN" sz="1800">
                <a:latin typeface="宋体" panose="02010600030101010101" pitchFamily="2" charset="-122"/>
                <a:ea typeface="宋体" panose="02010600030101010101" pitchFamily="2" charset="-122"/>
                <a:cs typeface="宋体" panose="02010600030101010101" pitchFamily="2" charset="-122"/>
              </a:rPr>
              <a:t>·</a:t>
            </a:r>
            <a:r>
              <a:rPr lang="en-US" altLang="zh-CN" sz="1800">
                <a:latin typeface="Times New Roman" panose="02020603050405020304" charset="0"/>
                <a:cs typeface="Times New Roman" panose="02020603050405020304" charset="0"/>
              </a:rPr>
              <a:t>s</a:t>
            </a:r>
            <a:r>
              <a:rPr lang="zh-CN" altLang="en-US" sz="1800">
                <a:latin typeface="宋体" panose="02010600030101010101" pitchFamily="2" charset="-122"/>
                <a:ea typeface="宋体" panose="02010600030101010101" pitchFamily="2" charset="-122"/>
                <a:cs typeface="宋体" panose="02010600030101010101" pitchFamily="2" charset="-122"/>
              </a:rPr>
              <a:t>；</a:t>
            </a:r>
          </a:p>
          <a:p>
            <a:pPr indent="304800" algn="just"/>
            <a:r>
              <a:rPr lang="en-US" altLang="zh-CN" sz="1800">
                <a:latin typeface="宋体" panose="02010600030101010101" pitchFamily="2" charset="-122"/>
                <a:ea typeface="宋体" panose="02010600030101010101" pitchFamily="2" charset="-122"/>
                <a:cs typeface="宋体" panose="02010600030101010101" pitchFamily="2" charset="-122"/>
              </a:rPr>
              <a:t>② </a:t>
            </a:r>
            <a:r>
              <a:rPr lang="zh-CN" altLang="en-US" sz="1800">
                <a:latin typeface="宋体" panose="02010600030101010101" pitchFamily="2" charset="-122"/>
                <a:ea typeface="宋体" panose="02010600030101010101" pitchFamily="2" charset="-122"/>
                <a:cs typeface="宋体" panose="02010600030101010101" pitchFamily="2" charset="-122"/>
              </a:rPr>
              <a:t>绝缘电阻除以电池的额定电压至少应该大于</a:t>
            </a:r>
            <a:r>
              <a:rPr lang="en-US" altLang="zh-CN" sz="1800">
                <a:latin typeface="Times New Roman" panose="02020603050405020304" charset="0"/>
                <a:cs typeface="Times New Roman" panose="02020603050405020304" charset="0"/>
              </a:rPr>
              <a:t>100</a:t>
            </a:r>
            <a:r>
              <a:rPr lang="zh-CN" altLang="en-US" sz="1800">
                <a:latin typeface="宋体" panose="02010600030101010101" pitchFamily="2" charset="-122"/>
                <a:ea typeface="宋体" panose="02010600030101010101" pitchFamily="2" charset="-122"/>
                <a:cs typeface="宋体" panose="02010600030101010101" pitchFamily="2" charset="-122"/>
              </a:rPr>
              <a:t>欧姆</a:t>
            </a:r>
            <a:r>
              <a:rPr lang="en-US" altLang="zh-CN" sz="1800">
                <a:latin typeface="Times New Roman" panose="02020603050405020304" charset="0"/>
                <a:cs typeface="Times New Roman" panose="02020603050405020304" charset="0"/>
              </a:rPr>
              <a:t>/V</a:t>
            </a:r>
            <a:r>
              <a:rPr lang="zh-CN" altLang="en-US" sz="1800">
                <a:latin typeface="宋体" panose="02010600030101010101" pitchFamily="2" charset="-122"/>
                <a:ea typeface="宋体" panose="02010600030101010101" pitchFamily="2" charset="-122"/>
                <a:cs typeface="宋体" panose="02010600030101010101" pitchFamily="2" charset="-122"/>
              </a:rPr>
              <a:t>，最好是能确保大于</a:t>
            </a:r>
            <a:r>
              <a:rPr lang="en-US" altLang="zh-CN" sz="1800">
                <a:latin typeface="Times New Roman" panose="02020603050405020304" charset="0"/>
                <a:cs typeface="Times New Roman" panose="02020603050405020304" charset="0"/>
              </a:rPr>
              <a:t>500</a:t>
            </a:r>
            <a:r>
              <a:rPr lang="zh-CN" altLang="en-US" sz="1800">
                <a:latin typeface="宋体" panose="02010600030101010101" pitchFamily="2" charset="-122"/>
                <a:ea typeface="宋体" panose="02010600030101010101" pitchFamily="2" charset="-122"/>
                <a:cs typeface="宋体" panose="02010600030101010101" pitchFamily="2" charset="-122"/>
              </a:rPr>
              <a:t>欧姆</a:t>
            </a:r>
            <a:r>
              <a:rPr lang="en-US" altLang="zh-CN" sz="1800">
                <a:latin typeface="Times New Roman" panose="02020603050405020304" charset="0"/>
                <a:cs typeface="Times New Roman" panose="02020603050405020304" charset="0"/>
              </a:rPr>
              <a:t>/V</a:t>
            </a:r>
            <a:r>
              <a:rPr lang="zh-CN" altLang="en-US" sz="1800">
                <a:latin typeface="宋体" panose="02010600030101010101" pitchFamily="2" charset="-122"/>
                <a:ea typeface="宋体" panose="02010600030101010101" pitchFamily="2" charset="-122"/>
                <a:cs typeface="宋体" panose="02010600030101010101" pitchFamily="2" charset="-122"/>
              </a:rPr>
              <a:t>；</a:t>
            </a:r>
          </a:p>
          <a:p>
            <a:pPr indent="304800"/>
            <a:r>
              <a:rPr lang="en-US" altLang="zh-CN" sz="1800">
                <a:latin typeface="宋体" panose="02010600030101010101" pitchFamily="2" charset="-122"/>
                <a:ea typeface="宋体" panose="02010600030101010101" pitchFamily="2" charset="-122"/>
                <a:cs typeface="宋体" panose="02010600030101010101" pitchFamily="2" charset="-122"/>
              </a:rPr>
              <a:t>③ </a:t>
            </a:r>
            <a:r>
              <a:rPr lang="zh-CN" altLang="en-US" sz="1800">
                <a:latin typeface="宋体" panose="02010600030101010101" pitchFamily="2" charset="-122"/>
                <a:ea typeface="宋体" panose="02010600030101010101" pitchFamily="2" charset="-122"/>
                <a:cs typeface="宋体" panose="02010600030101010101" pitchFamily="2" charset="-122"/>
              </a:rPr>
              <a:t>对于各类电池，充电电压不能超过上限电压，一般最高不超过额定电压的</a:t>
            </a:r>
            <a:r>
              <a:rPr lang="en-US" altLang="zh-CN" sz="1800">
                <a:latin typeface="Times New Roman" panose="02020603050405020304" charset="0"/>
                <a:cs typeface="Times New Roman" panose="02020603050405020304" charset="0"/>
              </a:rPr>
              <a:t>30%</a:t>
            </a:r>
            <a:r>
              <a:rPr lang="zh-CN" altLang="en-US" sz="1800">
                <a:latin typeface="宋体" panose="02010600030101010101" pitchFamily="2" charset="-122"/>
                <a:ea typeface="宋体" panose="02010600030101010101" pitchFamily="2" charset="-122"/>
                <a:cs typeface="宋体" panose="02010600030101010101" pitchFamily="2" charset="-122"/>
              </a:rPr>
              <a:t>；</a:t>
            </a:r>
          </a:p>
          <a:p>
            <a:pPr indent="304800"/>
            <a:r>
              <a:rPr lang="en-US" altLang="zh-CN" sz="1800">
                <a:latin typeface="宋体" panose="02010600030101010101" pitchFamily="2" charset="-122"/>
                <a:ea typeface="宋体" panose="02010600030101010101" pitchFamily="2" charset="-122"/>
                <a:cs typeface="宋体" panose="02010600030101010101" pitchFamily="2" charset="-122"/>
              </a:rPr>
              <a:t>④ </a:t>
            </a:r>
            <a:r>
              <a:rPr lang="zh-CN" altLang="en-US" sz="1800">
                <a:latin typeface="宋体" panose="02010600030101010101" pitchFamily="2" charset="-122"/>
                <a:ea typeface="宋体" panose="02010600030101010101" pitchFamily="2" charset="-122"/>
                <a:cs typeface="宋体" panose="02010600030101010101" pitchFamily="2" charset="-122"/>
              </a:rPr>
              <a:t>对于高于</a:t>
            </a:r>
            <a:r>
              <a:rPr lang="en-US" altLang="zh-CN" sz="1800">
                <a:latin typeface="Times New Roman" panose="02020603050405020304" charset="0"/>
                <a:cs typeface="Times New Roman" panose="02020603050405020304" charset="0"/>
              </a:rPr>
              <a:t>60V</a:t>
            </a:r>
            <a:r>
              <a:rPr lang="zh-CN" altLang="en-US" sz="1800">
                <a:latin typeface="宋体" panose="02010600030101010101" pitchFamily="2" charset="-122"/>
                <a:ea typeface="宋体" panose="02010600030101010101" pitchFamily="2" charset="-122"/>
                <a:cs typeface="宋体" panose="02010600030101010101" pitchFamily="2" charset="-122"/>
              </a:rPr>
              <a:t>的高压系统的上电过程至少需要</a:t>
            </a:r>
            <a:r>
              <a:rPr lang="en-US" altLang="zh-CN" sz="1800">
                <a:latin typeface="Times New Roman" panose="02020603050405020304" charset="0"/>
                <a:cs typeface="Times New Roman" panose="02020603050405020304" charset="0"/>
              </a:rPr>
              <a:t>100ms</a:t>
            </a:r>
            <a:r>
              <a:rPr lang="zh-CN" altLang="en-US" sz="1800">
                <a:latin typeface="宋体" panose="02010600030101010101" pitchFamily="2" charset="-122"/>
                <a:ea typeface="宋体" panose="02010600030101010101" pitchFamily="2" charset="-122"/>
                <a:cs typeface="宋体" panose="02010600030101010101" pitchFamily="2" charset="-122"/>
              </a:rPr>
              <a:t>，在上电过程中应该采用预充电过程来避免高压冲击；</a:t>
            </a:r>
          </a:p>
          <a:p>
            <a:pPr indent="304800"/>
            <a:r>
              <a:rPr lang="en-US" altLang="zh-CN" sz="1800">
                <a:latin typeface="宋体" panose="02010600030101010101" pitchFamily="2" charset="-122"/>
                <a:ea typeface="宋体" panose="02010600030101010101" pitchFamily="2" charset="-122"/>
                <a:cs typeface="宋体" panose="02010600030101010101" pitchFamily="2" charset="-122"/>
              </a:rPr>
              <a:t>⑤ </a:t>
            </a:r>
            <a:r>
              <a:rPr lang="zh-CN" altLang="en-US" sz="1800">
                <a:latin typeface="宋体" panose="02010600030101010101" pitchFamily="2" charset="-122"/>
                <a:ea typeface="宋体" panose="02010600030101010101" pitchFamily="2" charset="-122"/>
                <a:cs typeface="宋体" panose="02010600030101010101" pitchFamily="2" charset="-122"/>
              </a:rPr>
              <a:t>在任何情况下继电器断开时间应该小于</a:t>
            </a:r>
            <a:r>
              <a:rPr lang="en-US" altLang="zh-CN" sz="1800">
                <a:latin typeface="Times New Roman" panose="02020603050405020304" charset="0"/>
                <a:cs typeface="Times New Roman" panose="02020603050405020304" charset="0"/>
              </a:rPr>
              <a:t>20ms</a:t>
            </a:r>
            <a:r>
              <a:rPr lang="zh-CN" altLang="en-US" sz="1800">
                <a:latin typeface="宋体" panose="02010600030101010101" pitchFamily="2" charset="-122"/>
                <a:ea typeface="宋体" panose="02010600030101010101" pitchFamily="2" charset="-122"/>
                <a:cs typeface="宋体" panose="02010600030101010101" pitchFamily="2" charset="-122"/>
              </a:rPr>
              <a:t>，当高压系统断开后</a:t>
            </a:r>
            <a:r>
              <a:rPr lang="en-US" altLang="zh-CN" sz="1800">
                <a:latin typeface="Times New Roman" panose="02020603050405020304" charset="0"/>
                <a:cs typeface="Times New Roman" panose="02020603050405020304" charset="0"/>
              </a:rPr>
              <a:t>1s</a:t>
            </a:r>
            <a:r>
              <a:rPr lang="zh-CN" altLang="en-US" sz="1800">
                <a:latin typeface="宋体" panose="02010600030101010101" pitchFamily="2" charset="-122"/>
                <a:ea typeface="宋体" panose="02010600030101010101" pitchFamily="2" charset="-122"/>
                <a:cs typeface="宋体" panose="02010600030101010101" pitchFamily="2" charset="-122"/>
              </a:rPr>
              <a:t>，汽车的任何导电的部分和可接触的部分对地电压峰值应当小于</a:t>
            </a:r>
            <a:r>
              <a:rPr lang="en-US" altLang="zh-CN" sz="1800">
                <a:latin typeface="Times New Roman" panose="02020603050405020304" charset="0"/>
                <a:cs typeface="Times New Roman" panose="02020603050405020304" charset="0"/>
              </a:rPr>
              <a:t>42.4V</a:t>
            </a:r>
            <a:r>
              <a:rPr lang="zh-CN" altLang="en-US" sz="1800">
                <a:latin typeface="宋体" panose="02010600030101010101" pitchFamily="2" charset="-122"/>
                <a:ea typeface="宋体" panose="02010600030101010101" pitchFamily="2" charset="-122"/>
                <a:cs typeface="宋体" panose="02010600030101010101" pitchFamily="2" charset="-122"/>
              </a:rPr>
              <a:t>（交流）</a:t>
            </a:r>
            <a:r>
              <a:rPr lang="en-US" altLang="zh-CN" sz="1800">
                <a:latin typeface="Times New Roman" panose="02020603050405020304" charset="0"/>
                <a:cs typeface="Times New Roman" panose="02020603050405020304" charset="0"/>
              </a:rPr>
              <a:t>/60V</a:t>
            </a:r>
            <a:r>
              <a:rPr lang="zh-CN" altLang="en-US" sz="1800">
                <a:latin typeface="宋体" panose="02010600030101010101" pitchFamily="2" charset="-122"/>
                <a:ea typeface="宋体" panose="02010600030101010101" pitchFamily="2" charset="-122"/>
                <a:cs typeface="宋体" panose="02010600030101010101" pitchFamily="2" charset="-122"/>
              </a:rPr>
              <a:t>（直流）。</a:t>
            </a:r>
            <a:endParaRPr lang="zh-CN" altLang="en-US" sz="180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文本框 3"/>
          <p:cNvSpPr txBox="1"/>
          <p:nvPr/>
        </p:nvSpPr>
        <p:spPr>
          <a:xfrm>
            <a:off x="4081463" y="550863"/>
            <a:ext cx="1620837" cy="523875"/>
          </a:xfrm>
          <a:prstGeom prst="rect">
            <a:avLst/>
          </a:prstGeom>
          <a:noFill/>
          <a:ln w="9525">
            <a:noFill/>
          </a:ln>
        </p:spPr>
        <p:txBody>
          <a:bodyPr wrap="none" anchor="t">
            <a:spAutoFit/>
          </a:bodyPr>
          <a:lstStyle/>
          <a:p>
            <a:pPr defTabSz="914400"/>
            <a:r>
              <a:rPr lang="zh-CN" altLang="en-US" sz="2800" b="1" dirty="0">
                <a:solidFill>
                  <a:srgbClr val="FF0000"/>
                </a:solidFill>
                <a:latin typeface="微软雅黑" panose="020B0503020204020204" pitchFamily="34" charset="-122"/>
                <a:ea typeface="微软雅黑" panose="020B0503020204020204" pitchFamily="34" charset="-122"/>
                <a:sym typeface="宋体" panose="02010600030101010101" pitchFamily="2" charset="-122"/>
              </a:rPr>
              <a:t>知识拓展</a:t>
            </a:r>
            <a:endParaRPr lang="zh-CN" altLang="en-US" sz="2800" b="1" dirty="0">
              <a:solidFill>
                <a:srgbClr val="558ED5"/>
              </a:solidFill>
              <a:latin typeface="微软雅黑" panose="020B0503020204020204" pitchFamily="34" charset="-122"/>
              <a:ea typeface="微软雅黑" panose="020B0503020204020204" pitchFamily="34" charset="-122"/>
              <a:sym typeface="宋体" panose="02010600030101010101" pitchFamily="2" charset="-122"/>
            </a:endParaRPr>
          </a:p>
        </p:txBody>
      </p:sp>
      <p:sp>
        <p:nvSpPr>
          <p:cNvPr id="45058" name="矩形 6"/>
          <p:cNvSpPr/>
          <p:nvPr/>
        </p:nvSpPr>
        <p:spPr>
          <a:xfrm>
            <a:off x="150813" y="1304925"/>
            <a:ext cx="4661535" cy="460375"/>
          </a:xfrm>
          <a:prstGeom prst="rect">
            <a:avLst/>
          </a:prstGeom>
          <a:solidFill>
            <a:srgbClr val="00B0F0"/>
          </a:solidFill>
          <a:ln w="9525">
            <a:noFill/>
          </a:ln>
        </p:spPr>
        <p:txBody>
          <a:bodyPr wrap="none" anchor="t">
            <a:spAutoFit/>
          </a:bodyPr>
          <a:lstStyle/>
          <a:p>
            <a:pPr algn="l"/>
            <a:r>
              <a:rPr lang="en-US" altLang="zh-CN" sz="2400" dirty="0">
                <a:solidFill>
                  <a:schemeClr val="bg1"/>
                </a:solidFill>
                <a:latin typeface="微软雅黑" panose="020B0503020204020204" pitchFamily="34" charset="-122"/>
                <a:ea typeface="微软雅黑" panose="020B0503020204020204" pitchFamily="34" charset="-122"/>
                <a:sym typeface="+mn-ea"/>
              </a:rPr>
              <a:t>2.电气测试仪器安全标准（CAT）</a:t>
            </a:r>
          </a:p>
        </p:txBody>
      </p:sp>
      <p:sp>
        <p:nvSpPr>
          <p:cNvPr id="101" name="文本框 100"/>
          <p:cNvSpPr txBox="1"/>
          <p:nvPr/>
        </p:nvSpPr>
        <p:spPr>
          <a:xfrm>
            <a:off x="1031240" y="1980565"/>
            <a:ext cx="7026275" cy="1198880"/>
          </a:xfrm>
          <a:prstGeom prst="rect">
            <a:avLst/>
          </a:prstGeom>
          <a:noFill/>
          <a:ln w="9525">
            <a:noFill/>
          </a:ln>
        </p:spPr>
        <p:txBody>
          <a:bodyPr wrap="square">
            <a:spAutoFit/>
          </a:bodyPr>
          <a:lstStyle/>
          <a:p>
            <a:pPr indent="304800" algn="just"/>
            <a:r>
              <a:rPr lang="en-US" altLang="zh-CN" sz="1800">
                <a:latin typeface="宋体" panose="02010600030101010101" pitchFamily="2" charset="-122"/>
                <a:ea typeface="宋体" panose="02010600030101010101" pitchFamily="2" charset="-122"/>
                <a:cs typeface="宋体" panose="02010600030101010101" pitchFamily="2" charset="-122"/>
              </a:rPr>
              <a:t>  </a:t>
            </a:r>
            <a:r>
              <a:rPr lang="zh-CN" altLang="en-US" sz="1800">
                <a:latin typeface="宋体" panose="02010600030101010101" pitchFamily="2" charset="-122"/>
                <a:ea typeface="宋体" panose="02010600030101010101" pitchFamily="2" charset="-122"/>
                <a:cs typeface="宋体" panose="02010600030101010101" pitchFamily="2" charset="-122"/>
              </a:rPr>
              <a:t>常见</a:t>
            </a:r>
            <a:r>
              <a:rPr lang="en-US" altLang="zh-CN" sz="1800">
                <a:latin typeface="宋体" panose="02010600030101010101" pitchFamily="2" charset="-122"/>
                <a:ea typeface="宋体" panose="02010600030101010101" pitchFamily="2" charset="-122"/>
                <a:cs typeface="宋体" panose="02010600030101010101" pitchFamily="2" charset="-122"/>
              </a:rPr>
              <a:t>数字万用表面板上一般都标有诸如CATⅡ600V、CATⅢ1000V/CATⅣ600V这样的字样</a:t>
            </a:r>
            <a:r>
              <a:rPr lang="zh-CN" altLang="en-US" sz="1800">
                <a:latin typeface="宋体" panose="02010600030101010101" pitchFamily="2" charset="-122"/>
                <a:ea typeface="宋体" panose="02010600030101010101" pitchFamily="2" charset="-122"/>
                <a:cs typeface="宋体" panose="02010600030101010101" pitchFamily="2" charset="-122"/>
              </a:rPr>
              <a:t>。</a:t>
            </a:r>
            <a:r>
              <a:rPr lang="en-US" altLang="zh-CN" sz="1800">
                <a:latin typeface="宋体" panose="02010600030101010101" pitchFamily="2" charset="-122"/>
                <a:ea typeface="宋体" panose="02010600030101010101" pitchFamily="2" charset="-122"/>
                <a:cs typeface="宋体" panose="02010600030101010101" pitchFamily="2" charset="-122"/>
              </a:rPr>
              <a:t>CAT</a:t>
            </a:r>
            <a:r>
              <a:rPr lang="zh-CN" altLang="en-US" sz="1800">
                <a:latin typeface="宋体" panose="02010600030101010101" pitchFamily="2" charset="-122"/>
                <a:ea typeface="宋体" panose="02010600030101010101" pitchFamily="2" charset="-122"/>
                <a:cs typeface="宋体" panose="02010600030101010101" pitchFamily="2" charset="-122"/>
              </a:rPr>
              <a:t>等级又称为测量类别、测量种类、过电压种类、过压等级或设备类型等，而罗马数字</a:t>
            </a:r>
            <a:r>
              <a:rPr lang="en-US" altLang="zh-CN" sz="1800">
                <a:latin typeface="宋体" panose="02010600030101010101" pitchFamily="2" charset="-122"/>
                <a:ea typeface="宋体" panose="02010600030101010101" pitchFamily="2" charset="-122"/>
                <a:cs typeface="宋体" panose="02010600030101010101" pitchFamily="2" charset="-122"/>
              </a:rPr>
              <a:t>Ⅰ</a:t>
            </a:r>
            <a:r>
              <a:rPr lang="zh-CN" altLang="en-US" sz="1800">
                <a:latin typeface="宋体" panose="02010600030101010101" pitchFamily="2" charset="-122"/>
                <a:ea typeface="宋体" panose="02010600030101010101" pitchFamily="2" charset="-122"/>
                <a:cs typeface="宋体" panose="02010600030101010101" pitchFamily="2" charset="-122"/>
              </a:rPr>
              <a:t>、</a:t>
            </a:r>
            <a:r>
              <a:rPr lang="en-US" altLang="zh-CN" sz="1800">
                <a:latin typeface="宋体" panose="02010600030101010101" pitchFamily="2" charset="-122"/>
                <a:ea typeface="宋体" panose="02010600030101010101" pitchFamily="2" charset="-122"/>
                <a:cs typeface="宋体" panose="02010600030101010101" pitchFamily="2" charset="-122"/>
              </a:rPr>
              <a:t>Ⅱ</a:t>
            </a:r>
            <a:r>
              <a:rPr lang="zh-CN" altLang="en-US" sz="1800">
                <a:latin typeface="宋体" panose="02010600030101010101" pitchFamily="2" charset="-122"/>
                <a:ea typeface="宋体" panose="02010600030101010101" pitchFamily="2" charset="-122"/>
                <a:cs typeface="宋体" panose="02010600030101010101" pitchFamily="2" charset="-122"/>
              </a:rPr>
              <a:t>、</a:t>
            </a:r>
            <a:r>
              <a:rPr lang="en-US" altLang="zh-CN" sz="1800">
                <a:latin typeface="宋体" panose="02010600030101010101" pitchFamily="2" charset="-122"/>
                <a:ea typeface="宋体" panose="02010600030101010101" pitchFamily="2" charset="-122"/>
                <a:cs typeface="宋体" panose="02010600030101010101" pitchFamily="2" charset="-122"/>
              </a:rPr>
              <a:t>Ⅲ</a:t>
            </a:r>
            <a:r>
              <a:rPr lang="zh-CN" altLang="en-US" sz="1800">
                <a:latin typeface="宋体" panose="02010600030101010101" pitchFamily="2" charset="-122"/>
                <a:ea typeface="宋体" panose="02010600030101010101" pitchFamily="2" charset="-122"/>
                <a:cs typeface="宋体" panose="02010600030101010101" pitchFamily="2" charset="-122"/>
              </a:rPr>
              <a:t>或</a:t>
            </a:r>
            <a:r>
              <a:rPr lang="en-US" altLang="zh-CN" sz="1800">
                <a:latin typeface="宋体" panose="02010600030101010101" pitchFamily="2" charset="-122"/>
                <a:ea typeface="宋体" panose="02010600030101010101" pitchFamily="2" charset="-122"/>
                <a:cs typeface="宋体" panose="02010600030101010101" pitchFamily="2" charset="-122"/>
              </a:rPr>
              <a:t>Ⅳ</a:t>
            </a:r>
            <a:r>
              <a:rPr lang="zh-CN" altLang="en-US" sz="1800">
                <a:latin typeface="宋体" panose="02010600030101010101" pitchFamily="2" charset="-122"/>
                <a:ea typeface="宋体" panose="02010600030101010101" pitchFamily="2" charset="-122"/>
                <a:cs typeface="宋体" panose="02010600030101010101" pitchFamily="2" charset="-122"/>
              </a:rPr>
              <a:t>是级别数。</a:t>
            </a:r>
            <a:endParaRPr lang="zh-CN" altLang="en-US" sz="1800"/>
          </a:p>
        </p:txBody>
      </p:sp>
      <p:sp>
        <p:nvSpPr>
          <p:cNvPr id="2" name="文本框 1"/>
          <p:cNvSpPr txBox="1"/>
          <p:nvPr/>
        </p:nvSpPr>
        <p:spPr>
          <a:xfrm>
            <a:off x="939165" y="3276600"/>
            <a:ext cx="7210425" cy="2030095"/>
          </a:xfrm>
          <a:prstGeom prst="rect">
            <a:avLst/>
          </a:prstGeom>
          <a:noFill/>
          <a:ln w="9525">
            <a:noFill/>
          </a:ln>
        </p:spPr>
        <p:txBody>
          <a:bodyPr wrap="square">
            <a:spAutoFit/>
          </a:bodyPr>
          <a:lstStyle/>
          <a:p>
            <a:pPr algn="just"/>
            <a:r>
              <a:rPr lang="en-US" altLang="zh-CN" sz="1800">
                <a:latin typeface="宋体" panose="02010600030101010101" pitchFamily="2" charset="-122"/>
                <a:ea typeface="宋体" panose="02010600030101010101" pitchFamily="2" charset="-122"/>
                <a:cs typeface="宋体" panose="02010600030101010101" pitchFamily="2" charset="-122"/>
              </a:rPr>
              <a:t>     </a:t>
            </a:r>
            <a:r>
              <a:rPr lang="zh-CN" altLang="en-US" sz="1800">
                <a:latin typeface="宋体" panose="02010600030101010101" pitchFamily="2" charset="-122"/>
                <a:ea typeface="宋体" panose="02010600030101010101" pitchFamily="2" charset="-122"/>
                <a:cs typeface="宋体" panose="02010600030101010101" pitchFamily="2" charset="-122"/>
              </a:rPr>
              <a:t>一般把电气工作人员工作的区域（或电子电气测量仪器的使用场所）分为四个类别：</a:t>
            </a:r>
            <a:r>
              <a:rPr lang="en-US" altLang="zh-CN" sz="1800">
                <a:latin typeface="Times New Roman" panose="02020603050405020304" charset="0"/>
                <a:cs typeface="Times New Roman" panose="02020603050405020304" charset="0"/>
              </a:rPr>
              <a:t>CAT</a:t>
            </a:r>
            <a:r>
              <a:rPr lang="en-US" altLang="zh-CN" sz="1800">
                <a:latin typeface="宋体" panose="02010600030101010101" pitchFamily="2" charset="-122"/>
                <a:ea typeface="宋体" panose="02010600030101010101" pitchFamily="2" charset="-122"/>
                <a:cs typeface="宋体" panose="02010600030101010101" pitchFamily="2" charset="-122"/>
              </a:rPr>
              <a:t>Ⅰ</a:t>
            </a:r>
            <a:r>
              <a:rPr lang="zh-CN" altLang="en-US" sz="1800">
                <a:latin typeface="宋体" panose="02010600030101010101" pitchFamily="2" charset="-122"/>
                <a:ea typeface="宋体" panose="02010600030101010101" pitchFamily="2" charset="-122"/>
                <a:cs typeface="宋体" panose="02010600030101010101" pitchFamily="2" charset="-122"/>
              </a:rPr>
              <a:t>，</a:t>
            </a:r>
            <a:r>
              <a:rPr lang="en-US" altLang="zh-CN" sz="1800">
                <a:latin typeface="Times New Roman" panose="02020603050405020304" charset="0"/>
                <a:cs typeface="Times New Roman" panose="02020603050405020304" charset="0"/>
              </a:rPr>
              <a:t>CAT</a:t>
            </a:r>
            <a:r>
              <a:rPr lang="en-US" altLang="zh-CN" sz="1800">
                <a:latin typeface="宋体" panose="02010600030101010101" pitchFamily="2" charset="-122"/>
                <a:ea typeface="宋体" panose="02010600030101010101" pitchFamily="2" charset="-122"/>
                <a:cs typeface="宋体" panose="02010600030101010101" pitchFamily="2" charset="-122"/>
              </a:rPr>
              <a:t>Ⅱ</a:t>
            </a:r>
            <a:r>
              <a:rPr lang="zh-CN" altLang="en-US" sz="1800">
                <a:latin typeface="宋体" panose="02010600030101010101" pitchFamily="2" charset="-122"/>
                <a:ea typeface="宋体" panose="02010600030101010101" pitchFamily="2" charset="-122"/>
                <a:cs typeface="宋体" panose="02010600030101010101" pitchFamily="2" charset="-122"/>
              </a:rPr>
              <a:t>，</a:t>
            </a:r>
            <a:r>
              <a:rPr lang="en-US" altLang="zh-CN" sz="1800">
                <a:latin typeface="Times New Roman" panose="02020603050405020304" charset="0"/>
                <a:cs typeface="Times New Roman" panose="02020603050405020304" charset="0"/>
              </a:rPr>
              <a:t>CAT</a:t>
            </a:r>
            <a:r>
              <a:rPr lang="en-US" altLang="zh-CN" sz="1800">
                <a:latin typeface="宋体" panose="02010600030101010101" pitchFamily="2" charset="-122"/>
                <a:ea typeface="宋体" panose="02010600030101010101" pitchFamily="2" charset="-122"/>
                <a:cs typeface="宋体" panose="02010600030101010101" pitchFamily="2" charset="-122"/>
              </a:rPr>
              <a:t>Ⅲ</a:t>
            </a:r>
            <a:r>
              <a:rPr lang="zh-CN" altLang="en-US" sz="1800">
                <a:latin typeface="宋体" panose="02010600030101010101" pitchFamily="2" charset="-122"/>
                <a:ea typeface="宋体" panose="02010600030101010101" pitchFamily="2" charset="-122"/>
                <a:cs typeface="宋体" panose="02010600030101010101" pitchFamily="2" charset="-122"/>
              </a:rPr>
              <a:t>和</a:t>
            </a:r>
            <a:r>
              <a:rPr lang="en-US" altLang="zh-CN" sz="1800">
                <a:latin typeface="Times New Roman" panose="02020603050405020304" charset="0"/>
                <a:cs typeface="Times New Roman" panose="02020603050405020304" charset="0"/>
              </a:rPr>
              <a:t>CAT</a:t>
            </a:r>
            <a:r>
              <a:rPr lang="en-US" altLang="zh-CN" sz="1800">
                <a:latin typeface="宋体" panose="02010600030101010101" pitchFamily="2" charset="-122"/>
                <a:ea typeface="宋体" panose="02010600030101010101" pitchFamily="2" charset="-122"/>
                <a:cs typeface="宋体" panose="02010600030101010101" pitchFamily="2" charset="-122"/>
              </a:rPr>
              <a:t>Ⅳ</a:t>
            </a:r>
            <a:r>
              <a:rPr lang="zh-CN" altLang="en-US" sz="1800">
                <a:latin typeface="宋体" panose="02010600030101010101" pitchFamily="2" charset="-122"/>
                <a:ea typeface="宋体" panose="02010600030101010101" pitchFamily="2" charset="-122"/>
                <a:cs typeface="宋体" panose="02010600030101010101" pitchFamily="2" charset="-122"/>
              </a:rPr>
              <a:t>，它严格规定了电气工作人员在不同类别的电气环境中可能遇到的电气设备类型，以及在这样的区域中工作所使用的电子电气测量仪器必须要遵循的安全标准。</a:t>
            </a:r>
            <a:r>
              <a:rPr lang="en-US" altLang="zh-CN" sz="1800" b="1">
                <a:latin typeface="Times New Roman" panose="02020603050405020304" charset="0"/>
                <a:cs typeface="Times New Roman" panose="02020603050405020304" charset="0"/>
              </a:rPr>
              <a:t>CAT</a:t>
            </a:r>
            <a:r>
              <a:rPr lang="zh-CN" altLang="en-US" sz="1800" b="1">
                <a:latin typeface="宋体" panose="02010600030101010101" pitchFamily="2" charset="-122"/>
                <a:ea typeface="宋体" panose="02010600030101010101" pitchFamily="2" charset="-122"/>
                <a:cs typeface="宋体" panose="02010600030101010101" pitchFamily="2" charset="-122"/>
              </a:rPr>
              <a:t>等级就是电子电气测量仪器使用场所的安全等级规定，它描述了测量仪器在所测量的电路中可执行的测量，划定了测量仪器所属的最高的“安全区域”，</a:t>
            </a:r>
            <a:endParaRPr lang="zh-CN" altLang="en-US" sz="1800" b="1"/>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文本框 3"/>
          <p:cNvSpPr txBox="1"/>
          <p:nvPr/>
        </p:nvSpPr>
        <p:spPr>
          <a:xfrm>
            <a:off x="4081463" y="550863"/>
            <a:ext cx="1620837" cy="523875"/>
          </a:xfrm>
          <a:prstGeom prst="rect">
            <a:avLst/>
          </a:prstGeom>
          <a:noFill/>
          <a:ln w="9525">
            <a:noFill/>
          </a:ln>
        </p:spPr>
        <p:txBody>
          <a:bodyPr wrap="none" anchor="t">
            <a:spAutoFit/>
          </a:bodyPr>
          <a:lstStyle/>
          <a:p>
            <a:pPr defTabSz="914400"/>
            <a:r>
              <a:rPr lang="zh-CN" altLang="en-US" sz="2800" b="1" dirty="0">
                <a:solidFill>
                  <a:srgbClr val="FF0000"/>
                </a:solidFill>
                <a:latin typeface="微软雅黑" panose="020B0503020204020204" pitchFamily="34" charset="-122"/>
                <a:ea typeface="微软雅黑" panose="020B0503020204020204" pitchFamily="34" charset="-122"/>
                <a:sym typeface="宋体" panose="02010600030101010101" pitchFamily="2" charset="-122"/>
              </a:rPr>
              <a:t>知识拓展</a:t>
            </a:r>
            <a:endParaRPr lang="zh-CN" altLang="en-US" sz="2800" b="1" dirty="0">
              <a:solidFill>
                <a:srgbClr val="558ED5"/>
              </a:solidFill>
              <a:latin typeface="微软雅黑" panose="020B0503020204020204" pitchFamily="34" charset="-122"/>
              <a:ea typeface="微软雅黑" panose="020B0503020204020204" pitchFamily="34" charset="-122"/>
              <a:sym typeface="宋体" panose="02010600030101010101" pitchFamily="2" charset="-122"/>
            </a:endParaRPr>
          </a:p>
        </p:txBody>
      </p:sp>
      <p:sp>
        <p:nvSpPr>
          <p:cNvPr id="45058" name="矩形 6"/>
          <p:cNvSpPr/>
          <p:nvPr/>
        </p:nvSpPr>
        <p:spPr>
          <a:xfrm>
            <a:off x="150813" y="1304925"/>
            <a:ext cx="4661535" cy="460375"/>
          </a:xfrm>
          <a:prstGeom prst="rect">
            <a:avLst/>
          </a:prstGeom>
          <a:solidFill>
            <a:srgbClr val="00B0F0"/>
          </a:solidFill>
          <a:ln w="9525">
            <a:noFill/>
          </a:ln>
        </p:spPr>
        <p:txBody>
          <a:bodyPr wrap="none" anchor="t">
            <a:spAutoFit/>
          </a:bodyPr>
          <a:lstStyle/>
          <a:p>
            <a:pPr algn="l"/>
            <a:r>
              <a:rPr lang="en-US" altLang="zh-CN" sz="2400" dirty="0">
                <a:solidFill>
                  <a:schemeClr val="bg1"/>
                </a:solidFill>
                <a:latin typeface="微软雅黑" panose="020B0503020204020204" pitchFamily="34" charset="-122"/>
                <a:ea typeface="微软雅黑" panose="020B0503020204020204" pitchFamily="34" charset="-122"/>
                <a:sym typeface="+mn-ea"/>
              </a:rPr>
              <a:t>2.电气测试仪器安全标准（CAT）</a:t>
            </a:r>
          </a:p>
        </p:txBody>
      </p:sp>
      <p:sp>
        <p:nvSpPr>
          <p:cNvPr id="3" name="文本框 2"/>
          <p:cNvSpPr txBox="1"/>
          <p:nvPr/>
        </p:nvSpPr>
        <p:spPr>
          <a:xfrm>
            <a:off x="854075" y="1904365"/>
            <a:ext cx="7435215" cy="4246245"/>
          </a:xfrm>
          <a:prstGeom prst="rect">
            <a:avLst/>
          </a:prstGeom>
          <a:noFill/>
          <a:ln w="9525">
            <a:noFill/>
          </a:ln>
        </p:spPr>
        <p:txBody>
          <a:bodyPr wrap="square">
            <a:spAutoFit/>
          </a:bodyPr>
          <a:lstStyle/>
          <a:p>
            <a:pPr indent="304800"/>
            <a:r>
              <a:rPr lang="en-US" altLang="zh-CN" sz="1800" b="1">
                <a:latin typeface="宋体" panose="02010600030101010101" pitchFamily="2" charset="-122"/>
                <a:ea typeface="宋体" panose="02010600030101010101" pitchFamily="2" charset="-122"/>
                <a:cs typeface="宋体" panose="02010600030101010101" pitchFamily="2" charset="-122"/>
              </a:rPr>
              <a:t>CATⅠ</a:t>
            </a:r>
            <a:r>
              <a:rPr lang="zh-CN" altLang="en-US" sz="1800">
                <a:latin typeface="宋体" panose="02010600030101010101" pitchFamily="2" charset="-122"/>
                <a:ea typeface="宋体" panose="02010600030101010101" pitchFamily="2" charset="-122"/>
                <a:cs typeface="宋体" panose="02010600030101010101" pitchFamily="2" charset="-122"/>
              </a:rPr>
              <a:t>：测量类别</a:t>
            </a:r>
            <a:r>
              <a:rPr lang="en-US" altLang="zh-CN" sz="1800">
                <a:latin typeface="宋体" panose="02010600030101010101" pitchFamily="2" charset="-122"/>
                <a:ea typeface="宋体" panose="02010600030101010101" pitchFamily="2" charset="-122"/>
                <a:cs typeface="宋体" panose="02010600030101010101" pitchFamily="2" charset="-122"/>
              </a:rPr>
              <a:t>Ⅰ</a:t>
            </a:r>
            <a:r>
              <a:rPr lang="zh-CN" altLang="en-US" sz="1800">
                <a:latin typeface="宋体" panose="02010600030101010101" pitchFamily="2" charset="-122"/>
                <a:ea typeface="宋体" panose="02010600030101010101" pitchFamily="2" charset="-122"/>
                <a:cs typeface="宋体" panose="02010600030101010101" pitchFamily="2" charset="-122"/>
              </a:rPr>
              <a:t>，是指需要将瞬间过电压限制到特定水平的设备（含保护电路）。即仪表的设计适用于非直接连接到电源的测量。</a:t>
            </a:r>
          </a:p>
          <a:p>
            <a:pPr indent="304800"/>
            <a:r>
              <a:rPr lang="en-US" altLang="zh-CN" sz="1800" b="1">
                <a:latin typeface="宋体" panose="02010600030101010101" pitchFamily="2" charset="-122"/>
                <a:ea typeface="宋体" panose="02010600030101010101" pitchFamily="2" charset="-122"/>
                <a:cs typeface="宋体" panose="02010600030101010101" pitchFamily="2" charset="-122"/>
              </a:rPr>
              <a:t>CATⅡ</a:t>
            </a:r>
            <a:r>
              <a:rPr lang="zh-CN" altLang="en-US" sz="1800">
                <a:latin typeface="宋体" panose="02010600030101010101" pitchFamily="2" charset="-122"/>
                <a:ea typeface="宋体" panose="02010600030101010101" pitchFamily="2" charset="-122"/>
                <a:cs typeface="宋体" panose="02010600030101010101" pitchFamily="2" charset="-122"/>
              </a:rPr>
              <a:t>：测量类别</a:t>
            </a:r>
            <a:r>
              <a:rPr lang="en-US" altLang="zh-CN" sz="1800">
                <a:latin typeface="宋体" panose="02010600030101010101" pitchFamily="2" charset="-122"/>
                <a:ea typeface="宋体" panose="02010600030101010101" pitchFamily="2" charset="-122"/>
                <a:cs typeface="宋体" panose="02010600030101010101" pitchFamily="2" charset="-122"/>
              </a:rPr>
              <a:t>Ⅱ</a:t>
            </a:r>
            <a:r>
              <a:rPr lang="zh-CN" altLang="en-US" sz="1800">
                <a:latin typeface="宋体" panose="02010600030101010101" pitchFamily="2" charset="-122"/>
                <a:ea typeface="宋体" panose="02010600030101010101" pitchFamily="2" charset="-122"/>
                <a:cs typeface="宋体" panose="02010600030101010101" pitchFamily="2" charset="-122"/>
              </a:rPr>
              <a:t>，是指由固定装置提供电源的耗能设备（用电设备）。即仪表的设计适用于对直接连接到低压装置的电路进行测量。</a:t>
            </a:r>
          </a:p>
          <a:p>
            <a:pPr indent="304800"/>
            <a:r>
              <a:rPr lang="en-US" altLang="zh-CN" sz="1800" b="1">
                <a:latin typeface="宋体" panose="02010600030101010101" pitchFamily="2" charset="-122"/>
                <a:ea typeface="宋体" panose="02010600030101010101" pitchFamily="2" charset="-122"/>
                <a:cs typeface="宋体" panose="02010600030101010101" pitchFamily="2" charset="-122"/>
              </a:rPr>
              <a:t>CATⅢ</a:t>
            </a:r>
            <a:r>
              <a:rPr lang="zh-CN" altLang="en-US" sz="1800">
                <a:latin typeface="宋体" panose="02010600030101010101" pitchFamily="2" charset="-122"/>
                <a:ea typeface="宋体" panose="02010600030101010101" pitchFamily="2" charset="-122"/>
                <a:cs typeface="宋体" panose="02010600030101010101" pitchFamily="2" charset="-122"/>
              </a:rPr>
              <a:t>：测量类别</a:t>
            </a:r>
            <a:r>
              <a:rPr lang="en-US" altLang="zh-CN" sz="1800">
                <a:latin typeface="宋体" panose="02010600030101010101" pitchFamily="2" charset="-122"/>
                <a:ea typeface="宋体" panose="02010600030101010101" pitchFamily="2" charset="-122"/>
                <a:cs typeface="宋体" panose="02010600030101010101" pitchFamily="2" charset="-122"/>
              </a:rPr>
              <a:t>Ⅲ</a:t>
            </a:r>
            <a:r>
              <a:rPr lang="zh-CN" altLang="en-US" sz="1800">
                <a:latin typeface="宋体" panose="02010600030101010101" pitchFamily="2" charset="-122"/>
                <a:ea typeface="宋体" panose="02010600030101010101" pitchFamily="2" charset="-122"/>
                <a:cs typeface="宋体" panose="02010600030101010101" pitchFamily="2" charset="-122"/>
              </a:rPr>
              <a:t>，是指配电线路和最后分支线路的设备。即仪表的设计能够测量直接从配电盘获取电力的设备的一次回路和从配电盘到插座的回路。</a:t>
            </a:r>
          </a:p>
          <a:p>
            <a:pPr indent="304800"/>
            <a:r>
              <a:rPr lang="en-US" altLang="zh-CN" sz="1800" b="1">
                <a:latin typeface="宋体" panose="02010600030101010101" pitchFamily="2" charset="-122"/>
                <a:ea typeface="宋体" panose="02010600030101010101" pitchFamily="2" charset="-122"/>
                <a:cs typeface="宋体" panose="02010600030101010101" pitchFamily="2" charset="-122"/>
              </a:rPr>
              <a:t>CATⅣ</a:t>
            </a:r>
            <a:r>
              <a:rPr lang="zh-CN" altLang="en-US" sz="1800">
                <a:latin typeface="宋体" panose="02010600030101010101" pitchFamily="2" charset="-122"/>
                <a:ea typeface="宋体" panose="02010600030101010101" pitchFamily="2" charset="-122"/>
                <a:cs typeface="宋体" panose="02010600030101010101" pitchFamily="2" charset="-122"/>
              </a:rPr>
              <a:t>：测量类别</a:t>
            </a:r>
            <a:r>
              <a:rPr lang="en-US" altLang="zh-CN" sz="1800">
                <a:latin typeface="宋体" panose="02010600030101010101" pitchFamily="2" charset="-122"/>
                <a:ea typeface="宋体" panose="02010600030101010101" pitchFamily="2" charset="-122"/>
                <a:cs typeface="宋体" panose="02010600030101010101" pitchFamily="2" charset="-122"/>
              </a:rPr>
              <a:t>Ⅳ</a:t>
            </a:r>
            <a:r>
              <a:rPr lang="zh-CN" altLang="en-US" sz="1800">
                <a:latin typeface="宋体" panose="02010600030101010101" pitchFamily="2" charset="-122"/>
                <a:ea typeface="宋体" panose="02010600030101010101" pitchFamily="2" charset="-122"/>
                <a:cs typeface="宋体" panose="02010600030101010101" pitchFamily="2" charset="-122"/>
              </a:rPr>
              <a:t>，是指电源处（设备装置的起点）的设备。即仪表的设计能够测量使用接人线的电力设备和一次过电流保护装置（配电盘）的回路。</a:t>
            </a:r>
          </a:p>
          <a:p>
            <a:pPr indent="304800"/>
            <a:r>
              <a:rPr lang="zh-CN" altLang="en-US" sz="1800">
                <a:latin typeface="宋体" panose="02010600030101010101" pitchFamily="2" charset="-122"/>
                <a:ea typeface="宋体" panose="02010600030101010101" pitchFamily="2" charset="-122"/>
                <a:cs typeface="宋体" panose="02010600030101010101" pitchFamily="2" charset="-122"/>
              </a:rPr>
              <a:t>在仪表“</a:t>
            </a:r>
            <a:r>
              <a:rPr lang="en-US" altLang="zh-CN" sz="1800">
                <a:latin typeface="Times New Roman" panose="02020603050405020304" charset="0"/>
                <a:cs typeface="Times New Roman" panose="02020603050405020304" charset="0"/>
              </a:rPr>
              <a:t>CAT</a:t>
            </a:r>
            <a:r>
              <a:rPr lang="en-US" altLang="zh-CN" sz="1800">
                <a:latin typeface="宋体" panose="02010600030101010101" pitchFamily="2" charset="-122"/>
                <a:ea typeface="宋体" panose="02010600030101010101" pitchFamily="2" charset="-122"/>
                <a:cs typeface="宋体" panose="02010600030101010101" pitchFamily="2" charset="-122"/>
              </a:rPr>
              <a:t>”</a:t>
            </a:r>
            <a:r>
              <a:rPr lang="zh-CN" altLang="en-US" sz="1800">
                <a:latin typeface="宋体" panose="02010600030101010101" pitchFamily="2" charset="-122"/>
                <a:ea typeface="宋体" panose="02010600030101010101" pitchFamily="2" charset="-122"/>
                <a:cs typeface="宋体" panose="02010600030101010101" pitchFamily="2" charset="-122"/>
              </a:rPr>
              <a:t>标志旁边的电压值是指万用表在相应的测量环境中能够进行测量的最大连续工作电压，称之为万用表的额定电压值或耐压等级。</a:t>
            </a:r>
            <a:r>
              <a:rPr lang="en-US" altLang="zh-CN" sz="1800">
                <a:latin typeface="Times New Roman" panose="02020603050405020304" charset="0"/>
                <a:cs typeface="Times New Roman" panose="02020603050405020304" charset="0"/>
              </a:rPr>
              <a:t>CAT</a:t>
            </a:r>
            <a:r>
              <a:rPr lang="zh-CN" altLang="en-US" sz="1800">
                <a:latin typeface="宋体" panose="02010600030101010101" pitchFamily="2" charset="-122"/>
                <a:ea typeface="宋体" panose="02010600030101010101" pitchFamily="2" charset="-122"/>
                <a:cs typeface="宋体" panose="02010600030101010101" pitchFamily="2" charset="-122"/>
              </a:rPr>
              <a:t>后面的数值越大表示电气环境的过渡性电压冲力越大，标有</a:t>
            </a:r>
            <a:r>
              <a:rPr lang="en-US" altLang="zh-CN" sz="1800">
                <a:latin typeface="Times New Roman" panose="02020603050405020304" charset="0"/>
                <a:cs typeface="Times New Roman" panose="02020603050405020304" charset="0"/>
              </a:rPr>
              <a:t>CAT</a:t>
            </a:r>
            <a:r>
              <a:rPr lang="en-US" altLang="zh-CN" sz="1800">
                <a:latin typeface="宋体" panose="02010600030101010101" pitchFamily="2" charset="-122"/>
                <a:ea typeface="宋体" panose="02010600030101010101" pitchFamily="2" charset="-122"/>
                <a:cs typeface="宋体" panose="02010600030101010101" pitchFamily="2" charset="-122"/>
              </a:rPr>
              <a:t>Ⅳ</a:t>
            </a:r>
            <a:r>
              <a:rPr lang="zh-CN" altLang="en-US" sz="1800">
                <a:latin typeface="宋体" panose="02010600030101010101" pitchFamily="2" charset="-122"/>
                <a:ea typeface="宋体" panose="02010600030101010101" pitchFamily="2" charset="-122"/>
                <a:cs typeface="宋体" panose="02010600030101010101" pitchFamily="2" charset="-122"/>
              </a:rPr>
              <a:t>的万用表比标有</a:t>
            </a:r>
            <a:r>
              <a:rPr lang="en-US" altLang="zh-CN" sz="1800">
                <a:latin typeface="Times New Roman" panose="02020603050405020304" charset="0"/>
                <a:cs typeface="Times New Roman" panose="02020603050405020304" charset="0"/>
              </a:rPr>
              <a:t>CAT</a:t>
            </a:r>
            <a:r>
              <a:rPr lang="en-US" altLang="zh-CN" sz="1800">
                <a:latin typeface="宋体" panose="02010600030101010101" pitchFamily="2" charset="-122"/>
                <a:ea typeface="宋体" panose="02010600030101010101" pitchFamily="2" charset="-122"/>
                <a:cs typeface="宋体" panose="02010600030101010101" pitchFamily="2" charset="-122"/>
              </a:rPr>
              <a:t>Ⅲ</a:t>
            </a:r>
            <a:r>
              <a:rPr lang="zh-CN" altLang="en-US" sz="1800">
                <a:latin typeface="宋体" panose="02010600030101010101" pitchFamily="2" charset="-122"/>
                <a:ea typeface="宋体" panose="02010600030101010101" pitchFamily="2" charset="-122"/>
                <a:cs typeface="宋体" panose="02010600030101010101" pitchFamily="2" charset="-122"/>
              </a:rPr>
              <a:t>的万用表可抗更高的冲力，标有</a:t>
            </a:r>
            <a:r>
              <a:rPr lang="en-US" altLang="zh-CN" sz="1800">
                <a:latin typeface="Times New Roman" panose="02020603050405020304" charset="0"/>
                <a:cs typeface="Times New Roman" panose="02020603050405020304" charset="0"/>
              </a:rPr>
              <a:t>CAT</a:t>
            </a:r>
            <a:r>
              <a:rPr lang="en-US" altLang="zh-CN" sz="1800">
                <a:latin typeface="宋体" panose="02010600030101010101" pitchFamily="2" charset="-122"/>
                <a:ea typeface="宋体" panose="02010600030101010101" pitchFamily="2" charset="-122"/>
                <a:cs typeface="宋体" panose="02010600030101010101" pitchFamily="2" charset="-122"/>
              </a:rPr>
              <a:t>Ⅲ</a:t>
            </a:r>
            <a:r>
              <a:rPr lang="zh-CN" altLang="en-US" sz="1800">
                <a:latin typeface="宋体" panose="02010600030101010101" pitchFamily="2" charset="-122"/>
                <a:ea typeface="宋体" panose="02010600030101010101" pitchFamily="2" charset="-122"/>
                <a:cs typeface="宋体" panose="02010600030101010101" pitchFamily="2" charset="-122"/>
              </a:rPr>
              <a:t>的万用表比标有</a:t>
            </a:r>
            <a:r>
              <a:rPr lang="en-US" altLang="zh-CN" sz="1800">
                <a:latin typeface="Times New Roman" panose="02020603050405020304" charset="0"/>
                <a:cs typeface="Times New Roman" panose="02020603050405020304" charset="0"/>
              </a:rPr>
              <a:t>CAT</a:t>
            </a:r>
            <a:r>
              <a:rPr lang="en-US" altLang="zh-CN" sz="1800">
                <a:latin typeface="宋体" panose="02010600030101010101" pitchFamily="2" charset="-122"/>
                <a:ea typeface="宋体" panose="02010600030101010101" pitchFamily="2" charset="-122"/>
                <a:cs typeface="宋体" panose="02010600030101010101" pitchFamily="2" charset="-122"/>
              </a:rPr>
              <a:t>Ⅱ</a:t>
            </a:r>
            <a:r>
              <a:rPr lang="zh-CN" altLang="en-US" sz="1800">
                <a:latin typeface="宋体" panose="02010600030101010101" pitchFamily="2" charset="-122"/>
                <a:ea typeface="宋体" panose="02010600030101010101" pitchFamily="2" charset="-122"/>
                <a:cs typeface="宋体" panose="02010600030101010101" pitchFamily="2" charset="-122"/>
              </a:rPr>
              <a:t>的万用表可抗更高的冲力。</a:t>
            </a:r>
            <a:endParaRPr lang="zh-CN" altLang="en-US" sz="180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文本框 3"/>
          <p:cNvSpPr txBox="1"/>
          <p:nvPr/>
        </p:nvSpPr>
        <p:spPr>
          <a:xfrm>
            <a:off x="2221865" y="601028"/>
            <a:ext cx="4805680" cy="521970"/>
          </a:xfrm>
          <a:prstGeom prst="rect">
            <a:avLst/>
          </a:prstGeom>
          <a:noFill/>
          <a:ln w="9525">
            <a:noFill/>
          </a:ln>
        </p:spPr>
        <p:txBody>
          <a:bodyPr wrap="none" anchor="t">
            <a:spAutoFit/>
          </a:bodyPr>
          <a:lstStyle/>
          <a:p>
            <a:pPr defTabSz="914400"/>
            <a:r>
              <a:rPr lang="zh-CN" altLang="en-US" sz="2800" b="1" dirty="0">
                <a:solidFill>
                  <a:srgbClr val="558ED5"/>
                </a:solidFill>
                <a:latin typeface="微软雅黑" panose="020B0503020204020204" pitchFamily="34" charset="-122"/>
                <a:ea typeface="微软雅黑" panose="020B0503020204020204" pitchFamily="34" charset="-122"/>
                <a:sym typeface="宋体" panose="02010600030101010101" pitchFamily="2" charset="-122"/>
              </a:rPr>
              <a:t>一、高压部件绝缘检测的意义</a:t>
            </a:r>
          </a:p>
        </p:txBody>
      </p:sp>
      <p:sp>
        <p:nvSpPr>
          <p:cNvPr id="9" name="矩形 8"/>
          <p:cNvSpPr/>
          <p:nvPr/>
        </p:nvSpPr>
        <p:spPr>
          <a:xfrm>
            <a:off x="975360" y="1381760"/>
            <a:ext cx="7193280" cy="922020"/>
          </a:xfrm>
          <a:prstGeom prst="rect">
            <a:avLst/>
          </a:prstGeom>
          <a:solidFill>
            <a:schemeClr val="bg1"/>
          </a:solidFill>
          <a:ln>
            <a:solidFill>
              <a:schemeClr val="bg1"/>
            </a:solidFill>
          </a:ln>
        </p:spPr>
        <p:txBody>
          <a:bodyPr wrap="square">
            <a:spAutoFit/>
          </a:bodyPr>
          <a:lstStyle/>
          <a:p>
            <a:pPr marL="0" marR="0" lvl="0" indent="0" algn="just" defTabSz="914400" rtl="0">
              <a:lnSpc>
                <a:spcPct val="150000"/>
              </a:lnSpc>
              <a:spcBef>
                <a:spcPct val="0"/>
              </a:spcBef>
              <a:spcAft>
                <a:spcPct val="0"/>
              </a:spcAft>
              <a:buClrTx/>
              <a:buSzTx/>
              <a:buFontTx/>
              <a:buNone/>
              <a:defRPr/>
            </a:pPr>
            <a:r>
              <a:rPr kumimoji="0" lang="en-US" altLang="zh-CN" sz="1800" i="0" u="none" strike="noStrike" kern="1200" cap="none" spc="0" normalizeH="0" baseline="0" noProof="0" dirty="0">
                <a:ln>
                  <a:noFill/>
                </a:ln>
                <a:solidFill>
                  <a:schemeClr val="tx1"/>
                </a:solidFill>
                <a:effectLst/>
                <a:uLnTx/>
                <a:uFillTx/>
                <a:latin typeface="宋体" panose="02010600030101010101" pitchFamily="2" charset="-122"/>
                <a:ea typeface="宋体" panose="02010600030101010101" pitchFamily="2" charset="-122"/>
                <a:cs typeface="宋体" panose="02010600030101010101" pitchFamily="2" charset="-122"/>
              </a:rPr>
              <a:t> </a:t>
            </a:r>
            <a:r>
              <a:rPr kumimoji="0" lang="zh-CN" altLang="en-US" sz="1800" i="0" u="none" strike="noStrike" kern="1200" cap="none" spc="0" normalizeH="0" baseline="0" noProof="0" dirty="0">
                <a:ln>
                  <a:noFill/>
                </a:ln>
                <a:solidFill>
                  <a:schemeClr val="tx1"/>
                </a:solidFill>
                <a:effectLst/>
                <a:uLnTx/>
                <a:uFillTx/>
                <a:latin typeface="宋体" panose="02010600030101010101" pitchFamily="2" charset="-122"/>
                <a:ea typeface="宋体" panose="02010600030101010101" pitchFamily="2" charset="-122"/>
                <a:cs typeface="宋体" panose="02010600030101010101" pitchFamily="2" charset="-122"/>
              </a:rPr>
              <a:t>（1）低压系统为车辆的中央控制器和灯光、雨刮等提供电能，经过近百年的发展，车用低电压系统技术成熟、安全可靠。 </a:t>
            </a:r>
          </a:p>
        </p:txBody>
      </p:sp>
      <p:sp>
        <p:nvSpPr>
          <p:cNvPr id="4" name="文本框 3"/>
          <p:cNvSpPr txBox="1"/>
          <p:nvPr/>
        </p:nvSpPr>
        <p:spPr>
          <a:xfrm>
            <a:off x="1132205" y="4742180"/>
            <a:ext cx="7089140" cy="1337945"/>
          </a:xfrm>
          <a:prstGeom prst="rect">
            <a:avLst/>
          </a:prstGeom>
          <a:noFill/>
          <a:ln w="9525">
            <a:noFill/>
          </a:ln>
        </p:spPr>
        <p:txBody>
          <a:bodyPr wrap="square">
            <a:spAutoFit/>
          </a:bodyPr>
          <a:lstStyle/>
          <a:p>
            <a:pPr indent="304800" algn="just">
              <a:lnSpc>
                <a:spcPct val="150000"/>
              </a:lnSpc>
            </a:pPr>
            <a:r>
              <a:rPr lang="en-US" altLang="zh-CN" sz="1800" b="1">
                <a:latin typeface="宋体" panose="02010600030101010101" pitchFamily="2" charset="-122"/>
                <a:ea typeface="宋体" panose="02010600030101010101" pitchFamily="2" charset="-122"/>
                <a:cs typeface="宋体" panose="02010600030101010101" pitchFamily="2" charset="-122"/>
              </a:rPr>
              <a:t> </a:t>
            </a:r>
            <a:r>
              <a:rPr lang="zh-CN" altLang="en-US" sz="1800" b="1">
                <a:latin typeface="宋体" panose="02010600030101010101" pitchFamily="2" charset="-122"/>
                <a:ea typeface="宋体" panose="02010600030101010101" pitchFamily="2" charset="-122"/>
                <a:cs typeface="宋体" panose="02010600030101010101" pitchFamily="2" charset="-122"/>
              </a:rPr>
              <a:t>实时、定量地检测高压电气系统相对车辆底盘的电气绝缘性能，及时解决电动汽车绝缘故障，可以保证乘客安全、车辆电气设备正常工作和车辆安全运行。</a:t>
            </a:r>
          </a:p>
        </p:txBody>
      </p:sp>
      <p:sp>
        <p:nvSpPr>
          <p:cNvPr id="7" name="矩形 6"/>
          <p:cNvSpPr/>
          <p:nvPr/>
        </p:nvSpPr>
        <p:spPr>
          <a:xfrm>
            <a:off x="975360" y="2482215"/>
            <a:ext cx="7193280" cy="922020"/>
          </a:xfrm>
          <a:prstGeom prst="rect">
            <a:avLst/>
          </a:prstGeom>
          <a:solidFill>
            <a:schemeClr val="bg1"/>
          </a:solidFill>
          <a:ln>
            <a:solidFill>
              <a:schemeClr val="bg1"/>
            </a:solidFill>
          </a:ln>
        </p:spPr>
        <p:txBody>
          <a:bodyPr wrap="square">
            <a:spAutoFit/>
          </a:bodyPr>
          <a:lstStyle/>
          <a:p>
            <a:pPr marL="0" marR="0" lvl="0" indent="0" algn="just" defTabSz="914400" rtl="0">
              <a:lnSpc>
                <a:spcPct val="150000"/>
              </a:lnSpc>
              <a:spcBef>
                <a:spcPct val="0"/>
              </a:spcBef>
              <a:spcAft>
                <a:spcPct val="0"/>
              </a:spcAft>
              <a:buClrTx/>
              <a:buSzTx/>
              <a:buFontTx/>
              <a:buNone/>
              <a:defRPr/>
            </a:pPr>
            <a:r>
              <a:rPr kumimoji="0" lang="en-US" altLang="zh-CN" sz="1800" i="0" u="none" strike="noStrike" kern="1200" cap="none" spc="0" normalizeH="0" baseline="0" noProof="0" dirty="0">
                <a:ln>
                  <a:noFill/>
                </a:ln>
                <a:solidFill>
                  <a:schemeClr val="tx1"/>
                </a:solidFill>
                <a:effectLst/>
                <a:uLnTx/>
                <a:uFillTx/>
                <a:latin typeface="宋体" panose="02010600030101010101" pitchFamily="2" charset="-122"/>
                <a:ea typeface="宋体" panose="02010600030101010101" pitchFamily="2" charset="-122"/>
                <a:cs typeface="宋体" panose="02010600030101010101" pitchFamily="2" charset="-122"/>
              </a:rPr>
              <a:t> </a:t>
            </a:r>
            <a:r>
              <a:rPr kumimoji="0" lang="zh-CN" altLang="en-US" sz="1800" i="0" u="none" strike="noStrike" kern="1200" cap="none" spc="0" normalizeH="0" baseline="0" noProof="0" dirty="0">
                <a:ln>
                  <a:noFill/>
                </a:ln>
                <a:solidFill>
                  <a:schemeClr val="tx1"/>
                </a:solidFill>
                <a:effectLst/>
                <a:uLnTx/>
                <a:uFillTx/>
                <a:latin typeface="宋体" panose="02010600030101010101" pitchFamily="2" charset="-122"/>
                <a:ea typeface="宋体" panose="02010600030101010101" pitchFamily="2" charset="-122"/>
                <a:cs typeface="宋体" panose="02010600030101010101" pitchFamily="2" charset="-122"/>
              </a:rPr>
              <a:t>（2）电动及混动汽车高压系统工作电压一般在直流300V以上，对部件的绝缘性能提出了更高的要求。</a:t>
            </a:r>
          </a:p>
        </p:txBody>
      </p:sp>
      <p:sp>
        <p:nvSpPr>
          <p:cNvPr id="8" name="矩形 7"/>
          <p:cNvSpPr/>
          <p:nvPr/>
        </p:nvSpPr>
        <p:spPr>
          <a:xfrm>
            <a:off x="1028065" y="3404235"/>
            <a:ext cx="7193280" cy="1337945"/>
          </a:xfrm>
          <a:prstGeom prst="rect">
            <a:avLst/>
          </a:prstGeom>
          <a:solidFill>
            <a:schemeClr val="bg1"/>
          </a:solidFill>
          <a:ln>
            <a:solidFill>
              <a:schemeClr val="bg1"/>
            </a:solidFill>
          </a:ln>
        </p:spPr>
        <p:txBody>
          <a:bodyPr wrap="square">
            <a:spAutoFit/>
          </a:bodyPr>
          <a:lstStyle/>
          <a:p>
            <a:pPr marL="0" marR="0" lvl="0" indent="0" algn="just" defTabSz="914400" rtl="0">
              <a:lnSpc>
                <a:spcPct val="150000"/>
              </a:lnSpc>
              <a:spcBef>
                <a:spcPct val="0"/>
              </a:spcBef>
              <a:spcAft>
                <a:spcPct val="0"/>
              </a:spcAft>
              <a:buClrTx/>
              <a:buSzTx/>
              <a:buFontTx/>
              <a:buNone/>
              <a:defRPr/>
            </a:pPr>
            <a:r>
              <a:rPr kumimoji="0" lang="en-US" altLang="zh-CN" sz="1800" i="0" u="none" strike="noStrike" kern="1200" cap="none" spc="0" normalizeH="0" baseline="0" noProof="0" dirty="0">
                <a:ln>
                  <a:noFill/>
                </a:ln>
                <a:solidFill>
                  <a:schemeClr val="tx1"/>
                </a:solidFill>
                <a:effectLst/>
                <a:uLnTx/>
                <a:uFillTx/>
                <a:latin typeface="宋体" panose="02010600030101010101" pitchFamily="2" charset="-122"/>
                <a:ea typeface="宋体" panose="02010600030101010101" pitchFamily="2" charset="-122"/>
                <a:cs typeface="宋体" panose="02010600030101010101" pitchFamily="2" charset="-122"/>
              </a:rPr>
              <a:t> </a:t>
            </a:r>
            <a:r>
              <a:rPr kumimoji="0" lang="zh-CN" altLang="en-US" sz="1800" i="0" u="none" strike="noStrike" kern="1200" cap="none" spc="0" normalizeH="0" baseline="0" noProof="0" dirty="0">
                <a:ln>
                  <a:noFill/>
                </a:ln>
                <a:solidFill>
                  <a:schemeClr val="tx1"/>
                </a:solidFill>
                <a:effectLst/>
                <a:uLnTx/>
                <a:uFillTx/>
                <a:latin typeface="宋体" panose="02010600030101010101" pitchFamily="2" charset="-122"/>
                <a:ea typeface="宋体" panose="02010600030101010101" pitchFamily="2" charset="-122"/>
                <a:cs typeface="宋体" panose="02010600030101010101" pitchFamily="2" charset="-122"/>
              </a:rPr>
              <a:t>（3）高压电缆线绝缘介质老化或受潮湿环境影响等因素都会导致高电压电路绝缘性能下降，电源正、负极引线将通过绝缘层和底盘构成漏电流回路 ,进而会危及乘客的人身安全。</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文本框 3"/>
          <p:cNvSpPr txBox="1"/>
          <p:nvPr/>
        </p:nvSpPr>
        <p:spPr>
          <a:xfrm>
            <a:off x="2663825" y="563563"/>
            <a:ext cx="3383280" cy="521970"/>
          </a:xfrm>
          <a:prstGeom prst="rect">
            <a:avLst/>
          </a:prstGeom>
          <a:noFill/>
          <a:ln w="9525">
            <a:noFill/>
          </a:ln>
        </p:spPr>
        <p:txBody>
          <a:bodyPr wrap="none" anchor="t">
            <a:spAutoFit/>
          </a:bodyPr>
          <a:lstStyle/>
          <a:p>
            <a:pPr defTabSz="914400"/>
            <a:r>
              <a:rPr lang="zh-CN" altLang="en-US" sz="2800" b="1" dirty="0">
                <a:solidFill>
                  <a:srgbClr val="558ED5"/>
                </a:solidFill>
                <a:latin typeface="微软雅黑" panose="020B0503020204020204" pitchFamily="34" charset="-122"/>
                <a:ea typeface="微软雅黑" panose="020B0503020204020204" pitchFamily="34" charset="-122"/>
                <a:sym typeface="宋体" panose="02010600030101010101" pitchFamily="2" charset="-122"/>
              </a:rPr>
              <a:t>二、高压部件的认识</a:t>
            </a:r>
          </a:p>
        </p:txBody>
      </p:sp>
      <p:sp>
        <p:nvSpPr>
          <p:cNvPr id="100" name="文本框 99"/>
          <p:cNvSpPr txBox="1"/>
          <p:nvPr/>
        </p:nvSpPr>
        <p:spPr>
          <a:xfrm>
            <a:off x="666750" y="1409065"/>
            <a:ext cx="7810500" cy="922020"/>
          </a:xfrm>
          <a:prstGeom prst="rect">
            <a:avLst/>
          </a:prstGeom>
          <a:noFill/>
          <a:ln w="9525">
            <a:noFill/>
          </a:ln>
        </p:spPr>
        <p:txBody>
          <a:bodyPr wrap="square">
            <a:spAutoFit/>
          </a:bodyPr>
          <a:lstStyle/>
          <a:p>
            <a:pPr indent="304800">
              <a:lnSpc>
                <a:spcPct val="150000"/>
              </a:lnSpc>
            </a:pPr>
            <a:r>
              <a:rPr lang="en-US" altLang="zh-CN" sz="1800">
                <a:latin typeface="宋体" panose="02010600030101010101" pitchFamily="2" charset="-122"/>
                <a:ea typeface="宋体" panose="02010600030101010101" pitchFamily="2" charset="-122"/>
                <a:cs typeface="宋体" panose="02010600030101010101" pitchFamily="2" charset="-122"/>
              </a:rPr>
              <a:t> </a:t>
            </a:r>
            <a:r>
              <a:rPr lang="zh-CN" altLang="en-US" sz="1800">
                <a:latin typeface="宋体" panose="02010600030101010101" pitchFamily="2" charset="-122"/>
                <a:ea typeface="宋体" panose="02010600030101010101" pitchFamily="2" charset="-122"/>
                <a:cs typeface="宋体" panose="02010600030101010101" pitchFamily="2" charset="-122"/>
              </a:rPr>
              <a:t>电动汽车高压系统主要由动力电池、高压控制盒、车载充电机、直流电流转换器、电机控制器、空调压缩机、暖风加热器和电动机等电气设备组成。</a:t>
            </a:r>
          </a:p>
        </p:txBody>
      </p:sp>
      <p:pic>
        <p:nvPicPr>
          <p:cNvPr id="1073743313" name="图片 3"/>
          <p:cNvPicPr>
            <a:picLocks noChangeAspect="1"/>
          </p:cNvPicPr>
          <p:nvPr/>
        </p:nvPicPr>
        <p:blipFill>
          <a:blip r:embed="rId2"/>
          <a:stretch>
            <a:fillRect/>
          </a:stretch>
        </p:blipFill>
        <p:spPr>
          <a:xfrm>
            <a:off x="1009650" y="2653665"/>
            <a:ext cx="3207385" cy="2523490"/>
          </a:xfrm>
          <a:prstGeom prst="rect">
            <a:avLst/>
          </a:prstGeom>
          <a:noFill/>
          <a:ln w="9525">
            <a:noFill/>
          </a:ln>
        </p:spPr>
      </p:pic>
      <p:pic>
        <p:nvPicPr>
          <p:cNvPr id="1073743311" name="图片 24"/>
          <p:cNvPicPr>
            <a:picLocks noChangeAspect="1"/>
          </p:cNvPicPr>
          <p:nvPr/>
        </p:nvPicPr>
        <p:blipFill>
          <a:blip r:embed="rId3"/>
          <a:stretch>
            <a:fillRect/>
          </a:stretch>
        </p:blipFill>
        <p:spPr>
          <a:xfrm>
            <a:off x="4730750" y="2653665"/>
            <a:ext cx="2955290" cy="2103120"/>
          </a:xfrm>
          <a:prstGeom prst="rect">
            <a:avLst/>
          </a:prstGeom>
          <a:noFill/>
          <a:ln w="9525">
            <a:noFill/>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文本框 3"/>
          <p:cNvSpPr txBox="1"/>
          <p:nvPr/>
        </p:nvSpPr>
        <p:spPr>
          <a:xfrm>
            <a:off x="2663825" y="563563"/>
            <a:ext cx="3383280" cy="521970"/>
          </a:xfrm>
          <a:prstGeom prst="rect">
            <a:avLst/>
          </a:prstGeom>
          <a:noFill/>
          <a:ln w="9525">
            <a:noFill/>
          </a:ln>
        </p:spPr>
        <p:txBody>
          <a:bodyPr wrap="none" anchor="t">
            <a:spAutoFit/>
          </a:bodyPr>
          <a:lstStyle/>
          <a:p>
            <a:pPr defTabSz="914400"/>
            <a:r>
              <a:rPr lang="zh-CN" altLang="en-US" sz="2800" b="1" dirty="0">
                <a:solidFill>
                  <a:srgbClr val="558ED5"/>
                </a:solidFill>
                <a:latin typeface="微软雅黑" panose="020B0503020204020204" pitchFamily="34" charset="-122"/>
                <a:ea typeface="微软雅黑" panose="020B0503020204020204" pitchFamily="34" charset="-122"/>
                <a:sym typeface="宋体" panose="02010600030101010101" pitchFamily="2" charset="-122"/>
              </a:rPr>
              <a:t>二、高压部件的认识</a:t>
            </a:r>
          </a:p>
        </p:txBody>
      </p:sp>
      <p:sp>
        <p:nvSpPr>
          <p:cNvPr id="22530" name="矩形 20"/>
          <p:cNvSpPr/>
          <p:nvPr/>
        </p:nvSpPr>
        <p:spPr>
          <a:xfrm>
            <a:off x="244475" y="1428750"/>
            <a:ext cx="2419350" cy="460375"/>
          </a:xfrm>
          <a:prstGeom prst="rect">
            <a:avLst/>
          </a:prstGeom>
          <a:solidFill>
            <a:srgbClr val="00B0F0"/>
          </a:solidFill>
          <a:ln w="9525">
            <a:noFill/>
          </a:ln>
        </p:spPr>
        <p:txBody>
          <a:bodyPr wrap="square" anchor="t">
            <a:spAutoFit/>
          </a:bodyPr>
          <a:lstStyle/>
          <a:p>
            <a:r>
              <a:rPr lang="en-US" altLang="zh-CN" sz="2400" b="1" dirty="0">
                <a:solidFill>
                  <a:schemeClr val="bg1"/>
                </a:solidFill>
                <a:latin typeface="宋体" panose="02010600030101010101" pitchFamily="2" charset="-122"/>
                <a:ea typeface="宋体" panose="02010600030101010101" pitchFamily="2" charset="-122"/>
              </a:rPr>
              <a:t>1. </a:t>
            </a:r>
            <a:r>
              <a:rPr lang="zh-CN" altLang="en-US" sz="2400" b="1" dirty="0">
                <a:solidFill>
                  <a:schemeClr val="bg1"/>
                </a:solidFill>
                <a:latin typeface="宋体" panose="02010600030101010101" pitchFamily="2" charset="-122"/>
                <a:ea typeface="宋体" panose="02010600030101010101" pitchFamily="2" charset="-122"/>
              </a:rPr>
              <a:t>动力电池</a:t>
            </a:r>
          </a:p>
        </p:txBody>
      </p:sp>
      <p:sp>
        <p:nvSpPr>
          <p:cNvPr id="3" name="文本框 2"/>
          <p:cNvSpPr txBox="1"/>
          <p:nvPr/>
        </p:nvSpPr>
        <p:spPr>
          <a:xfrm>
            <a:off x="608965" y="2176145"/>
            <a:ext cx="4652645" cy="3415030"/>
          </a:xfrm>
          <a:prstGeom prst="rect">
            <a:avLst/>
          </a:prstGeom>
          <a:noFill/>
          <a:ln w="9525">
            <a:noFill/>
          </a:ln>
        </p:spPr>
        <p:txBody>
          <a:bodyPr wrap="square">
            <a:spAutoFit/>
          </a:bodyPr>
          <a:lstStyle/>
          <a:p>
            <a:pPr>
              <a:lnSpc>
                <a:spcPct val="150000"/>
              </a:lnSpc>
            </a:pPr>
            <a:r>
              <a:rPr lang="en-US" altLang="zh-CN" sz="1800">
                <a:latin typeface="宋体" panose="02010600030101010101" pitchFamily="2" charset="-122"/>
                <a:ea typeface="宋体" panose="02010600030101010101" pitchFamily="2" charset="-122"/>
                <a:cs typeface="宋体" panose="02010600030101010101" pitchFamily="2" charset="-122"/>
              </a:rPr>
              <a:t>    </a:t>
            </a:r>
            <a:r>
              <a:rPr lang="zh-CN" altLang="en-US" sz="1800">
                <a:latin typeface="宋体" panose="02010600030101010101" pitchFamily="2" charset="-122"/>
                <a:ea typeface="宋体" panose="02010600030101010101" pitchFamily="2" charset="-122"/>
                <a:cs typeface="宋体" panose="02010600030101010101" pitchFamily="2" charset="-122"/>
              </a:rPr>
              <a:t>动力电池时纯电动汽车的核心部件，价格昂贵，内部结构复杂，工作条件严苛。动力电池属于高亚安全部件，任何异常因素（如温度、短路、超载等）都会导致动力被保护切断。</a:t>
            </a:r>
          </a:p>
          <a:p>
            <a:pPr>
              <a:lnSpc>
                <a:spcPct val="150000"/>
              </a:lnSpc>
            </a:pPr>
            <a:r>
              <a:rPr lang="zh-CN" altLang="en-US" sz="1800">
                <a:latin typeface="宋体" panose="02010600030101010101" pitchFamily="2" charset="-122"/>
                <a:ea typeface="宋体" panose="02010600030101010101" pitchFamily="2" charset="-122"/>
                <a:cs typeface="宋体" panose="02010600030101010101" pitchFamily="2" charset="-122"/>
              </a:rPr>
              <a:t>    其对外一般只有两个插座，一个橙色的直流高压输出插座，电压高达</a:t>
            </a:r>
            <a:r>
              <a:rPr lang="en-US" altLang="zh-CN" sz="1800">
                <a:latin typeface="宋体" panose="02010600030101010101" pitchFamily="2" charset="-122"/>
                <a:ea typeface="宋体" panose="02010600030101010101" pitchFamily="2" charset="-122"/>
                <a:cs typeface="宋体" panose="02010600030101010101" pitchFamily="2" charset="-122"/>
              </a:rPr>
              <a:t>300V</a:t>
            </a:r>
            <a:r>
              <a:rPr lang="zh-CN" altLang="en-US" sz="1800">
                <a:latin typeface="宋体" panose="02010600030101010101" pitchFamily="2" charset="-122"/>
                <a:ea typeface="宋体" panose="02010600030101010101" pitchFamily="2" charset="-122"/>
                <a:cs typeface="宋体" panose="02010600030101010101" pitchFamily="2" charset="-122"/>
              </a:rPr>
              <a:t>以上，一个电池检测控制系统低压插座。</a:t>
            </a:r>
            <a:endParaRPr lang="zh-CN" altLang="en-US" sz="1800"/>
          </a:p>
        </p:txBody>
      </p:sp>
      <p:pic>
        <p:nvPicPr>
          <p:cNvPr id="1073743305" name="图片 9"/>
          <p:cNvPicPr>
            <a:picLocks noChangeAspect="1"/>
          </p:cNvPicPr>
          <p:nvPr/>
        </p:nvPicPr>
        <p:blipFill>
          <a:blip r:embed="rId2"/>
          <a:stretch>
            <a:fillRect/>
          </a:stretch>
        </p:blipFill>
        <p:spPr>
          <a:xfrm>
            <a:off x="5422900" y="2586990"/>
            <a:ext cx="3293110" cy="2593975"/>
          </a:xfrm>
          <a:prstGeom prst="rect">
            <a:avLst/>
          </a:prstGeom>
          <a:noFill/>
          <a:ln w="9525">
            <a:noFill/>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文本框 3"/>
          <p:cNvSpPr txBox="1"/>
          <p:nvPr/>
        </p:nvSpPr>
        <p:spPr>
          <a:xfrm>
            <a:off x="2663825" y="563563"/>
            <a:ext cx="3383280" cy="521970"/>
          </a:xfrm>
          <a:prstGeom prst="rect">
            <a:avLst/>
          </a:prstGeom>
          <a:noFill/>
          <a:ln w="9525">
            <a:noFill/>
          </a:ln>
        </p:spPr>
        <p:txBody>
          <a:bodyPr wrap="none" anchor="t">
            <a:spAutoFit/>
          </a:bodyPr>
          <a:lstStyle/>
          <a:p>
            <a:pPr defTabSz="914400"/>
            <a:r>
              <a:rPr lang="zh-CN" altLang="en-US" sz="2800" b="1" dirty="0">
                <a:solidFill>
                  <a:srgbClr val="558ED5"/>
                </a:solidFill>
                <a:latin typeface="微软雅黑" panose="020B0503020204020204" pitchFamily="34" charset="-122"/>
                <a:ea typeface="微软雅黑" panose="020B0503020204020204" pitchFamily="34" charset="-122"/>
                <a:sym typeface="宋体" panose="02010600030101010101" pitchFamily="2" charset="-122"/>
              </a:rPr>
              <a:t>二、高压部件的认识</a:t>
            </a:r>
          </a:p>
        </p:txBody>
      </p:sp>
      <p:sp>
        <p:nvSpPr>
          <p:cNvPr id="22530" name="矩形 20"/>
          <p:cNvSpPr/>
          <p:nvPr/>
        </p:nvSpPr>
        <p:spPr>
          <a:xfrm>
            <a:off x="244475" y="1428750"/>
            <a:ext cx="3496945" cy="460375"/>
          </a:xfrm>
          <a:prstGeom prst="rect">
            <a:avLst/>
          </a:prstGeom>
          <a:solidFill>
            <a:srgbClr val="00B0F0"/>
          </a:solidFill>
          <a:ln w="9525">
            <a:noFill/>
          </a:ln>
        </p:spPr>
        <p:txBody>
          <a:bodyPr wrap="square" anchor="t">
            <a:spAutoFit/>
          </a:bodyPr>
          <a:lstStyle/>
          <a:p>
            <a:r>
              <a:rPr sz="2400" b="1" dirty="0">
                <a:solidFill>
                  <a:schemeClr val="bg1"/>
                </a:solidFill>
                <a:latin typeface="宋体" panose="02010600030101010101" pitchFamily="2" charset="-122"/>
                <a:ea typeface="宋体" panose="02010600030101010101" pitchFamily="2" charset="-122"/>
              </a:rPr>
              <a:t>2. 电机控制器(MCU)</a:t>
            </a:r>
          </a:p>
        </p:txBody>
      </p:sp>
      <p:sp>
        <p:nvSpPr>
          <p:cNvPr id="101" name="文本框 100"/>
          <p:cNvSpPr txBox="1"/>
          <p:nvPr/>
        </p:nvSpPr>
        <p:spPr>
          <a:xfrm>
            <a:off x="711200" y="2093595"/>
            <a:ext cx="4671695" cy="3415030"/>
          </a:xfrm>
          <a:prstGeom prst="rect">
            <a:avLst/>
          </a:prstGeom>
          <a:noFill/>
          <a:ln w="9525">
            <a:noFill/>
          </a:ln>
        </p:spPr>
        <p:txBody>
          <a:bodyPr wrap="square">
            <a:spAutoFit/>
          </a:bodyPr>
          <a:lstStyle/>
          <a:p>
            <a:pPr indent="304800">
              <a:lnSpc>
                <a:spcPct val="150000"/>
              </a:lnSpc>
            </a:pPr>
            <a:r>
              <a:rPr lang="en-US" altLang="zh-CN" sz="1800">
                <a:latin typeface="宋体" panose="02010600030101010101" pitchFamily="2" charset="-122"/>
                <a:ea typeface="宋体" panose="02010600030101010101" pitchFamily="2" charset="-122"/>
                <a:cs typeface="宋体" panose="02010600030101010101" pitchFamily="2" charset="-122"/>
              </a:rPr>
              <a:t> </a:t>
            </a:r>
            <a:r>
              <a:rPr lang="zh-CN" altLang="en-US" sz="1800">
                <a:latin typeface="宋体" panose="02010600030101010101" pitchFamily="2" charset="-122"/>
                <a:ea typeface="宋体" panose="02010600030101010101" pitchFamily="2" charset="-122"/>
                <a:cs typeface="宋体" panose="02010600030101010101" pitchFamily="2" charset="-122"/>
              </a:rPr>
              <a:t>电机控制器主要作用是将动力电池的高压直流电转换为驱动电机的高压交流电。</a:t>
            </a:r>
          </a:p>
          <a:p>
            <a:pPr indent="304800">
              <a:lnSpc>
                <a:spcPct val="150000"/>
              </a:lnSpc>
            </a:pPr>
            <a:r>
              <a:rPr lang="zh-CN" altLang="en-US" sz="1800">
                <a:latin typeface="宋体" panose="02010600030101010101" pitchFamily="2" charset="-122"/>
                <a:ea typeface="宋体" panose="02010600030101010101" pitchFamily="2" charset="-122"/>
                <a:cs typeface="宋体" panose="02010600030101010101" pitchFamily="2" charset="-122"/>
              </a:rPr>
              <a:t> 其上有高压直流输入插座，用两根橙色高压电缆（正、负各一根）与</a:t>
            </a:r>
            <a:r>
              <a:rPr lang="en-US" altLang="zh-CN" sz="1800">
                <a:latin typeface="Times New Roman" panose="02020603050405020304" charset="0"/>
                <a:cs typeface="Times New Roman" panose="02020603050405020304" charset="0"/>
              </a:rPr>
              <a:t>BMS</a:t>
            </a:r>
            <a:r>
              <a:rPr lang="zh-CN" altLang="en-US" sz="1800">
                <a:latin typeface="宋体" panose="02010600030101010101" pitchFamily="2" charset="-122"/>
                <a:ea typeface="宋体" panose="02010600030101010101" pitchFamily="2" charset="-122"/>
                <a:cs typeface="宋体" panose="02010600030101010101" pitchFamily="2" charset="-122"/>
              </a:rPr>
              <a:t>相连接。还有一个橙色交流输出插座，将转换后的三相高压交流电输出至驱动电机，也可将驱动电机发出的交流电送回逆变器（</a:t>
            </a:r>
            <a:r>
              <a:rPr lang="en-US" altLang="zh-CN" sz="1800">
                <a:latin typeface="Times New Roman" panose="02020603050405020304" charset="0"/>
                <a:cs typeface="Times New Roman" panose="02020603050405020304" charset="0"/>
              </a:rPr>
              <a:t>MCU</a:t>
            </a:r>
            <a:r>
              <a:rPr lang="zh-CN" altLang="en-US" sz="1800">
                <a:latin typeface="宋体" panose="02010600030101010101" pitchFamily="2" charset="-122"/>
                <a:ea typeface="宋体" panose="02010600030101010101" pitchFamily="2" charset="-122"/>
                <a:cs typeface="宋体" panose="02010600030101010101" pitchFamily="2" charset="-122"/>
              </a:rPr>
              <a:t>）用于给动力电池充电。</a:t>
            </a:r>
            <a:endParaRPr lang="zh-CN" altLang="en-US" sz="1800"/>
          </a:p>
        </p:txBody>
      </p:sp>
      <p:pic>
        <p:nvPicPr>
          <p:cNvPr id="1073743306" name="图片 12"/>
          <p:cNvPicPr>
            <a:picLocks noChangeAspect="1"/>
          </p:cNvPicPr>
          <p:nvPr/>
        </p:nvPicPr>
        <p:blipFill>
          <a:blip r:embed="rId2"/>
          <a:stretch>
            <a:fillRect/>
          </a:stretch>
        </p:blipFill>
        <p:spPr>
          <a:xfrm>
            <a:off x="5145405" y="2240280"/>
            <a:ext cx="3414395" cy="2785745"/>
          </a:xfrm>
          <a:prstGeom prst="rect">
            <a:avLst/>
          </a:prstGeom>
          <a:noFill/>
          <a:ln w="9525">
            <a:noFill/>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文本框 3"/>
          <p:cNvSpPr txBox="1"/>
          <p:nvPr/>
        </p:nvSpPr>
        <p:spPr>
          <a:xfrm>
            <a:off x="2663825" y="563563"/>
            <a:ext cx="3383280" cy="521970"/>
          </a:xfrm>
          <a:prstGeom prst="rect">
            <a:avLst/>
          </a:prstGeom>
          <a:noFill/>
          <a:ln w="9525">
            <a:noFill/>
          </a:ln>
        </p:spPr>
        <p:txBody>
          <a:bodyPr wrap="none" anchor="t">
            <a:spAutoFit/>
          </a:bodyPr>
          <a:lstStyle/>
          <a:p>
            <a:pPr defTabSz="914400"/>
            <a:r>
              <a:rPr lang="zh-CN" altLang="en-US" sz="2800" b="1" dirty="0">
                <a:solidFill>
                  <a:srgbClr val="558ED5"/>
                </a:solidFill>
                <a:latin typeface="微软雅黑" panose="020B0503020204020204" pitchFamily="34" charset="-122"/>
                <a:ea typeface="微软雅黑" panose="020B0503020204020204" pitchFamily="34" charset="-122"/>
                <a:sym typeface="宋体" panose="02010600030101010101" pitchFamily="2" charset="-122"/>
              </a:rPr>
              <a:t>二、高压部件的认识</a:t>
            </a:r>
          </a:p>
        </p:txBody>
      </p:sp>
      <p:sp>
        <p:nvSpPr>
          <p:cNvPr id="22530" name="矩形 20"/>
          <p:cNvSpPr/>
          <p:nvPr/>
        </p:nvSpPr>
        <p:spPr>
          <a:xfrm>
            <a:off x="244475" y="1428750"/>
            <a:ext cx="2320290" cy="460375"/>
          </a:xfrm>
          <a:prstGeom prst="rect">
            <a:avLst/>
          </a:prstGeom>
          <a:solidFill>
            <a:srgbClr val="00B0F0"/>
          </a:solidFill>
          <a:ln w="9525">
            <a:noFill/>
          </a:ln>
        </p:spPr>
        <p:txBody>
          <a:bodyPr wrap="square" anchor="t">
            <a:spAutoFit/>
          </a:bodyPr>
          <a:lstStyle/>
          <a:p>
            <a:r>
              <a:rPr sz="2400" b="1" dirty="0">
                <a:solidFill>
                  <a:schemeClr val="bg1"/>
                </a:solidFill>
                <a:latin typeface="宋体" panose="02010600030101010101" pitchFamily="2" charset="-122"/>
                <a:ea typeface="宋体" panose="02010600030101010101" pitchFamily="2" charset="-122"/>
              </a:rPr>
              <a:t>3. 驱动电机</a:t>
            </a:r>
          </a:p>
        </p:txBody>
      </p:sp>
      <p:sp>
        <p:nvSpPr>
          <p:cNvPr id="2" name="文本框 1"/>
          <p:cNvSpPr txBox="1"/>
          <p:nvPr/>
        </p:nvSpPr>
        <p:spPr>
          <a:xfrm>
            <a:off x="707390" y="2202180"/>
            <a:ext cx="4429125" cy="2999740"/>
          </a:xfrm>
          <a:prstGeom prst="rect">
            <a:avLst/>
          </a:prstGeom>
          <a:noFill/>
          <a:ln w="9525">
            <a:noFill/>
          </a:ln>
        </p:spPr>
        <p:txBody>
          <a:bodyPr wrap="square">
            <a:spAutoFit/>
          </a:bodyPr>
          <a:lstStyle/>
          <a:p>
            <a:pPr algn="l">
              <a:lnSpc>
                <a:spcPct val="150000"/>
              </a:lnSpc>
            </a:pPr>
            <a:r>
              <a:rPr lang="en-US" altLang="zh-CN" dirty="0">
                <a:solidFill>
                  <a:srgbClr val="000000"/>
                </a:solidFill>
                <a:latin typeface="宋体" panose="02010600030101010101" pitchFamily="2" charset="-122"/>
                <a:ea typeface="宋体" panose="02010600030101010101" pitchFamily="2" charset="-122"/>
              </a:rPr>
              <a:t>    </a:t>
            </a:r>
            <a:r>
              <a:rPr lang="zh-CN" altLang="en-US" dirty="0">
                <a:solidFill>
                  <a:srgbClr val="000000"/>
                </a:solidFill>
                <a:latin typeface="宋体" panose="02010600030101010101" pitchFamily="2" charset="-122"/>
                <a:ea typeface="宋体" panose="02010600030101010101" pitchFamily="2" charset="-122"/>
              </a:rPr>
              <a:t>工作将电能与机械能进行转换。驱动电机系统是纯电动汽车三大核心部件之一，是动力系统的重要执行机构。   </a:t>
            </a:r>
          </a:p>
          <a:p>
            <a:pPr algn="l">
              <a:lnSpc>
                <a:spcPct val="150000"/>
              </a:lnSpc>
            </a:pPr>
            <a:r>
              <a:rPr lang="zh-CN" altLang="en-US" dirty="0">
                <a:solidFill>
                  <a:srgbClr val="000000"/>
                </a:solidFill>
                <a:latin typeface="宋体" panose="02010600030101010101" pitchFamily="2" charset="-122"/>
                <a:ea typeface="宋体" panose="02010600030101010101" pitchFamily="2" charset="-122"/>
              </a:rPr>
              <a:t>    北汽新能源</a:t>
            </a:r>
            <a:r>
              <a:rPr lang="zh-CN" altLang="en-US" dirty="0">
                <a:solidFill>
                  <a:srgbClr val="000000"/>
                </a:solidFill>
                <a:latin typeface="宋体" panose="02010600030101010101" pitchFamily="2" charset="-122"/>
              </a:rPr>
              <a:t>EV160</a:t>
            </a:r>
            <a:r>
              <a:rPr lang="zh-CN" altLang="en-US" dirty="0">
                <a:solidFill>
                  <a:srgbClr val="000000"/>
                </a:solidFill>
                <a:latin typeface="宋体" panose="02010600030101010101" pitchFamily="2" charset="-122"/>
                <a:ea typeface="宋体" panose="02010600030101010101" pitchFamily="2" charset="-122"/>
              </a:rPr>
              <a:t>和</a:t>
            </a:r>
            <a:r>
              <a:rPr lang="zh-CN" altLang="en-US" dirty="0">
                <a:solidFill>
                  <a:srgbClr val="000000"/>
                </a:solidFill>
                <a:latin typeface="宋体" panose="02010600030101010101" pitchFamily="2" charset="-122"/>
              </a:rPr>
              <a:t>EV200</a:t>
            </a:r>
            <a:r>
              <a:rPr lang="zh-CN" altLang="en-US" dirty="0">
                <a:solidFill>
                  <a:srgbClr val="000000"/>
                </a:solidFill>
                <a:latin typeface="宋体" panose="02010600030101010101" pitchFamily="2" charset="-122"/>
                <a:ea typeface="宋体" panose="02010600030101010101" pitchFamily="2" charset="-122"/>
              </a:rPr>
              <a:t>采用</a:t>
            </a:r>
            <a:r>
              <a:rPr lang="zh-CN" altLang="en-US" dirty="0">
                <a:solidFill>
                  <a:srgbClr val="000000"/>
                </a:solidFill>
                <a:latin typeface="宋体" panose="02010600030101010101" pitchFamily="2" charset="-122"/>
              </a:rPr>
              <a:t>C33DB</a:t>
            </a:r>
            <a:r>
              <a:rPr lang="zh-CN" altLang="en-US" dirty="0">
                <a:solidFill>
                  <a:srgbClr val="000000"/>
                </a:solidFill>
                <a:latin typeface="宋体" panose="02010600030101010101" pitchFamily="2" charset="-122"/>
                <a:ea typeface="宋体" panose="02010600030101010101" pitchFamily="2" charset="-122"/>
              </a:rPr>
              <a:t>永磁同步驱动电机，具有效率高、体积小、重量轻及可靠性高等优点。其上三根橙色电缆与电机控制器三相交流输出插座相连。</a:t>
            </a:r>
            <a:endParaRPr lang="zh-CN" altLang="en-US" dirty="0">
              <a:solidFill>
                <a:srgbClr val="000000"/>
              </a:solidFill>
              <a:latin typeface="宋体" panose="02010600030101010101" pitchFamily="2" charset="-122"/>
            </a:endParaRPr>
          </a:p>
        </p:txBody>
      </p:sp>
      <p:pic>
        <p:nvPicPr>
          <p:cNvPr id="1073743307" name="图片 1"/>
          <p:cNvPicPr>
            <a:picLocks noChangeAspect="1"/>
          </p:cNvPicPr>
          <p:nvPr/>
        </p:nvPicPr>
        <p:blipFill>
          <a:blip r:embed="rId2">
            <a:lum bright="10001" contrast="10000"/>
          </a:blip>
          <a:stretch>
            <a:fillRect/>
          </a:stretch>
        </p:blipFill>
        <p:spPr>
          <a:xfrm>
            <a:off x="5136515" y="2173605"/>
            <a:ext cx="3662680" cy="3028315"/>
          </a:xfrm>
          <a:prstGeom prst="rect">
            <a:avLst/>
          </a:prstGeom>
          <a:noFill/>
          <a:ln w="9525">
            <a:noFill/>
          </a:ln>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文本框 3"/>
          <p:cNvSpPr txBox="1"/>
          <p:nvPr/>
        </p:nvSpPr>
        <p:spPr>
          <a:xfrm>
            <a:off x="2663825" y="563563"/>
            <a:ext cx="3383280" cy="521970"/>
          </a:xfrm>
          <a:prstGeom prst="rect">
            <a:avLst/>
          </a:prstGeom>
          <a:noFill/>
          <a:ln w="9525">
            <a:noFill/>
          </a:ln>
        </p:spPr>
        <p:txBody>
          <a:bodyPr wrap="none" anchor="t">
            <a:spAutoFit/>
          </a:bodyPr>
          <a:lstStyle/>
          <a:p>
            <a:pPr defTabSz="914400"/>
            <a:r>
              <a:rPr lang="zh-CN" altLang="en-US" sz="2800" b="1" dirty="0">
                <a:solidFill>
                  <a:srgbClr val="558ED5"/>
                </a:solidFill>
                <a:latin typeface="微软雅黑" panose="020B0503020204020204" pitchFamily="34" charset="-122"/>
                <a:ea typeface="微软雅黑" panose="020B0503020204020204" pitchFamily="34" charset="-122"/>
                <a:sym typeface="宋体" panose="02010600030101010101" pitchFamily="2" charset="-122"/>
              </a:rPr>
              <a:t>二、高压部件的认识</a:t>
            </a:r>
          </a:p>
        </p:txBody>
      </p:sp>
      <p:sp>
        <p:nvSpPr>
          <p:cNvPr id="22530" name="矩形 20"/>
          <p:cNvSpPr/>
          <p:nvPr/>
        </p:nvSpPr>
        <p:spPr>
          <a:xfrm>
            <a:off x="244475" y="1428750"/>
            <a:ext cx="2320290" cy="460375"/>
          </a:xfrm>
          <a:prstGeom prst="rect">
            <a:avLst/>
          </a:prstGeom>
          <a:solidFill>
            <a:srgbClr val="00B0F0"/>
          </a:solidFill>
          <a:ln w="9525">
            <a:noFill/>
          </a:ln>
        </p:spPr>
        <p:txBody>
          <a:bodyPr wrap="square" anchor="t">
            <a:spAutoFit/>
          </a:bodyPr>
          <a:lstStyle/>
          <a:p>
            <a:r>
              <a:rPr sz="2400" b="1" dirty="0">
                <a:solidFill>
                  <a:schemeClr val="bg1"/>
                </a:solidFill>
                <a:latin typeface="宋体" panose="02010600030101010101" pitchFamily="2" charset="-122"/>
                <a:ea typeface="宋体" panose="02010600030101010101" pitchFamily="2" charset="-122"/>
              </a:rPr>
              <a:t>4. 车载充电机</a:t>
            </a:r>
          </a:p>
        </p:txBody>
      </p:sp>
      <p:sp>
        <p:nvSpPr>
          <p:cNvPr id="2" name="文本框 1"/>
          <p:cNvSpPr txBox="1"/>
          <p:nvPr/>
        </p:nvSpPr>
        <p:spPr>
          <a:xfrm>
            <a:off x="441960" y="2131060"/>
            <a:ext cx="5080000" cy="2999740"/>
          </a:xfrm>
          <a:prstGeom prst="rect">
            <a:avLst/>
          </a:prstGeom>
          <a:noFill/>
          <a:ln w="9525">
            <a:noFill/>
          </a:ln>
        </p:spPr>
        <p:txBody>
          <a:bodyPr>
            <a:spAutoFit/>
          </a:bodyPr>
          <a:lstStyle/>
          <a:p>
            <a:pPr indent="304800">
              <a:lnSpc>
                <a:spcPct val="150000"/>
              </a:lnSpc>
            </a:pPr>
            <a:r>
              <a:rPr lang="en-US" sz="1800"/>
              <a:t>  </a:t>
            </a:r>
            <a:r>
              <a:rPr sz="1800"/>
              <a:t>将220V交流电转换为动力电池的直流电，实现电池电量的补给。</a:t>
            </a:r>
          </a:p>
          <a:p>
            <a:pPr indent="304800">
              <a:lnSpc>
                <a:spcPct val="150000"/>
              </a:lnSpc>
            </a:pPr>
            <a:r>
              <a:rPr sz="1800"/>
              <a:t>  其上有两个橙色高压插座，其中两脚为直流高压输出插座，连接动力电池端，六脚的为交流电输入插座，连接市电220V电源。车载充电机比一般商用充电机具有效率高、体积小、耐受恶劣工作环境等特点。</a:t>
            </a:r>
          </a:p>
        </p:txBody>
      </p:sp>
      <p:pic>
        <p:nvPicPr>
          <p:cNvPr id="1073743312" name="图片 15"/>
          <p:cNvPicPr>
            <a:picLocks noChangeAspect="1"/>
          </p:cNvPicPr>
          <p:nvPr/>
        </p:nvPicPr>
        <p:blipFill>
          <a:blip r:embed="rId2"/>
          <a:stretch>
            <a:fillRect/>
          </a:stretch>
        </p:blipFill>
        <p:spPr>
          <a:xfrm>
            <a:off x="5721350" y="2403475"/>
            <a:ext cx="3148330" cy="2454910"/>
          </a:xfrm>
          <a:prstGeom prst="rect">
            <a:avLst/>
          </a:prstGeom>
          <a:noFill/>
          <a:ln w="9525">
            <a:noFill/>
          </a:ln>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文本框 3"/>
          <p:cNvSpPr txBox="1"/>
          <p:nvPr/>
        </p:nvSpPr>
        <p:spPr>
          <a:xfrm>
            <a:off x="2663825" y="563563"/>
            <a:ext cx="3383280" cy="521970"/>
          </a:xfrm>
          <a:prstGeom prst="rect">
            <a:avLst/>
          </a:prstGeom>
          <a:noFill/>
          <a:ln w="9525">
            <a:noFill/>
          </a:ln>
        </p:spPr>
        <p:txBody>
          <a:bodyPr wrap="none" anchor="t">
            <a:spAutoFit/>
          </a:bodyPr>
          <a:lstStyle/>
          <a:p>
            <a:pPr defTabSz="914400"/>
            <a:r>
              <a:rPr lang="zh-CN" altLang="en-US" sz="2800" b="1" dirty="0">
                <a:solidFill>
                  <a:srgbClr val="558ED5"/>
                </a:solidFill>
                <a:latin typeface="微软雅黑" panose="020B0503020204020204" pitchFamily="34" charset="-122"/>
                <a:ea typeface="微软雅黑" panose="020B0503020204020204" pitchFamily="34" charset="-122"/>
                <a:sym typeface="宋体" panose="02010600030101010101" pitchFamily="2" charset="-122"/>
              </a:rPr>
              <a:t>二、高压部件的认识</a:t>
            </a:r>
          </a:p>
        </p:txBody>
      </p:sp>
      <p:sp>
        <p:nvSpPr>
          <p:cNvPr id="22530" name="矩形 20"/>
          <p:cNvSpPr/>
          <p:nvPr/>
        </p:nvSpPr>
        <p:spPr>
          <a:xfrm>
            <a:off x="244475" y="1428750"/>
            <a:ext cx="2816860" cy="460375"/>
          </a:xfrm>
          <a:prstGeom prst="rect">
            <a:avLst/>
          </a:prstGeom>
          <a:solidFill>
            <a:srgbClr val="00B0F0"/>
          </a:solidFill>
          <a:ln w="9525">
            <a:noFill/>
          </a:ln>
        </p:spPr>
        <p:txBody>
          <a:bodyPr wrap="square" anchor="t">
            <a:spAutoFit/>
          </a:bodyPr>
          <a:lstStyle/>
          <a:p>
            <a:r>
              <a:rPr sz="2400" b="1" dirty="0">
                <a:solidFill>
                  <a:schemeClr val="bg1"/>
                </a:solidFill>
                <a:latin typeface="宋体" panose="02010600030101010101" pitchFamily="2" charset="-122"/>
                <a:ea typeface="宋体" panose="02010600030101010101" pitchFamily="2" charset="-122"/>
              </a:rPr>
              <a:t>5. DC/DC转换器</a:t>
            </a:r>
          </a:p>
        </p:txBody>
      </p:sp>
      <p:sp>
        <p:nvSpPr>
          <p:cNvPr id="2" name="文本框 1"/>
          <p:cNvSpPr txBox="1"/>
          <p:nvPr/>
        </p:nvSpPr>
        <p:spPr>
          <a:xfrm>
            <a:off x="744220" y="2105025"/>
            <a:ext cx="7309485" cy="922020"/>
          </a:xfrm>
          <a:prstGeom prst="rect">
            <a:avLst/>
          </a:prstGeom>
          <a:noFill/>
          <a:ln w="9525">
            <a:noFill/>
          </a:ln>
        </p:spPr>
        <p:txBody>
          <a:bodyPr wrap="square">
            <a:spAutoFit/>
          </a:bodyPr>
          <a:lstStyle/>
          <a:p>
            <a:pPr indent="304800" algn="just">
              <a:lnSpc>
                <a:spcPct val="150000"/>
              </a:lnSpc>
            </a:pPr>
            <a:r>
              <a:rPr lang="en-US" sz="1800"/>
              <a:t>  </a:t>
            </a:r>
            <a:r>
              <a:rPr sz="1800"/>
              <a:t>将动力电池的高压直流电转换为整车低压 12V 直流电，给整车低压用电系统供电及车上铅酸蓄电池充电。</a:t>
            </a:r>
          </a:p>
        </p:txBody>
      </p:sp>
      <p:sp>
        <p:nvSpPr>
          <p:cNvPr id="3" name="矩形 20"/>
          <p:cNvSpPr/>
          <p:nvPr/>
        </p:nvSpPr>
        <p:spPr>
          <a:xfrm>
            <a:off x="244475" y="3198495"/>
            <a:ext cx="2816860" cy="460375"/>
          </a:xfrm>
          <a:prstGeom prst="rect">
            <a:avLst/>
          </a:prstGeom>
          <a:solidFill>
            <a:srgbClr val="00B0F0"/>
          </a:solidFill>
          <a:ln w="9525">
            <a:noFill/>
          </a:ln>
        </p:spPr>
        <p:txBody>
          <a:bodyPr wrap="square" anchor="t">
            <a:spAutoFit/>
          </a:bodyPr>
          <a:lstStyle/>
          <a:p>
            <a:r>
              <a:rPr lang="en-US" sz="2400" b="1" dirty="0">
                <a:solidFill>
                  <a:schemeClr val="bg1"/>
                </a:solidFill>
                <a:latin typeface="宋体" panose="02010600030101010101" pitchFamily="2" charset="-122"/>
                <a:ea typeface="宋体" panose="02010600030101010101" pitchFamily="2" charset="-122"/>
              </a:rPr>
              <a:t>6</a:t>
            </a:r>
            <a:r>
              <a:rPr sz="2400" b="1" dirty="0">
                <a:solidFill>
                  <a:schemeClr val="bg1"/>
                </a:solidFill>
                <a:latin typeface="宋体" panose="02010600030101010101" pitchFamily="2" charset="-122"/>
                <a:ea typeface="宋体" panose="02010600030101010101" pitchFamily="2" charset="-122"/>
              </a:rPr>
              <a:t>. DC/DC转换器</a:t>
            </a:r>
          </a:p>
        </p:txBody>
      </p:sp>
      <p:sp>
        <p:nvSpPr>
          <p:cNvPr id="101" name="文本框 100"/>
          <p:cNvSpPr txBox="1"/>
          <p:nvPr/>
        </p:nvSpPr>
        <p:spPr>
          <a:xfrm>
            <a:off x="936625" y="3784600"/>
            <a:ext cx="7116445" cy="922020"/>
          </a:xfrm>
          <a:prstGeom prst="rect">
            <a:avLst/>
          </a:prstGeom>
          <a:noFill/>
          <a:ln w="9525">
            <a:noFill/>
          </a:ln>
        </p:spPr>
        <p:txBody>
          <a:bodyPr wrap="square">
            <a:spAutoFit/>
          </a:bodyPr>
          <a:lstStyle/>
          <a:p>
            <a:pPr indent="304800" algn="just"/>
            <a:r>
              <a:rPr lang="zh-CN" altLang="en-US" sz="1800">
                <a:latin typeface="宋体" panose="02010600030101010101" pitchFamily="2" charset="-122"/>
                <a:ea typeface="宋体" panose="02010600030101010101" pitchFamily="2" charset="-122"/>
                <a:cs typeface="宋体" panose="02010600030101010101" pitchFamily="2" charset="-122"/>
              </a:rPr>
              <a:t>电动压缩机采用直流无刷无传感器电机驱动，额定工作电压直流</a:t>
            </a:r>
            <a:r>
              <a:rPr lang="en-US" altLang="zh-CN" sz="1800">
                <a:latin typeface="宋体" panose="02010600030101010101" pitchFamily="2" charset="-122"/>
                <a:ea typeface="宋体" panose="02010600030101010101" pitchFamily="2" charset="-122"/>
                <a:cs typeface="宋体" panose="02010600030101010101" pitchFamily="2" charset="-122"/>
              </a:rPr>
              <a:t>384V</a:t>
            </a:r>
            <a:r>
              <a:rPr lang="zh-CN" altLang="en-US" sz="1800">
                <a:latin typeface="宋体" panose="02010600030101010101" pitchFamily="2" charset="-122"/>
                <a:ea typeface="宋体" panose="02010600030101010101" pitchFamily="2" charset="-122"/>
                <a:cs typeface="宋体" panose="02010600030101010101" pitchFamily="2" charset="-122"/>
              </a:rPr>
              <a:t>。上有橙色直流高压输入插座（</a:t>
            </a:r>
            <a:r>
              <a:rPr lang="en-US" altLang="zh-CN" sz="1800">
                <a:latin typeface="Times New Roman" panose="02020603050405020304" charset="0"/>
                <a:cs typeface="Times New Roman" panose="02020603050405020304" charset="0"/>
              </a:rPr>
              <a:t>2</a:t>
            </a:r>
            <a:r>
              <a:rPr lang="zh-CN" altLang="en-US" sz="1800">
                <a:latin typeface="宋体" panose="02010600030101010101" pitchFamily="2" charset="-122"/>
                <a:ea typeface="宋体" panose="02010600030101010101" pitchFamily="2" charset="-122"/>
                <a:cs typeface="宋体" panose="02010600030101010101" pitchFamily="2" charset="-122"/>
              </a:rPr>
              <a:t>脚）和直流低压控制插座（</a:t>
            </a:r>
            <a:r>
              <a:rPr lang="en-US" altLang="zh-CN" sz="1800">
                <a:latin typeface="Times New Roman" panose="02020603050405020304" charset="0"/>
                <a:cs typeface="Times New Roman" panose="02020603050405020304" charset="0"/>
              </a:rPr>
              <a:t>6</a:t>
            </a:r>
            <a:r>
              <a:rPr lang="zh-CN" altLang="en-US" sz="1800">
                <a:latin typeface="宋体" panose="02010600030101010101" pitchFamily="2" charset="-122"/>
                <a:ea typeface="宋体" panose="02010600030101010101" pitchFamily="2" charset="-122"/>
                <a:cs typeface="宋体" panose="02010600030101010101" pitchFamily="2" charset="-122"/>
              </a:rPr>
              <a:t>脚）。</a:t>
            </a:r>
            <a:endParaRPr lang="zh-CN" altLang="en-US" sz="1800"/>
          </a:p>
        </p:txBody>
      </p:sp>
      <p:pic>
        <p:nvPicPr>
          <p:cNvPr id="1073743308" name="图片 18"/>
          <p:cNvPicPr>
            <a:picLocks noChangeAspect="1"/>
          </p:cNvPicPr>
          <p:nvPr/>
        </p:nvPicPr>
        <p:blipFill>
          <a:blip r:embed="rId2"/>
          <a:stretch>
            <a:fillRect/>
          </a:stretch>
        </p:blipFill>
        <p:spPr>
          <a:xfrm>
            <a:off x="3278823" y="4706303"/>
            <a:ext cx="2165985" cy="1431925"/>
          </a:xfrm>
          <a:prstGeom prst="rect">
            <a:avLst/>
          </a:prstGeom>
          <a:noFill/>
          <a:ln w="9525">
            <a:noFill/>
          </a:ln>
        </p:spPr>
      </p:pic>
    </p:spTree>
  </p:cSld>
  <p:clrMapOvr>
    <a:masterClrMapping/>
  </p:clrMapOvr>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TotalTime>
  <Words>2677</Words>
  <Application>Microsoft Office PowerPoint</Application>
  <PresentationFormat>全屏显示(4:3)</PresentationFormat>
  <Paragraphs>152</Paragraphs>
  <Slides>26</Slides>
  <Notes>0</Notes>
  <HiddenSlides>0</HiddenSlides>
  <MMClips>0</MMClips>
  <ScaleCrop>false</ScaleCrop>
  <HeadingPairs>
    <vt:vector size="6" baseType="variant">
      <vt:variant>
        <vt:lpstr>已用的字体</vt:lpstr>
      </vt:variant>
      <vt:variant>
        <vt:i4>9</vt:i4>
      </vt:variant>
      <vt:variant>
        <vt:lpstr>主题</vt:lpstr>
      </vt:variant>
      <vt:variant>
        <vt:i4>1</vt:i4>
      </vt:variant>
      <vt:variant>
        <vt:lpstr>幻灯片标题</vt:lpstr>
      </vt:variant>
      <vt:variant>
        <vt:i4>26</vt:i4>
      </vt:variant>
    </vt:vector>
  </HeadingPairs>
  <TitlesOfParts>
    <vt:vector size="36" baseType="lpstr">
      <vt:lpstr>GungsuhChe</vt:lpstr>
      <vt:lpstr>方正舒体</vt:lpstr>
      <vt:lpstr>宋体</vt:lpstr>
      <vt:lpstr>微软雅黑</vt:lpstr>
      <vt:lpstr>Arial</vt:lpstr>
      <vt:lpstr>Arial Narrow</vt:lpstr>
      <vt:lpstr>Calibri</vt:lpstr>
      <vt:lpstr>Goudy Stout</vt:lpstr>
      <vt:lpstr>Times New Roman</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机工浙江汽车套系</dc:title>
  <dc:creator>CMPZZ</dc:creator>
  <cp:lastModifiedBy>Administrator</cp:lastModifiedBy>
  <cp:revision>117</cp:revision>
  <dcterms:created xsi:type="dcterms:W3CDTF">2015-02-03T00:29:00Z</dcterms:created>
  <dcterms:modified xsi:type="dcterms:W3CDTF">2024-10-19T02:43:00Z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2052-10.1.0.7106</vt:lpwstr>
  </property>
</Properties>
</file>