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263" r:id="rId2"/>
    <p:sldId id="264" r:id="rId3"/>
    <p:sldId id="260" r:id="rId4"/>
    <p:sldId id="357" r:id="rId5"/>
    <p:sldId id="331" r:id="rId6"/>
    <p:sldId id="296" r:id="rId7"/>
    <p:sldId id="358" r:id="rId8"/>
    <p:sldId id="359" r:id="rId9"/>
    <p:sldId id="361" r:id="rId10"/>
    <p:sldId id="362" r:id="rId11"/>
    <p:sldId id="363" r:id="rId12"/>
    <p:sldId id="364" r:id="rId13"/>
    <p:sldId id="365" r:id="rId14"/>
    <p:sldId id="366" r:id="rId15"/>
    <p:sldId id="367" r:id="rId16"/>
    <p:sldId id="368" r:id="rId17"/>
    <p:sldId id="369" r:id="rId18"/>
    <p:sldId id="370" r:id="rId19"/>
    <p:sldId id="371" r:id="rId20"/>
    <p:sldId id="372" r:id="rId21"/>
    <p:sldId id="373" r:id="rId22"/>
    <p:sldId id="374" r:id="rId23"/>
    <p:sldId id="375" r:id="rId24"/>
    <p:sldId id="376" r:id="rId25"/>
    <p:sldId id="377" r:id="rId26"/>
    <p:sldId id="403" r:id="rId27"/>
    <p:sldId id="404" r:id="rId28"/>
    <p:sldId id="405" r:id="rId29"/>
    <p:sldId id="406" r:id="rId30"/>
    <p:sldId id="408" r:id="rId31"/>
    <p:sldId id="409" r:id="rId32"/>
  </p:sldIdLst>
  <p:sldSz cx="9144000" cy="6858000" type="screen4x3"/>
  <p:notesSz cx="6797675" cy="987425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789">
          <p15:clr>
            <a:srgbClr val="A4A3A4"/>
          </p15:clr>
        </p15:guide>
        <p15:guide id="2" orient="horz" pos="1798">
          <p15:clr>
            <a:srgbClr val="A4A3A4"/>
          </p15:clr>
        </p15:guide>
        <p15:guide id="3" orient="horz" pos="2683">
          <p15:clr>
            <a:srgbClr val="A4A3A4"/>
          </p15:clr>
        </p15:guide>
        <p15:guide id="4" orient="horz" pos="2410">
          <p15:clr>
            <a:srgbClr val="A4A3A4"/>
          </p15:clr>
        </p15:guide>
        <p15:guide id="5" orient="horz" pos="1223">
          <p15:clr>
            <a:srgbClr val="A4A3A4"/>
          </p15:clr>
        </p15:guide>
        <p15:guide id="6" orient="horz" pos="2684">
          <p15:clr>
            <a:srgbClr val="A4A3A4"/>
          </p15:clr>
        </p15:guide>
        <p15:guide id="7" orient="horz" pos="3585">
          <p15:clr>
            <a:srgbClr val="A4A3A4"/>
          </p15:clr>
        </p15:guide>
        <p15:guide id="8" pos="3628">
          <p15:clr>
            <a:srgbClr val="A4A3A4"/>
          </p15:clr>
        </p15:guide>
        <p15:guide id="9" pos="317">
          <p15:clr>
            <a:srgbClr val="A4A3A4"/>
          </p15:clr>
        </p15:guide>
        <p15:guide id="10" pos="5465">
          <p15:clr>
            <a:srgbClr val="A4A3A4"/>
          </p15:clr>
        </p15:guide>
        <p15:guide id="11" pos="2933">
          <p15:clr>
            <a:srgbClr val="A4A3A4"/>
          </p15:clr>
        </p15:guide>
        <p15:guide id="12" pos="3098">
          <p15:clr>
            <a:srgbClr val="A4A3A4"/>
          </p15:clr>
        </p15:guide>
        <p15:guide id="13" pos="2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64"/>
    <p:restoredTop sz="94660"/>
  </p:normalViewPr>
  <p:slideViewPr>
    <p:cSldViewPr snapToGrid="0" snapToObjects="1" showGuides="1">
      <p:cViewPr varScale="1">
        <p:scale>
          <a:sx n="70" d="100"/>
          <a:sy n="70" d="100"/>
        </p:scale>
        <p:origin x="1446" y="48"/>
      </p:cViewPr>
      <p:guideLst>
        <p:guide orient="horz" pos="3789"/>
        <p:guide orient="horz" pos="1798"/>
        <p:guide orient="horz" pos="2683"/>
        <p:guide orient="horz" pos="2410"/>
        <p:guide orient="horz" pos="1223"/>
        <p:guide orient="horz" pos="2684"/>
        <p:guide orient="horz" pos="3585"/>
        <p:guide pos="3628"/>
        <p:guide pos="317"/>
        <p:guide pos="5465"/>
        <p:guide pos="2933"/>
        <p:guide pos="3098"/>
        <p:guide pos="23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3"/>
          </p:nvPr>
        </p:nvSpPr>
        <p:spPr>
          <a:xfrm>
            <a:off x="3849688" y="9378950"/>
            <a:ext cx="2946400" cy="493713"/>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latin typeface="Calibri" panose="020F0502020204030204" pitchFamily="34" charset="0"/>
            </a:endParaRPr>
          </a:p>
        </p:txBody>
      </p:sp>
    </p:spTree>
    <p:extLst>
      <p:ext uri="{BB962C8B-B14F-4D97-AF65-F5344CB8AC3E}">
        <p14:creationId xmlns:p14="http://schemas.microsoft.com/office/powerpoint/2010/main" val="3789347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371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49688" y="0"/>
            <a:ext cx="2946400" cy="493713"/>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691063"/>
            <a:ext cx="5438775" cy="4443413"/>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49688" y="9378950"/>
            <a:ext cx="2946400" cy="493713"/>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latin typeface="Calibri" panose="020F0502020204030204" pitchFamily="34" charset="0"/>
            </a:endParaRPr>
          </a:p>
        </p:txBody>
      </p:sp>
    </p:spTree>
    <p:extLst>
      <p:ext uri="{BB962C8B-B14F-4D97-AF65-F5344CB8AC3E}">
        <p14:creationId xmlns:p14="http://schemas.microsoft.com/office/powerpoint/2010/main" val="233894411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项目开始模板">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任务层级模板1">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rgbClr val="FF0000"/>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srgbClr val="FF0000"/>
                </a:solidFill>
                <a:effectLst/>
                <a:uLnTx/>
                <a:uFillTx/>
                <a:latin typeface="+mn-lt"/>
                <a:ea typeface="+mn-ea"/>
                <a:cs typeface="+mn-cs"/>
              </a:rPr>
              <a:t>www.cmpedu.com</a:t>
            </a:r>
            <a:endParaRPr kumimoji="0" lang="zh-CN" altLang="en-US" sz="1200" b="0" i="0" u="none" strike="noStrike" kern="1200" cap="none" spc="0" normalizeH="0" baseline="0" noProof="0" dirty="0">
              <a:ln>
                <a:noFill/>
              </a:ln>
              <a:solidFill>
                <a:srgbClr val="FF0000"/>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60" r:id="rId3"/>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5.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文本占位符 1"/>
          <p:cNvSpPr>
            <a:spLocks noGrp="1"/>
          </p:cNvSpPr>
          <p:nvPr>
            <p:ph type="body" sz="quarter" idx="4294967295"/>
          </p:nvPr>
        </p:nvSpPr>
        <p:spPr>
          <a:xfrm>
            <a:off x="0" y="692150"/>
            <a:ext cx="3043238" cy="428625"/>
          </a:xfrm>
        </p:spPr>
        <p:txBody>
          <a:bodyPr wrap="square" lIns="91440" tIns="45720" rIns="91440" bIns="45720" anchor="t"/>
          <a:lstStyle/>
          <a:p>
            <a:pPr eaLnBrk="1" hangingPunct="1">
              <a:buFont typeface="Arial" panose="020B0604020202020204" pitchFamily="34" charset="0"/>
            </a:pPr>
            <a:r>
              <a:rPr lang="zh-CN" altLang="en-US" kern="1200" dirty="0">
                <a:solidFill>
                  <a:srgbClr val="00B050"/>
                </a:solidFill>
                <a:latin typeface="方正舒体" pitchFamily="2" charset="-122"/>
                <a:ea typeface="方正舒体" pitchFamily="2" charset="-122"/>
                <a:cs typeface="+mn-cs"/>
              </a:rPr>
              <a:t>电动汽车维护与保养</a:t>
            </a:r>
          </a:p>
        </p:txBody>
      </p:sp>
      <p:sp>
        <p:nvSpPr>
          <p:cNvPr id="17410" name="文本占位符 2"/>
          <p:cNvSpPr>
            <a:spLocks noGrp="1"/>
          </p:cNvSpPr>
          <p:nvPr>
            <p:ph type="body" sz="quarter" idx="4294967295"/>
          </p:nvPr>
        </p:nvSpPr>
        <p:spPr>
          <a:xfrm>
            <a:off x="1068388" y="2211352"/>
            <a:ext cx="688975" cy="1263722"/>
          </a:xfrm>
        </p:spPr>
        <p:txBody>
          <a:bodyPr wrap="square" lIns="91440" tIns="45720" rIns="91440" bIns="45720" anchor="t"/>
          <a:lstStyle/>
          <a:p>
            <a:pPr eaLnBrk="1" hangingPunct="1">
              <a:buFont typeface="Arial" panose="020B0604020202020204" pitchFamily="34" charset="0"/>
            </a:pPr>
            <a:r>
              <a:rPr lang="en-US" altLang="zh-CN" sz="9600" kern="1200" dirty="0">
                <a:solidFill>
                  <a:srgbClr val="FF6600"/>
                </a:solidFill>
                <a:latin typeface="+mn-lt"/>
                <a:ea typeface="+mn-ea"/>
                <a:cs typeface="+mn-cs"/>
              </a:rPr>
              <a:t>2</a:t>
            </a:r>
            <a:endParaRPr lang="zh-CN" altLang="en-US" sz="9600" kern="1200" dirty="0">
              <a:solidFill>
                <a:srgbClr val="FF6600"/>
              </a:solidFill>
              <a:latin typeface="+mn-lt"/>
              <a:ea typeface="+mn-ea"/>
              <a:cs typeface="+mn-cs"/>
            </a:endParaRPr>
          </a:p>
        </p:txBody>
      </p:sp>
      <p:sp>
        <p:nvSpPr>
          <p:cNvPr id="17411" name="文本占位符 3"/>
          <p:cNvSpPr>
            <a:spLocks noGrp="1"/>
          </p:cNvSpPr>
          <p:nvPr>
            <p:ph type="body" sz="half"/>
          </p:nvPr>
        </p:nvSpPr>
        <p:spPr>
          <a:xfrm>
            <a:off x="2754313" y="2201863"/>
            <a:ext cx="5137150" cy="641350"/>
          </a:xfrm>
        </p:spPr>
        <p:txBody>
          <a:bodyPr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indent="-342900">
              <a:buNone/>
            </a:pPr>
            <a:r>
              <a:rPr lang="zh-CN" altLang="en-US" sz="3200" b="1" dirty="0">
                <a:solidFill>
                  <a:srgbClr val="4C4847"/>
                </a:solidFill>
                <a:latin typeface="Arial" panose="020B0604020202020204" pitchFamily="34" charset="0"/>
                <a:ea typeface="微软雅黑" panose="020B0503020204020204" pitchFamily="34" charset="-122"/>
                <a:sym typeface="+mn-ea"/>
              </a:rPr>
              <a:t>电动汽车新车检查交付</a:t>
            </a:r>
          </a:p>
        </p:txBody>
      </p:sp>
      <p:pic>
        <p:nvPicPr>
          <p:cNvPr id="10242" name="Picture 2" descr="https://timgsa.baidu.com/timg?image&amp;quality=80&amp;size=b9999_10000&amp;sec=1519448822051&amp;di=73a717b02974b73689c9ed236c6ada33&amp;imgtype=jpg&amp;src=http%3A%2F%2Fimg1.imgtn.bdimg.com%2Fit%2Fu%3D856848391%2C3999414720%26fm%3D214%26gp%3D0.jpg"/>
          <p:cNvPicPr>
            <a:picLocks noChangeAspect="1" noChangeArrowheads="1"/>
          </p:cNvPicPr>
          <p:nvPr/>
        </p:nvPicPr>
        <p:blipFill>
          <a:blip r:embed="rId2"/>
          <a:srcRect/>
          <a:stretch>
            <a:fillRect/>
          </a:stretch>
        </p:blipFill>
        <p:spPr bwMode="auto">
          <a:xfrm>
            <a:off x="3277456" y="2843213"/>
            <a:ext cx="3870415" cy="256118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2327275" y="596583"/>
            <a:ext cx="47288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三、纯电动汽车PDI作业内容</a:t>
            </a:r>
          </a:p>
        </p:txBody>
      </p:sp>
      <p:pic>
        <p:nvPicPr>
          <p:cNvPr id="4" name="图片 3"/>
          <p:cNvPicPr/>
          <p:nvPr/>
        </p:nvPicPr>
        <p:blipFill>
          <a:blip r:embed="rId3"/>
          <a:stretch>
            <a:fillRect/>
          </a:stretch>
        </p:blipFill>
        <p:spPr>
          <a:xfrm>
            <a:off x="2743200" y="842963"/>
            <a:ext cx="10220325" cy="5172075"/>
          </a:xfrm>
          <a:prstGeom prst="rect">
            <a:avLst/>
          </a:prstGeom>
          <a:noFill/>
          <a:ln w="9525">
            <a:noFill/>
          </a:ln>
        </p:spPr>
      </p:pic>
      <p:sp>
        <p:nvSpPr>
          <p:cNvPr id="5" name="文本框 4"/>
          <p:cNvSpPr txBox="1"/>
          <p:nvPr/>
        </p:nvSpPr>
        <p:spPr>
          <a:xfrm>
            <a:off x="2948305" y="5831523"/>
            <a:ext cx="5080000" cy="398780"/>
          </a:xfrm>
          <a:prstGeom prst="rect">
            <a:avLst/>
          </a:prstGeom>
          <a:noFill/>
          <a:ln w="9525">
            <a:noFill/>
          </a:ln>
        </p:spPr>
        <p:txBody>
          <a:bodyPr>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纯电动汽车</a:t>
            </a:r>
            <a:r>
              <a:rPr lang="en-US" altLang="zh-CN" sz="2000">
                <a:latin typeface="宋体" panose="02010600030101010101" pitchFamily="2" charset="-122"/>
                <a:ea typeface="宋体" panose="02010600030101010101" pitchFamily="2" charset="-122"/>
                <a:cs typeface="宋体" panose="02010600030101010101" pitchFamily="2" charset="-122"/>
              </a:rPr>
              <a:t>PDI</a:t>
            </a:r>
            <a:r>
              <a:rPr lang="zh-CN" altLang="en-US" sz="2000">
                <a:latin typeface="宋体" panose="02010600030101010101" pitchFamily="2" charset="-122"/>
                <a:ea typeface="宋体" panose="02010600030101010101" pitchFamily="2" charset="-122"/>
                <a:cs typeface="宋体" panose="02010600030101010101" pitchFamily="2" charset="-122"/>
              </a:rPr>
              <a:t>作业内容</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graphicFrame>
        <p:nvGraphicFramePr>
          <p:cNvPr id="1073743156" name="对象 1073743155"/>
          <p:cNvGraphicFramePr>
            <a:graphicFrameLocks/>
          </p:cNvGraphicFramePr>
          <p:nvPr/>
        </p:nvGraphicFramePr>
        <p:xfrm>
          <a:off x="415290" y="1118870"/>
          <a:ext cx="8313420" cy="4712970"/>
        </p:xfrm>
        <a:graphic>
          <a:graphicData uri="http://schemas.openxmlformats.org/presentationml/2006/ole">
            <mc:AlternateContent xmlns:mc="http://schemas.openxmlformats.org/markup-compatibility/2006">
              <mc:Choice xmlns:v="urn:schemas-microsoft-com:vml" Requires="v">
                <p:oleObj spid="_x0000_s27651" r:id="rId4" imgW="11087126" imgH="6219963" progId="">
                  <p:embed/>
                </p:oleObj>
              </mc:Choice>
              <mc:Fallback>
                <p:oleObj r:id="rId4" imgW="11087126" imgH="6219963" progId="">
                  <p:embed/>
                  <p:pic>
                    <p:nvPicPr>
                      <p:cNvPr id="0" name="Picture 1" descr="image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0" y="1118870"/>
                        <a:ext cx="8313420" cy="471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2327275" y="596583"/>
            <a:ext cx="47288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三、纯电动汽车PDI作业内容</a:t>
            </a:r>
          </a:p>
        </p:txBody>
      </p:sp>
      <p:pic>
        <p:nvPicPr>
          <p:cNvPr id="4" name="图片 3"/>
          <p:cNvPicPr/>
          <p:nvPr/>
        </p:nvPicPr>
        <p:blipFill>
          <a:blip r:embed="rId3"/>
          <a:stretch>
            <a:fillRect/>
          </a:stretch>
        </p:blipFill>
        <p:spPr>
          <a:xfrm>
            <a:off x="2948305" y="994093"/>
            <a:ext cx="10220325" cy="5172075"/>
          </a:xfrm>
          <a:prstGeom prst="rect">
            <a:avLst/>
          </a:prstGeom>
          <a:noFill/>
          <a:ln w="9525">
            <a:noFill/>
          </a:ln>
        </p:spPr>
      </p:pic>
      <p:sp>
        <p:nvSpPr>
          <p:cNvPr id="5" name="文本框 4"/>
          <p:cNvSpPr txBox="1"/>
          <p:nvPr/>
        </p:nvSpPr>
        <p:spPr>
          <a:xfrm>
            <a:off x="3100705" y="5841048"/>
            <a:ext cx="5080000" cy="398780"/>
          </a:xfrm>
          <a:prstGeom prst="rect">
            <a:avLst/>
          </a:prstGeom>
          <a:noFill/>
          <a:ln w="9525">
            <a:noFill/>
          </a:ln>
        </p:spPr>
        <p:txBody>
          <a:bodyPr>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纯电动汽车</a:t>
            </a:r>
            <a:r>
              <a:rPr lang="en-US" altLang="zh-CN" sz="2000">
                <a:latin typeface="宋体" panose="02010600030101010101" pitchFamily="2" charset="-122"/>
                <a:ea typeface="宋体" panose="02010600030101010101" pitchFamily="2" charset="-122"/>
                <a:cs typeface="宋体" panose="02010600030101010101" pitchFamily="2" charset="-122"/>
              </a:rPr>
              <a:t>PDI</a:t>
            </a:r>
            <a:r>
              <a:rPr lang="zh-CN" altLang="en-US" sz="2000">
                <a:latin typeface="宋体" panose="02010600030101010101" pitchFamily="2" charset="-122"/>
                <a:ea typeface="宋体" panose="02010600030101010101" pitchFamily="2" charset="-122"/>
                <a:cs typeface="宋体" panose="02010600030101010101" pitchFamily="2" charset="-122"/>
              </a:rPr>
              <a:t>作业内容</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graphicFrame>
        <p:nvGraphicFramePr>
          <p:cNvPr id="1073743156" name="对象 1073743155"/>
          <p:cNvGraphicFramePr>
            <a:graphicFrameLocks/>
          </p:cNvGraphicFramePr>
          <p:nvPr/>
        </p:nvGraphicFramePr>
        <p:xfrm>
          <a:off x="539115" y="1155700"/>
          <a:ext cx="8066405" cy="4362450"/>
        </p:xfrm>
        <a:graphic>
          <a:graphicData uri="http://schemas.openxmlformats.org/presentationml/2006/ole">
            <mc:AlternateContent xmlns:mc="http://schemas.openxmlformats.org/markup-compatibility/2006">
              <mc:Choice xmlns:v="urn:schemas-microsoft-com:vml" Requires="v">
                <p:oleObj spid="_x0000_s28677" r:id="rId4" imgW="11087126" imgH="6219963" progId="">
                  <p:embed/>
                </p:oleObj>
              </mc:Choice>
              <mc:Fallback>
                <p:oleObj r:id="rId4" imgW="11087126" imgH="6219963" progId="">
                  <p:embed/>
                  <p:pic>
                    <p:nvPicPr>
                      <p:cNvPr id="0" name="Picture 2" descr="image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115" y="1155700"/>
                        <a:ext cx="8066405"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3743157" name="对象 1073743156"/>
          <p:cNvGraphicFramePr>
            <a:graphicFrameLocks/>
          </p:cNvGraphicFramePr>
          <p:nvPr/>
        </p:nvGraphicFramePr>
        <p:xfrm>
          <a:off x="401320" y="1155700"/>
          <a:ext cx="8340725" cy="4685665"/>
        </p:xfrm>
        <a:graphic>
          <a:graphicData uri="http://schemas.openxmlformats.org/presentationml/2006/ole">
            <mc:AlternateContent xmlns:mc="http://schemas.openxmlformats.org/markup-compatibility/2006">
              <mc:Choice xmlns:v="urn:schemas-microsoft-com:vml" Requires="v">
                <p:oleObj spid="_x0000_s28678" r:id="rId6" imgW="11087126" imgH="5438586" progId="">
                  <p:embed/>
                </p:oleObj>
              </mc:Choice>
              <mc:Fallback>
                <p:oleObj r:id="rId6" imgW="11087126" imgH="5438586" progId="">
                  <p:embed/>
                  <p:pic>
                    <p:nvPicPr>
                      <p:cNvPr id="0" name="Picture 1" descr="image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320" y="1155700"/>
                        <a:ext cx="8340725" cy="46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1" name="文本框 100"/>
          <p:cNvSpPr txBox="1"/>
          <p:nvPr/>
        </p:nvSpPr>
        <p:spPr>
          <a:xfrm>
            <a:off x="2081530" y="6014403"/>
            <a:ext cx="5080000" cy="252730"/>
          </a:xfrm>
          <a:prstGeom prst="rect">
            <a:avLst/>
          </a:prstGeom>
          <a:noFill/>
          <a:ln w="9525">
            <a:noFill/>
          </a:ln>
        </p:spPr>
        <p:txBody>
          <a:bodyPr>
            <a:spAutoFit/>
          </a:bodyPr>
          <a:lstStyle/>
          <a:p>
            <a:pPr algn="ctr"/>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63855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）机舱盖、后尾门的外观检查</a:t>
            </a:r>
          </a:p>
        </p:txBody>
      </p:sp>
      <p:graphicFrame>
        <p:nvGraphicFramePr>
          <p:cNvPr id="8" name="表格 7"/>
          <p:cNvGraphicFramePr/>
          <p:nvPr/>
        </p:nvGraphicFramePr>
        <p:xfrm>
          <a:off x="1899603" y="2336800"/>
          <a:ext cx="3013075" cy="3676650"/>
        </p:xfrm>
        <a:graphic>
          <a:graphicData uri="http://schemas.openxmlformats.org/drawingml/2006/table">
            <a:tbl>
              <a:tblPr firstRow="1" bandRow="1">
                <a:tableStyleId>{5940675A-B579-460E-94D1-54222C63F5DA}</a:tableStyleId>
              </a:tblPr>
              <a:tblGrid>
                <a:gridCol w="269875"/>
                <a:gridCol w="2743200"/>
              </a:tblGrid>
              <a:tr h="4572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前机舱盖和后尾门与车身、保险杠之间无色差前机舱盖和后尾门开关无异响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漆面清洁，钣金面平滑，无凹凸等变形漆面无划痕、掉漆、曝漆、漆裂、漆流、漆渣、生锈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59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顶盖与前风挡段差</a:t>
                      </a:r>
                      <a:r>
                        <a:rPr lang="en-US" altLang="zh-CN" sz="900" b="0">
                          <a:latin typeface="宋体" panose="02010600030101010101" pitchFamily="2" charset="-122"/>
                          <a:ea typeface="宋体" panose="02010600030101010101" pitchFamily="2" charset="-122"/>
                          <a:cs typeface="宋体" panose="02010600030101010101" pitchFamily="2" charset="-122"/>
                        </a:rPr>
                        <a:t>2±1</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前机舱盖与前保险杠间隙</a:t>
                      </a:r>
                      <a:r>
                        <a:rPr lang="en-US" altLang="zh-CN" sz="900" b="0">
                          <a:latin typeface="宋体" panose="02010600030101010101" pitchFamily="2" charset="-122"/>
                          <a:ea typeface="宋体" panose="02010600030101010101" pitchFamily="2" charset="-122"/>
                          <a:cs typeface="宋体" panose="02010600030101010101" pitchFamily="2" charset="-122"/>
                        </a:rPr>
                        <a:t>8±1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1±1</a:t>
                      </a:r>
                      <a:r>
                        <a:rPr lang="zh-CN" altLang="en-US" sz="900" b="0">
                          <a:latin typeface="宋体" panose="02010600030101010101" pitchFamily="2" charset="-122"/>
                          <a:ea typeface="宋体" panose="02010600030101010101" pitchFamily="2" charset="-122"/>
                          <a:cs typeface="宋体" panose="02010600030101010101" pitchFamily="2" charset="-122"/>
                        </a:rPr>
                        <a:t>间隙左右差异＜</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前机舱盖与大灯间隙</a:t>
                      </a:r>
                      <a:r>
                        <a:rPr lang="en-US" altLang="zh-CN" sz="900" b="0">
                          <a:latin typeface="宋体" panose="02010600030101010101" pitchFamily="2" charset="-122"/>
                          <a:ea typeface="宋体" panose="02010600030101010101" pitchFamily="2" charset="-122"/>
                          <a:cs typeface="宋体" panose="02010600030101010101" pitchFamily="2" charset="-122"/>
                        </a:rPr>
                        <a:t>4.5±1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1.5±1</a:t>
                      </a:r>
                      <a:r>
                        <a:rPr lang="zh-CN" altLang="en-US" sz="900" b="0">
                          <a:latin typeface="宋体" panose="02010600030101010101" pitchFamily="2" charset="-122"/>
                          <a:ea typeface="宋体" panose="02010600030101010101" pitchFamily="2" charset="-122"/>
                          <a:cs typeface="宋体" panose="02010600030101010101" pitchFamily="2" charset="-122"/>
                        </a:rPr>
                        <a:t>间隙左右差异＜</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前机舱盖与翼子板间隙</a:t>
                      </a:r>
                      <a:r>
                        <a:rPr lang="en-US" altLang="zh-CN" sz="900" b="0">
                          <a:latin typeface="宋体" panose="02010600030101010101" pitchFamily="2" charset="-122"/>
                          <a:ea typeface="宋体" panose="02010600030101010101" pitchFamily="2" charset="-122"/>
                          <a:cs typeface="宋体" panose="02010600030101010101" pitchFamily="2" charset="-122"/>
                        </a:rPr>
                        <a:t>4±1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0±1</a:t>
                      </a:r>
                      <a:r>
                        <a:rPr lang="zh-CN" altLang="en-US" sz="900" b="0">
                          <a:latin typeface="宋体" panose="02010600030101010101" pitchFamily="2" charset="-122"/>
                          <a:ea typeface="宋体" panose="02010600030101010101" pitchFamily="2" charset="-122"/>
                          <a:cs typeface="宋体" panose="02010600030101010101" pitchFamily="2" charset="-122"/>
                        </a:rPr>
                        <a:t>间隙左右差异＜</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前机舱盖与空气室盖板间隙</a:t>
                      </a:r>
                      <a:r>
                        <a:rPr lang="en-US" altLang="zh-CN" sz="900" b="0">
                          <a:latin typeface="宋体" panose="02010600030101010101" pitchFamily="2" charset="-122"/>
                          <a:ea typeface="宋体" panose="02010600030101010101" pitchFamily="2" charset="-122"/>
                          <a:cs typeface="宋体" panose="02010600030101010101" pitchFamily="2" charset="-122"/>
                        </a:rPr>
                        <a:t>5±1</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前风窗玻璃无气泡、划痕、磨损，“</a:t>
                      </a:r>
                      <a:r>
                        <a:rPr lang="en-US" altLang="zh-CN" sz="900" b="0">
                          <a:latin typeface="宋体" panose="02010600030101010101" pitchFamily="2" charset="-122"/>
                          <a:ea typeface="宋体" panose="02010600030101010101" pitchFamily="2" charset="-122"/>
                          <a:cs typeface="宋体" panose="02010600030101010101" pitchFamily="2" charset="-122"/>
                        </a:rPr>
                        <a:t>CCC”</a:t>
                      </a:r>
                      <a:r>
                        <a:rPr lang="zh-CN" altLang="en-US" sz="900" b="0">
                          <a:latin typeface="宋体" panose="02010600030101010101" pitchFamily="2" charset="-122"/>
                          <a:ea typeface="宋体" panose="02010600030101010101" pitchFamily="2" charset="-122"/>
                          <a:cs typeface="宋体" panose="02010600030101010101" pitchFamily="2" charset="-122"/>
                        </a:rPr>
                        <a:t>，“</a:t>
                      </a:r>
                      <a:r>
                        <a:rPr lang="en-US" altLang="zh-CN" sz="900" b="0">
                          <a:latin typeface="宋体" panose="02010600030101010101" pitchFamily="2" charset="-122"/>
                          <a:ea typeface="宋体" panose="02010600030101010101" pitchFamily="2" charset="-122"/>
                          <a:cs typeface="宋体" panose="02010600030101010101" pitchFamily="2" charset="-122"/>
                        </a:rPr>
                        <a:t>400</a:t>
                      </a:r>
                      <a:r>
                        <a:rPr lang="zh-CN" altLang="en-US" sz="900" b="0">
                          <a:latin typeface="宋体" panose="02010600030101010101" pitchFamily="2" charset="-122"/>
                          <a:ea typeface="宋体" panose="02010600030101010101" pitchFamily="2" charset="-122"/>
                          <a:cs typeface="宋体" panose="02010600030101010101" pitchFamily="2" charset="-122"/>
                        </a:rPr>
                        <a:t>电话”标安装正确，后尾门玻璃无气泡、划痕、磨损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后尾门与顶盖间隙</a:t>
                      </a:r>
                      <a:r>
                        <a:rPr lang="en-US" altLang="zh-CN" sz="900" b="0">
                          <a:latin typeface="宋体" panose="02010600030101010101" pitchFamily="2" charset="-122"/>
                          <a:ea typeface="宋体" panose="02010600030101010101" pitchFamily="2" charset="-122"/>
                          <a:cs typeface="宋体" panose="02010600030101010101" pitchFamily="2" charset="-122"/>
                        </a:rPr>
                        <a:t>8±1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1±1</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27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后尾门与后保险杠间隙</a:t>
                      </a:r>
                      <a:r>
                        <a:rPr lang="en-US" altLang="zh-CN" sz="900" b="0">
                          <a:latin typeface="宋体" panose="02010600030101010101" pitchFamily="2" charset="-122"/>
                          <a:ea typeface="宋体" panose="02010600030101010101" pitchFamily="2" charset="-122"/>
                          <a:cs typeface="宋体" panose="02010600030101010101" pitchFamily="2" charset="-122"/>
                        </a:rPr>
                        <a:t>8±1</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169" name="组合 314"/>
          <p:cNvGrpSpPr/>
          <p:nvPr/>
        </p:nvGrpSpPr>
        <p:grpSpPr>
          <a:xfrm>
            <a:off x="5721985" y="1968500"/>
            <a:ext cx="2512695" cy="3590925"/>
            <a:chOff x="11049" y="3680"/>
            <a:chExt cx="3600" cy="5699"/>
          </a:xfrm>
        </p:grpSpPr>
        <p:pic>
          <p:nvPicPr>
            <p:cNvPr id="1073743170" name="图片 2" descr="657282145733879264 拷贝.png"/>
            <p:cNvPicPr>
              <a:picLocks noChangeAspect="1"/>
            </p:cNvPicPr>
            <p:nvPr/>
          </p:nvPicPr>
          <p:blipFill>
            <a:blip r:embed="rId2"/>
            <a:stretch>
              <a:fillRect/>
            </a:stretch>
          </p:blipFill>
          <p:spPr>
            <a:xfrm>
              <a:off x="11049" y="6418"/>
              <a:ext cx="3600" cy="2961"/>
            </a:xfrm>
            <a:prstGeom prst="rect">
              <a:avLst/>
            </a:prstGeom>
            <a:noFill/>
            <a:ln w="9525">
              <a:noFill/>
            </a:ln>
          </p:spPr>
        </p:pic>
        <p:pic>
          <p:nvPicPr>
            <p:cNvPr id="1073743171" name="图片 4" descr="672927940068715124.png"/>
            <p:cNvPicPr>
              <a:picLocks noChangeAspect="1"/>
            </p:cNvPicPr>
            <p:nvPr/>
          </p:nvPicPr>
          <p:blipFill>
            <a:blip r:embed="rId3"/>
            <a:stretch>
              <a:fillRect/>
            </a:stretch>
          </p:blipFill>
          <p:spPr>
            <a:xfrm>
              <a:off x="11213" y="3770"/>
              <a:ext cx="3246" cy="2649"/>
            </a:xfrm>
            <a:prstGeom prst="rect">
              <a:avLst/>
            </a:prstGeom>
            <a:noFill/>
            <a:ln w="9525">
              <a:noFill/>
            </a:ln>
          </p:spPr>
        </p:pic>
        <p:sp>
          <p:nvSpPr>
            <p:cNvPr id="1073743172" name="Text Box 215"/>
            <p:cNvSpPr txBox="1"/>
            <p:nvPr/>
          </p:nvSpPr>
          <p:spPr>
            <a:xfrm>
              <a:off x="11822" y="5183"/>
              <a:ext cx="517" cy="543"/>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173" name="Text Box 216"/>
            <p:cNvSpPr txBox="1"/>
            <p:nvPr/>
          </p:nvSpPr>
          <p:spPr>
            <a:xfrm>
              <a:off x="12250" y="4478"/>
              <a:ext cx="517" cy="543"/>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174" name="Text Box 217"/>
            <p:cNvSpPr txBox="1"/>
            <p:nvPr/>
          </p:nvSpPr>
          <p:spPr>
            <a:xfrm>
              <a:off x="12566" y="3680"/>
              <a:ext cx="517" cy="543"/>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175" name="Text Box 218"/>
            <p:cNvSpPr txBox="1"/>
            <p:nvPr/>
          </p:nvSpPr>
          <p:spPr>
            <a:xfrm>
              <a:off x="11531" y="4904"/>
              <a:ext cx="517" cy="543"/>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176" name="Text Box 219"/>
            <p:cNvSpPr txBox="1"/>
            <p:nvPr/>
          </p:nvSpPr>
          <p:spPr>
            <a:xfrm>
              <a:off x="11437" y="4556"/>
              <a:ext cx="517" cy="543"/>
            </a:xfrm>
            <a:prstGeom prst="rect">
              <a:avLst/>
            </a:prstGeom>
            <a:solidFill>
              <a:srgbClr val="FFFFFF">
                <a:alpha val="0"/>
              </a:srgbClr>
            </a:solidFill>
            <a:ln w="9525">
              <a:noFill/>
            </a:ln>
          </p:spPr>
          <p:txBody>
            <a:bodyPr wrap="square"/>
            <a:lstStyle/>
            <a:p>
              <a:r>
                <a:rPr lang="zh-CN" altLang="en-US"/>
                <a:t>⑥</a:t>
              </a:r>
            </a:p>
            <a:p>
              <a:endParaRPr lang="zh-CN" altLang="en-US"/>
            </a:p>
          </p:txBody>
        </p:sp>
        <p:sp>
          <p:nvSpPr>
            <p:cNvPr id="1073743177" name="Text Box 220"/>
            <p:cNvSpPr txBox="1"/>
            <p:nvPr/>
          </p:nvSpPr>
          <p:spPr>
            <a:xfrm>
              <a:off x="12349" y="3936"/>
              <a:ext cx="517" cy="543"/>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178" name="Text Box 221"/>
            <p:cNvSpPr txBox="1"/>
            <p:nvPr/>
          </p:nvSpPr>
          <p:spPr>
            <a:xfrm>
              <a:off x="12561" y="6581"/>
              <a:ext cx="517" cy="543"/>
            </a:xfrm>
            <a:prstGeom prst="rect">
              <a:avLst/>
            </a:prstGeom>
            <a:solidFill>
              <a:srgbClr val="FFFFFF">
                <a:alpha val="0"/>
              </a:srgbClr>
            </a:solidFill>
            <a:ln w="9525">
              <a:noFill/>
            </a:ln>
          </p:spPr>
          <p:txBody>
            <a:bodyPr wrap="square"/>
            <a:lstStyle/>
            <a:p>
              <a:r>
                <a:rPr lang="zh-CN" altLang="en-US"/>
                <a:t>⑨</a:t>
              </a:r>
            </a:p>
            <a:p>
              <a:endParaRPr lang="zh-CN" altLang="en-US"/>
            </a:p>
          </p:txBody>
        </p:sp>
        <p:sp>
          <p:nvSpPr>
            <p:cNvPr id="1073743179" name="Text Box 222"/>
            <p:cNvSpPr txBox="1"/>
            <p:nvPr/>
          </p:nvSpPr>
          <p:spPr>
            <a:xfrm>
              <a:off x="12638" y="8319"/>
              <a:ext cx="517" cy="543"/>
            </a:xfrm>
            <a:prstGeom prst="rect">
              <a:avLst/>
            </a:prstGeom>
            <a:solidFill>
              <a:srgbClr val="FFFFFF">
                <a:alpha val="0"/>
              </a:srgbClr>
            </a:solidFill>
            <a:ln w="9525">
              <a:noFill/>
            </a:ln>
          </p:spPr>
          <p:txBody>
            <a:bodyPr wrap="square"/>
            <a:lstStyle/>
            <a:p>
              <a:r>
                <a:rPr lang="zh-CN" altLang="en-US"/>
                <a:t>⑩</a:t>
              </a:r>
            </a:p>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63855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）整车四门的外观项检查</a:t>
            </a:r>
          </a:p>
        </p:txBody>
      </p:sp>
      <p:graphicFrame>
        <p:nvGraphicFramePr>
          <p:cNvPr id="2" name="表格 -1"/>
          <p:cNvGraphicFramePr/>
          <p:nvPr/>
        </p:nvGraphicFramePr>
        <p:xfrm>
          <a:off x="1796415" y="2537460"/>
          <a:ext cx="3184525" cy="3175000"/>
        </p:xfrm>
        <a:graphic>
          <a:graphicData uri="http://schemas.openxmlformats.org/drawingml/2006/table">
            <a:tbl>
              <a:tblPr firstRow="1" bandRow="1">
                <a:tableStyleId>{5940675A-B579-460E-94D1-54222C63F5DA}</a:tableStyleId>
              </a:tblPr>
              <a:tblGrid>
                <a:gridCol w="369570"/>
                <a:gridCol w="2814955"/>
              </a:tblGrid>
              <a:tr h="3302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整车四门与车身之间无色差整车四门开关时无异响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漆面清洁，钣金面平滑，无凹凸等变形漆面无划痕、掉漆、曝漆、漆裂、漆流、漆渣、生锈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前门与翼子板间隙</a:t>
                      </a:r>
                      <a:r>
                        <a:rPr lang="en-US" altLang="zh-CN" sz="900" b="0">
                          <a:latin typeface="宋体" panose="02010600030101010101" pitchFamily="2" charset="-122"/>
                          <a:ea typeface="宋体" panose="02010600030101010101" pitchFamily="2" charset="-122"/>
                          <a:cs typeface="宋体" panose="02010600030101010101" pitchFamily="2" charset="-122"/>
                        </a:rPr>
                        <a:t>4.5±1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0-1/0</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前门与侧裙板间隙</a:t>
                      </a:r>
                      <a:r>
                        <a:rPr lang="en-US" altLang="zh-CN" sz="900" b="0">
                          <a:latin typeface="宋体" panose="02010600030101010101" pitchFamily="2" charset="-122"/>
                          <a:ea typeface="宋体" panose="02010600030101010101" pitchFamily="2" charset="-122"/>
                          <a:cs typeface="宋体" panose="02010600030101010101" pitchFamily="2" charset="-122"/>
                        </a:rPr>
                        <a:t>6±1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3±1</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前门与后门间隙</a:t>
                      </a:r>
                      <a:r>
                        <a:rPr lang="en-US" altLang="zh-CN" sz="900" b="0">
                          <a:latin typeface="宋体" panose="02010600030101010101" pitchFamily="2" charset="-122"/>
                          <a:ea typeface="宋体" panose="02010600030101010101" pitchFamily="2" charset="-122"/>
                          <a:cs typeface="宋体" panose="02010600030101010101" pitchFamily="2" charset="-122"/>
                        </a:rPr>
                        <a:t>4.5±1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0-1/0</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后门与侧围外板间隙</a:t>
                      </a:r>
                      <a:r>
                        <a:rPr lang="en-US" altLang="zh-CN" sz="900" b="0">
                          <a:latin typeface="宋体" panose="02010600030101010101" pitchFamily="2" charset="-122"/>
                          <a:ea typeface="宋体" panose="02010600030101010101" pitchFamily="2" charset="-122"/>
                          <a:cs typeface="宋体" panose="02010600030101010101" pitchFamily="2" charset="-122"/>
                        </a:rPr>
                        <a:t>4.5±1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0-1/0</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后门与侧窗玻璃间隙</a:t>
                      </a:r>
                      <a:r>
                        <a:rPr lang="en-US" altLang="zh-CN" sz="900" b="0">
                          <a:latin typeface="宋体" panose="02010600030101010101" pitchFamily="2" charset="-122"/>
                          <a:ea typeface="宋体" panose="02010600030101010101" pitchFamily="2" charset="-122"/>
                          <a:cs typeface="宋体" panose="02010600030101010101" pitchFamily="2" charset="-122"/>
                        </a:rPr>
                        <a:t>5.5±1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0-1/0</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后门与侧裙板间隙</a:t>
                      </a:r>
                      <a:r>
                        <a:rPr lang="en-US" altLang="zh-CN" sz="900" b="0">
                          <a:latin typeface="宋体" panose="02010600030101010101" pitchFamily="2" charset="-122"/>
                          <a:ea typeface="宋体" panose="02010600030101010101" pitchFamily="2" charset="-122"/>
                          <a:cs typeface="宋体" panose="02010600030101010101" pitchFamily="2" charset="-122"/>
                        </a:rPr>
                        <a:t>6±1</a:t>
                      </a:r>
                      <a:r>
                        <a:rPr lang="zh-CN" altLang="en-US" sz="900" b="0">
                          <a:latin typeface="宋体" panose="02010600030101010101" pitchFamily="2" charset="-122"/>
                          <a:ea typeface="宋体" panose="02010600030101010101" pitchFamily="2" charset="-122"/>
                          <a:cs typeface="宋体" panose="02010600030101010101" pitchFamily="2" charset="-122"/>
                        </a:rPr>
                        <a:t>，段差</a:t>
                      </a:r>
                      <a:r>
                        <a:rPr lang="en-US" altLang="zh-CN" sz="900" b="0">
                          <a:latin typeface="宋体" panose="02010600030101010101" pitchFamily="2" charset="-122"/>
                          <a:ea typeface="宋体" panose="02010600030101010101" pitchFamily="2" charset="-122"/>
                          <a:cs typeface="宋体" panose="02010600030101010101" pitchFamily="2" charset="-122"/>
                        </a:rPr>
                        <a:t>3±1</a:t>
                      </a:r>
                      <a:r>
                        <a:rPr lang="zh-CN" altLang="en-US" sz="9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900" b="0">
                          <a:latin typeface="宋体" panose="02010600030101010101" pitchFamily="2" charset="-122"/>
                          <a:ea typeface="宋体" panose="02010600030101010101" pitchFamily="2" charset="-122"/>
                          <a:cs typeface="宋体" panose="02010600030101010101" pitchFamily="2" charset="-122"/>
                        </a:rPr>
                        <a:t>2.0</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5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前后侧门玻璃无气泡、划痕、磨损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180" name="组合 306"/>
          <p:cNvGrpSpPr/>
          <p:nvPr/>
        </p:nvGrpSpPr>
        <p:grpSpPr>
          <a:xfrm>
            <a:off x="6077585" y="2868930"/>
            <a:ext cx="2430145" cy="1996440"/>
            <a:chOff x="10305" y="4378"/>
            <a:chExt cx="5025" cy="2771"/>
          </a:xfrm>
        </p:grpSpPr>
        <p:pic>
          <p:nvPicPr>
            <p:cNvPr id="1073743181" name="图片 0" descr="1.png"/>
            <p:cNvPicPr>
              <a:picLocks noChangeAspect="1"/>
            </p:cNvPicPr>
            <p:nvPr/>
          </p:nvPicPr>
          <p:blipFill>
            <a:blip r:embed="rId2"/>
            <a:stretch>
              <a:fillRect/>
            </a:stretch>
          </p:blipFill>
          <p:spPr>
            <a:xfrm>
              <a:off x="10305" y="4378"/>
              <a:ext cx="5025" cy="2771"/>
            </a:xfrm>
            <a:prstGeom prst="rect">
              <a:avLst/>
            </a:prstGeom>
            <a:noFill/>
            <a:ln w="9525">
              <a:noFill/>
            </a:ln>
          </p:spPr>
        </p:pic>
        <p:sp>
          <p:nvSpPr>
            <p:cNvPr id="1073743182" name="Text Box 225"/>
            <p:cNvSpPr txBox="1"/>
            <p:nvPr/>
          </p:nvSpPr>
          <p:spPr>
            <a:xfrm>
              <a:off x="10772" y="5789"/>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183" name="Text Box 226"/>
            <p:cNvSpPr txBox="1"/>
            <p:nvPr/>
          </p:nvSpPr>
          <p:spPr>
            <a:xfrm>
              <a:off x="12784" y="5784"/>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184" name="Text Box 227"/>
            <p:cNvSpPr txBox="1"/>
            <p:nvPr/>
          </p:nvSpPr>
          <p:spPr>
            <a:xfrm>
              <a:off x="11729" y="6382"/>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185" name="Text Box 228"/>
            <p:cNvSpPr txBox="1"/>
            <p:nvPr/>
          </p:nvSpPr>
          <p:spPr>
            <a:xfrm>
              <a:off x="13447" y="6377"/>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186" name="Text Box 229"/>
            <p:cNvSpPr txBox="1"/>
            <p:nvPr/>
          </p:nvSpPr>
          <p:spPr>
            <a:xfrm>
              <a:off x="14324" y="4509"/>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187" name="Text Box 230"/>
            <p:cNvSpPr txBox="1"/>
            <p:nvPr/>
          </p:nvSpPr>
          <p:spPr>
            <a:xfrm>
              <a:off x="14652" y="5474"/>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434848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整车前、后保险杠的外观项检查</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nvGraphicFramePr>
        <p:xfrm>
          <a:off x="1460500" y="2537460"/>
          <a:ext cx="3565525" cy="3333750"/>
        </p:xfrm>
        <a:graphic>
          <a:graphicData uri="http://schemas.openxmlformats.org/drawingml/2006/table">
            <a:tbl>
              <a:tblPr firstRow="1" bandRow="1">
                <a:tableStyleId>{5940675A-B579-460E-94D1-54222C63F5DA}</a:tableStyleId>
              </a:tblPr>
              <a:tblGrid>
                <a:gridCol w="427990"/>
                <a:gridCol w="3137535"/>
              </a:tblGrid>
              <a:tr h="3359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整车四门与车身之间无色差整车四门开关时无异响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545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漆面清洁，钣金面平滑，无凹凸等变形漆面无划痕、掉漆、曝漆、漆裂、漆流、漆渣、生锈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3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前门与翼子板间隙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9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前门与侧裙板间隙</a:t>
                      </a:r>
                      <a:r>
                        <a:rPr lang="en-US" altLang="zh-CN" sz="1000" b="0">
                          <a:latin typeface="宋体" panose="02010600030101010101" pitchFamily="2" charset="-122"/>
                          <a:ea typeface="宋体" panose="02010600030101010101" pitchFamily="2" charset="-122"/>
                          <a:cs typeface="宋体" panose="02010600030101010101" pitchFamily="2" charset="-122"/>
                        </a:rPr>
                        <a:t>6±1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3±1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9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前门与后门间隙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9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后门与侧围外板间隙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3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后门与侧窗玻璃间隙</a:t>
                      </a:r>
                      <a:r>
                        <a:rPr lang="en-US" altLang="zh-CN" sz="1000" b="0">
                          <a:latin typeface="宋体" panose="02010600030101010101" pitchFamily="2" charset="-122"/>
                          <a:ea typeface="宋体" panose="02010600030101010101" pitchFamily="2" charset="-122"/>
                          <a:cs typeface="宋体" panose="02010600030101010101" pitchFamily="2" charset="-122"/>
                        </a:rPr>
                        <a:t>5.5±1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9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后门与侧裙板间隙</a:t>
                      </a:r>
                      <a:r>
                        <a:rPr lang="en-US" altLang="zh-CN" sz="1000" b="0">
                          <a:latin typeface="宋体" panose="02010600030101010101" pitchFamily="2" charset="-122"/>
                          <a:ea typeface="宋体" panose="02010600030101010101" pitchFamily="2" charset="-122"/>
                          <a:cs typeface="宋体" panose="02010600030101010101" pitchFamily="2" charset="-122"/>
                        </a:rPr>
                        <a:t>6±1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3±1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9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前后侧门玻璃无气泡、划痕、磨损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188" name="组合 296"/>
          <p:cNvGrpSpPr/>
          <p:nvPr/>
        </p:nvGrpSpPr>
        <p:grpSpPr>
          <a:xfrm>
            <a:off x="6011545" y="2195195"/>
            <a:ext cx="2340610" cy="3575685"/>
            <a:chOff x="10974" y="3939"/>
            <a:chExt cx="3735" cy="5529"/>
          </a:xfrm>
        </p:grpSpPr>
        <p:pic>
          <p:nvPicPr>
            <p:cNvPr id="1073743189" name="图片 4" descr="672927940068715124.png"/>
            <p:cNvPicPr>
              <a:picLocks noChangeAspect="1"/>
            </p:cNvPicPr>
            <p:nvPr/>
          </p:nvPicPr>
          <p:blipFill>
            <a:blip r:embed="rId2"/>
            <a:stretch>
              <a:fillRect/>
            </a:stretch>
          </p:blipFill>
          <p:spPr>
            <a:xfrm>
              <a:off x="11171" y="3939"/>
              <a:ext cx="3246" cy="2649"/>
            </a:xfrm>
            <a:prstGeom prst="rect">
              <a:avLst/>
            </a:prstGeom>
            <a:noFill/>
            <a:ln w="9525">
              <a:noFill/>
            </a:ln>
          </p:spPr>
        </p:pic>
        <p:pic>
          <p:nvPicPr>
            <p:cNvPr id="1073743190" name="图片 2" descr="657282145733879264 拷贝.png"/>
            <p:cNvPicPr>
              <a:picLocks noChangeAspect="1"/>
            </p:cNvPicPr>
            <p:nvPr/>
          </p:nvPicPr>
          <p:blipFill>
            <a:blip r:embed="rId3"/>
            <a:stretch>
              <a:fillRect/>
            </a:stretch>
          </p:blipFill>
          <p:spPr>
            <a:xfrm>
              <a:off x="11045" y="6506"/>
              <a:ext cx="3600" cy="2962"/>
            </a:xfrm>
            <a:prstGeom prst="rect">
              <a:avLst/>
            </a:prstGeom>
            <a:noFill/>
            <a:ln w="9525">
              <a:noFill/>
            </a:ln>
          </p:spPr>
        </p:pic>
        <p:sp>
          <p:nvSpPr>
            <p:cNvPr id="1073743191" name="Text Box 234"/>
            <p:cNvSpPr txBox="1"/>
            <p:nvPr/>
          </p:nvSpPr>
          <p:spPr>
            <a:xfrm>
              <a:off x="11838" y="5586"/>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192" name="Text Box 235"/>
            <p:cNvSpPr txBox="1"/>
            <p:nvPr/>
          </p:nvSpPr>
          <p:spPr>
            <a:xfrm>
              <a:off x="10974" y="5227"/>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193" name="Text Box 236"/>
            <p:cNvSpPr txBox="1"/>
            <p:nvPr/>
          </p:nvSpPr>
          <p:spPr>
            <a:xfrm>
              <a:off x="11445" y="5737"/>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194" name="Text Box 237"/>
            <p:cNvSpPr txBox="1"/>
            <p:nvPr/>
          </p:nvSpPr>
          <p:spPr>
            <a:xfrm>
              <a:off x="14192" y="8107"/>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195" name="Text Box 238"/>
            <p:cNvSpPr txBox="1"/>
            <p:nvPr/>
          </p:nvSpPr>
          <p:spPr>
            <a:xfrm>
              <a:off x="11192" y="8102"/>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196" name="Text Box 239"/>
            <p:cNvSpPr txBox="1"/>
            <p:nvPr/>
          </p:nvSpPr>
          <p:spPr>
            <a:xfrm>
              <a:off x="12799" y="6157"/>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sp>
          <p:nvSpPr>
            <p:cNvPr id="1073743197" name="Text Box 240"/>
            <p:cNvSpPr txBox="1"/>
            <p:nvPr/>
          </p:nvSpPr>
          <p:spPr>
            <a:xfrm>
              <a:off x="11332" y="8791"/>
              <a:ext cx="517" cy="500"/>
            </a:xfrm>
            <a:prstGeom prst="rect">
              <a:avLst/>
            </a:prstGeom>
            <a:solidFill>
              <a:srgbClr val="FFFFFF">
                <a:alpha val="0"/>
              </a:srgbClr>
            </a:solidFill>
            <a:ln w="9525">
              <a:noFill/>
            </a:ln>
          </p:spPr>
          <p:txBody>
            <a:bodyPr wrap="square"/>
            <a:lstStyle/>
            <a:p>
              <a:r>
                <a:rPr lang="zh-CN" altLang="en-US"/>
                <a:t>⑨</a:t>
              </a:r>
            </a:p>
            <a:p>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434848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整车前、后翼子板的外观项检查</a:t>
            </a:r>
          </a:p>
        </p:txBody>
      </p:sp>
      <p:graphicFrame>
        <p:nvGraphicFramePr>
          <p:cNvPr id="2" name="表格 -1"/>
          <p:cNvGraphicFramePr/>
          <p:nvPr/>
        </p:nvGraphicFramePr>
        <p:xfrm>
          <a:off x="1646555" y="2537460"/>
          <a:ext cx="3602990" cy="3428365"/>
        </p:xfrm>
        <a:graphic>
          <a:graphicData uri="http://schemas.openxmlformats.org/drawingml/2006/table">
            <a:tbl>
              <a:tblPr firstRow="1" bandRow="1">
                <a:tableStyleId>{5940675A-B579-460E-94D1-54222C63F5DA}</a:tableStyleId>
              </a:tblPr>
              <a:tblGrid>
                <a:gridCol w="417830"/>
                <a:gridCol w="3185160"/>
              </a:tblGrid>
              <a:tr h="3454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整车四门与车身之间无色差整车四门开关时无异响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漆面清洁，钣金面平滑，无凹凸等变形漆面无划痕、掉漆、曝漆、漆裂、漆流、漆渣、生锈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前门与翼子板间隙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前门与侧裙板间隙</a:t>
                      </a:r>
                      <a:r>
                        <a:rPr lang="en-US" altLang="zh-CN" sz="1000" b="0">
                          <a:latin typeface="宋体" panose="02010600030101010101" pitchFamily="2" charset="-122"/>
                          <a:ea typeface="宋体" panose="02010600030101010101" pitchFamily="2" charset="-122"/>
                          <a:cs typeface="宋体" panose="02010600030101010101" pitchFamily="2" charset="-122"/>
                        </a:rPr>
                        <a:t>6±1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3±1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前门与后门间隙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后门与侧围外板间隙</a:t>
                      </a:r>
                      <a:r>
                        <a:rPr lang="en-US" altLang="zh-CN" sz="1000" b="0">
                          <a:latin typeface="宋体" panose="02010600030101010101" pitchFamily="2" charset="-122"/>
                          <a:ea typeface="宋体" panose="02010600030101010101" pitchFamily="2" charset="-122"/>
                          <a:cs typeface="宋体" panose="02010600030101010101" pitchFamily="2" charset="-122"/>
                        </a:rPr>
                        <a:t>4.5±1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后门与侧窗玻璃间隙</a:t>
                      </a:r>
                      <a:r>
                        <a:rPr lang="en-US" altLang="zh-CN" sz="1000" b="0">
                          <a:latin typeface="宋体" panose="02010600030101010101" pitchFamily="2" charset="-122"/>
                          <a:ea typeface="宋体" panose="02010600030101010101" pitchFamily="2" charset="-122"/>
                          <a:cs typeface="宋体" panose="02010600030101010101" pitchFamily="2" charset="-122"/>
                        </a:rPr>
                        <a:t>5.5±1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后门与侧裙板间隙</a:t>
                      </a:r>
                      <a:r>
                        <a:rPr lang="en-US" altLang="zh-CN" sz="1000" b="0">
                          <a:latin typeface="宋体" panose="02010600030101010101" pitchFamily="2" charset="-122"/>
                          <a:ea typeface="宋体" panose="02010600030101010101" pitchFamily="2" charset="-122"/>
                          <a:cs typeface="宋体" panose="02010600030101010101" pitchFamily="2" charset="-122"/>
                        </a:rPr>
                        <a:t>6±1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3±1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21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前后侧门玻璃无气泡、划痕、磨损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198" name="组合 285"/>
          <p:cNvGrpSpPr/>
          <p:nvPr/>
        </p:nvGrpSpPr>
        <p:grpSpPr>
          <a:xfrm>
            <a:off x="5894705" y="2459355"/>
            <a:ext cx="2146935" cy="3176905"/>
            <a:chOff x="11052" y="3401"/>
            <a:chExt cx="3492" cy="5579"/>
          </a:xfrm>
        </p:grpSpPr>
        <p:pic>
          <p:nvPicPr>
            <p:cNvPr id="1073743199" name="图片 13" descr="572528807475442423 拷贝.png"/>
            <p:cNvPicPr>
              <a:picLocks noChangeAspect="1"/>
            </p:cNvPicPr>
            <p:nvPr/>
          </p:nvPicPr>
          <p:blipFill>
            <a:blip r:embed="rId2"/>
            <a:stretch>
              <a:fillRect/>
            </a:stretch>
          </p:blipFill>
          <p:spPr>
            <a:xfrm>
              <a:off x="11052" y="3401"/>
              <a:ext cx="3461" cy="2703"/>
            </a:xfrm>
            <a:prstGeom prst="rect">
              <a:avLst/>
            </a:prstGeom>
            <a:noFill/>
            <a:ln w="9525">
              <a:noFill/>
            </a:ln>
          </p:spPr>
        </p:pic>
        <p:sp>
          <p:nvSpPr>
            <p:cNvPr id="1073743200" name="Text Box 243"/>
            <p:cNvSpPr txBox="1"/>
            <p:nvPr/>
          </p:nvSpPr>
          <p:spPr>
            <a:xfrm>
              <a:off x="12485" y="4123"/>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201" name="Text Box 244"/>
            <p:cNvSpPr txBox="1"/>
            <p:nvPr/>
          </p:nvSpPr>
          <p:spPr>
            <a:xfrm>
              <a:off x="11197" y="4925"/>
              <a:ext cx="517" cy="51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202" name="Text Box 245"/>
            <p:cNvSpPr txBox="1"/>
            <p:nvPr/>
          </p:nvSpPr>
          <p:spPr>
            <a:xfrm>
              <a:off x="12307" y="4655"/>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203" name="Text Box 246"/>
            <p:cNvSpPr txBox="1"/>
            <p:nvPr/>
          </p:nvSpPr>
          <p:spPr>
            <a:xfrm>
              <a:off x="12384" y="5586"/>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grpSp>
          <p:nvGrpSpPr>
            <p:cNvPr id="1073743204" name="Group 247"/>
            <p:cNvGrpSpPr/>
            <p:nvPr/>
          </p:nvGrpSpPr>
          <p:grpSpPr>
            <a:xfrm>
              <a:off x="11056" y="6331"/>
              <a:ext cx="3488" cy="2649"/>
              <a:chOff x="11188" y="6334"/>
              <a:chExt cx="3488" cy="2649"/>
            </a:xfrm>
          </p:grpSpPr>
          <p:pic>
            <p:nvPicPr>
              <p:cNvPr id="1073743205" name="图片 1" descr="907211697906489834 拷贝.png"/>
              <p:cNvPicPr>
                <a:picLocks noChangeAspect="1"/>
              </p:cNvPicPr>
              <p:nvPr/>
            </p:nvPicPr>
            <p:blipFill>
              <a:blip r:embed="rId3"/>
              <a:stretch>
                <a:fillRect/>
              </a:stretch>
            </p:blipFill>
            <p:spPr>
              <a:xfrm>
                <a:off x="11188" y="6334"/>
                <a:ext cx="3488" cy="2649"/>
              </a:xfrm>
              <a:prstGeom prst="rect">
                <a:avLst/>
              </a:prstGeom>
              <a:noFill/>
              <a:ln w="9525">
                <a:noFill/>
              </a:ln>
            </p:spPr>
          </p:pic>
          <p:sp>
            <p:nvSpPr>
              <p:cNvPr id="1073743206" name="Text Box 249"/>
              <p:cNvSpPr txBox="1"/>
              <p:nvPr/>
            </p:nvSpPr>
            <p:spPr>
              <a:xfrm>
                <a:off x="13345" y="6986"/>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207" name="Text Box 250"/>
              <p:cNvSpPr txBox="1"/>
              <p:nvPr/>
            </p:nvSpPr>
            <p:spPr>
              <a:xfrm>
                <a:off x="13862" y="8016"/>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208" name="Text Box 251"/>
              <p:cNvSpPr txBox="1"/>
              <p:nvPr/>
            </p:nvSpPr>
            <p:spPr>
              <a:xfrm>
                <a:off x="13007" y="7832"/>
                <a:ext cx="517" cy="500"/>
              </a:xfrm>
              <a:prstGeom prst="rect">
                <a:avLst/>
              </a:prstGeom>
              <a:solidFill>
                <a:srgbClr val="FFFFFF">
                  <a:alpha val="0"/>
                </a:srgbClr>
              </a:solidFill>
              <a:ln w="9525">
                <a:noFill/>
              </a:ln>
            </p:spPr>
            <p:txBody>
              <a:bodyPr wrap="square"/>
              <a:lstStyle/>
              <a:p>
                <a:r>
                  <a:rPr lang="zh-CN" altLang="en-US"/>
                  <a:t>⑨</a:t>
                </a:r>
              </a:p>
              <a:p>
                <a:endParaRPr lang="zh-CN" altLang="en-US"/>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570420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5</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车顶、车底下护板及车轮部分的外观项检查</a:t>
            </a:r>
          </a:p>
        </p:txBody>
      </p:sp>
      <p:graphicFrame>
        <p:nvGraphicFramePr>
          <p:cNvPr id="2" name="表格 1"/>
          <p:cNvGraphicFramePr/>
          <p:nvPr/>
        </p:nvGraphicFramePr>
        <p:xfrm>
          <a:off x="1441450" y="2600960"/>
          <a:ext cx="3717290" cy="3529965"/>
        </p:xfrm>
        <a:graphic>
          <a:graphicData uri="http://schemas.openxmlformats.org/drawingml/2006/table">
            <a:tbl>
              <a:tblPr firstRow="1" bandRow="1">
                <a:tableStyleId>{5940675A-B579-460E-94D1-54222C63F5DA}</a:tableStyleId>
              </a:tblPr>
              <a:tblGrid>
                <a:gridCol w="462280"/>
                <a:gridCol w="3255010"/>
              </a:tblGrid>
              <a:tr h="4838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车顶与车身之间无色差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24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漆面清洁，钣金面平滑，无凹凸等变形漆面无划痕、掉漆、曝漆、漆裂、漆流、漆渣</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车顶天线配置齐全，导雨条无翘起、开裂</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847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车底盘磕碰损伤，连接无松动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8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车轮胎压正常：前轮</a:t>
                      </a:r>
                      <a:r>
                        <a:rPr lang="en-US" altLang="zh-CN" sz="1000" b="0">
                          <a:latin typeface="宋体" panose="02010600030101010101" pitchFamily="2" charset="-122"/>
                          <a:ea typeface="宋体" panose="02010600030101010101" pitchFamily="2" charset="-122"/>
                          <a:cs typeface="宋体" panose="02010600030101010101" pitchFamily="2" charset="-122"/>
                        </a:rPr>
                        <a:t>230kPa</a:t>
                      </a:r>
                      <a:r>
                        <a:rPr lang="zh-CN" altLang="en-US" sz="1000" b="0">
                          <a:latin typeface="宋体" panose="02010600030101010101" pitchFamily="2" charset="-122"/>
                          <a:ea typeface="宋体" panose="02010600030101010101" pitchFamily="2" charset="-122"/>
                          <a:cs typeface="宋体" panose="02010600030101010101" pitchFamily="2" charset="-122"/>
                        </a:rPr>
                        <a:t>；后轮</a:t>
                      </a:r>
                      <a:r>
                        <a:rPr lang="en-US" altLang="zh-CN" sz="1000" b="0">
                          <a:latin typeface="宋体" panose="02010600030101010101" pitchFamily="2" charset="-122"/>
                          <a:ea typeface="宋体" panose="02010600030101010101" pitchFamily="2" charset="-122"/>
                          <a:cs typeface="宋体" panose="02010600030101010101" pitchFamily="2" charset="-122"/>
                        </a:rPr>
                        <a:t>230kPa</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轮胎无划伤、磨损、鼓包、龟裂。充气口帽有配置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16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轮毂无划痕、掉漆。轮毂螺丝帽有配置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417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车轮螺丝帽无脱落，轮毂盖无脱落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209" name="组合 277"/>
          <p:cNvGrpSpPr/>
          <p:nvPr/>
        </p:nvGrpSpPr>
        <p:grpSpPr>
          <a:xfrm>
            <a:off x="6005195" y="2534285"/>
            <a:ext cx="2343150" cy="3106420"/>
            <a:chOff x="10454" y="3159"/>
            <a:chExt cx="4632" cy="4941"/>
          </a:xfrm>
        </p:grpSpPr>
        <p:pic>
          <p:nvPicPr>
            <p:cNvPr id="1073743210" name="图片 17" descr="309688008392475790.png"/>
            <p:cNvPicPr>
              <a:picLocks noChangeAspect="1"/>
            </p:cNvPicPr>
            <p:nvPr/>
          </p:nvPicPr>
          <p:blipFill>
            <a:blip r:embed="rId2"/>
            <a:stretch>
              <a:fillRect/>
            </a:stretch>
          </p:blipFill>
          <p:spPr>
            <a:xfrm>
              <a:off x="12886" y="6399"/>
              <a:ext cx="2200" cy="1701"/>
            </a:xfrm>
            <a:prstGeom prst="rect">
              <a:avLst/>
            </a:prstGeom>
            <a:noFill/>
            <a:ln w="9525">
              <a:noFill/>
            </a:ln>
          </p:spPr>
        </p:pic>
        <p:pic>
          <p:nvPicPr>
            <p:cNvPr id="1073743211" name="图片 16" descr="283704147695541065.jpg"/>
            <p:cNvPicPr>
              <a:picLocks noChangeAspect="1"/>
            </p:cNvPicPr>
            <p:nvPr/>
          </p:nvPicPr>
          <p:blipFill>
            <a:blip r:embed="rId3"/>
            <a:srcRect l="26472" t="17419" r="11038" b="17879"/>
            <a:stretch>
              <a:fillRect/>
            </a:stretch>
          </p:blipFill>
          <p:spPr>
            <a:xfrm>
              <a:off x="10454" y="6399"/>
              <a:ext cx="2221" cy="1701"/>
            </a:xfrm>
            <a:prstGeom prst="rect">
              <a:avLst/>
            </a:prstGeom>
            <a:noFill/>
            <a:ln w="9525">
              <a:noFill/>
            </a:ln>
          </p:spPr>
        </p:pic>
        <p:sp>
          <p:nvSpPr>
            <p:cNvPr id="1073743212" name="Text Box 255"/>
            <p:cNvSpPr txBox="1"/>
            <p:nvPr/>
          </p:nvSpPr>
          <p:spPr>
            <a:xfrm>
              <a:off x="13255" y="3159"/>
              <a:ext cx="517" cy="51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213" name="Text Box 256"/>
            <p:cNvSpPr txBox="1"/>
            <p:nvPr/>
          </p:nvSpPr>
          <p:spPr>
            <a:xfrm>
              <a:off x="10906" y="6987"/>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214" name="Text Box 257"/>
            <p:cNvSpPr txBox="1"/>
            <p:nvPr/>
          </p:nvSpPr>
          <p:spPr>
            <a:xfrm>
              <a:off x="13692" y="6946"/>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pic>
          <p:nvPicPr>
            <p:cNvPr id="1073743215" name="图片 15" descr="593510568386186917 拷贝.png"/>
            <p:cNvPicPr>
              <a:picLocks noChangeAspect="1"/>
            </p:cNvPicPr>
            <p:nvPr/>
          </p:nvPicPr>
          <p:blipFill>
            <a:blip r:embed="rId4"/>
            <a:stretch>
              <a:fillRect/>
            </a:stretch>
          </p:blipFill>
          <p:spPr>
            <a:xfrm>
              <a:off x="10574" y="3299"/>
              <a:ext cx="4279" cy="2295"/>
            </a:xfrm>
            <a:prstGeom prst="rect">
              <a:avLst/>
            </a:prstGeom>
            <a:noFill/>
            <a:ln w="9525">
              <a:noFill/>
            </a:ln>
          </p:spPr>
        </p:pic>
        <p:sp>
          <p:nvSpPr>
            <p:cNvPr id="1073743216" name="Text Box 259"/>
            <p:cNvSpPr txBox="1"/>
            <p:nvPr/>
          </p:nvSpPr>
          <p:spPr>
            <a:xfrm>
              <a:off x="14020" y="7409"/>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61950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6</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全车灯饰装置的外观项检查</a:t>
            </a:r>
          </a:p>
        </p:txBody>
      </p:sp>
      <p:graphicFrame>
        <p:nvGraphicFramePr>
          <p:cNvPr id="2" name="表格 -1"/>
          <p:cNvGraphicFramePr/>
          <p:nvPr/>
        </p:nvGraphicFramePr>
        <p:xfrm>
          <a:off x="1646555" y="2463165"/>
          <a:ext cx="3309620" cy="3634740"/>
        </p:xfrm>
        <a:graphic>
          <a:graphicData uri="http://schemas.openxmlformats.org/drawingml/2006/table">
            <a:tbl>
              <a:tblPr firstRow="1" bandRow="1">
                <a:tableStyleId>{5940675A-B579-460E-94D1-54222C63F5DA}</a:tableStyleId>
              </a:tblPr>
              <a:tblGrid>
                <a:gridCol w="383540"/>
                <a:gridCol w="2926080"/>
              </a:tblGrid>
              <a:tr h="4832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全车灯饰表面无划痕、缩痕、开裂</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2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全车灯饰内无异物及进水</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全车灯饰与车身各装配件之间尺寸参照以上部分标注尺寸检查</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8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侧围尾灯与尾门尾灯间隙</a:t>
                      </a:r>
                      <a:r>
                        <a:rPr lang="en-US" altLang="zh-CN" sz="1000" b="0">
                          <a:latin typeface="宋体" panose="02010600030101010101" pitchFamily="2" charset="-122"/>
                          <a:ea typeface="宋体" panose="02010600030101010101" pitchFamily="2" charset="-122"/>
                          <a:cs typeface="宋体" panose="02010600030101010101" pitchFamily="2" charset="-122"/>
                        </a:rPr>
                        <a:t>6±1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1±1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尾灯与后尾门外板</a:t>
                      </a:r>
                      <a:r>
                        <a:rPr lang="en-US" altLang="zh-CN" sz="1000" b="0">
                          <a:latin typeface="宋体" panose="02010600030101010101" pitchFamily="2" charset="-122"/>
                          <a:ea typeface="宋体" panose="02010600030101010101" pitchFamily="2" charset="-122"/>
                          <a:cs typeface="宋体" panose="02010600030101010101" pitchFamily="2" charset="-122"/>
                        </a:rPr>
                        <a:t>2±1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1±1</a:t>
                      </a:r>
                      <a:r>
                        <a:rPr lang="zh-CN" altLang="en-US" sz="1000" b="0">
                          <a:latin typeface="宋体" panose="02010600030101010101" pitchFamily="2" charset="-122"/>
                          <a:ea typeface="宋体" panose="02010600030101010101" pitchFamily="2" charset="-122"/>
                          <a:cs typeface="宋体" panose="02010600030101010101" pitchFamily="2" charset="-122"/>
                        </a:rPr>
                        <a:t>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72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背门外板与高位刹车灯间隙</a:t>
                      </a:r>
                      <a:r>
                        <a:rPr lang="en-US" altLang="zh-CN" sz="1000" b="0">
                          <a:latin typeface="宋体" panose="02010600030101010101" pitchFamily="2" charset="-122"/>
                          <a:ea typeface="宋体" panose="02010600030101010101" pitchFamily="2" charset="-122"/>
                          <a:cs typeface="宋体" panose="02010600030101010101" pitchFamily="2" charset="-122"/>
                        </a:rPr>
                        <a:t>1.5±1</a:t>
                      </a:r>
                      <a:r>
                        <a:rPr lang="zh-CN" altLang="en-US" sz="1000" b="0">
                          <a:latin typeface="宋体" panose="02010600030101010101" pitchFamily="2" charset="-122"/>
                          <a:ea typeface="宋体" panose="02010600030101010101" pitchFamily="2" charset="-122"/>
                          <a:cs typeface="宋体" panose="02010600030101010101" pitchFamily="2" charset="-122"/>
                        </a:rPr>
                        <a:t>，段差</a:t>
                      </a:r>
                      <a:r>
                        <a:rPr lang="en-US" altLang="zh-CN" sz="1000" b="0">
                          <a:latin typeface="宋体" panose="02010600030101010101" pitchFamily="2" charset="-122"/>
                          <a:ea typeface="宋体" panose="02010600030101010101" pitchFamily="2" charset="-122"/>
                          <a:cs typeface="宋体" panose="02010600030101010101" pitchFamily="2" charset="-122"/>
                        </a:rPr>
                        <a:t>0-1/0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27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前大灯内部出现的雾气，如点亮灯光在</a:t>
                      </a:r>
                      <a:r>
                        <a:rPr lang="en-US" altLang="zh-CN" sz="1000" b="0">
                          <a:latin typeface="宋体" panose="02010600030101010101" pitchFamily="2" charset="-122"/>
                          <a:ea typeface="宋体" panose="02010600030101010101" pitchFamily="2" charset="-122"/>
                          <a:cs typeface="宋体" panose="02010600030101010101" pitchFamily="2" charset="-122"/>
                        </a:rPr>
                        <a:t>20</a:t>
                      </a:r>
                      <a:r>
                        <a:rPr lang="zh-CN" altLang="en-US" sz="1000" b="0">
                          <a:latin typeface="宋体" panose="02010600030101010101" pitchFamily="2" charset="-122"/>
                          <a:ea typeface="宋体" panose="02010600030101010101" pitchFamily="2" charset="-122"/>
                          <a:cs typeface="宋体" panose="02010600030101010101" pitchFamily="2" charset="-122"/>
                        </a:rPr>
                        <a:t>分钟内雾气消除，则判为符合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808355" y="1353820"/>
            <a:ext cx="191706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1. </a:t>
            </a:r>
            <a:r>
              <a:rPr lang="zh-CN" altLang="en-US" sz="2400" b="1" dirty="0">
                <a:solidFill>
                  <a:schemeClr val="bg1"/>
                </a:solidFill>
                <a:latin typeface="宋体" panose="02010600030101010101" pitchFamily="2" charset="-122"/>
              </a:rPr>
              <a:t>外观检查</a:t>
            </a:r>
          </a:p>
        </p:txBody>
      </p:sp>
      <p:grpSp>
        <p:nvGrpSpPr>
          <p:cNvPr id="1073743217" name="组合 265"/>
          <p:cNvGrpSpPr/>
          <p:nvPr/>
        </p:nvGrpSpPr>
        <p:grpSpPr>
          <a:xfrm>
            <a:off x="5704205" y="2336800"/>
            <a:ext cx="2077085" cy="3395345"/>
            <a:chOff x="11785" y="4131"/>
            <a:chExt cx="2511" cy="4359"/>
          </a:xfrm>
        </p:grpSpPr>
        <p:pic>
          <p:nvPicPr>
            <p:cNvPr id="1073743218" name="图片 13" descr="657282145733879264.jpg.png"/>
            <p:cNvPicPr>
              <a:picLocks noChangeAspect="1"/>
            </p:cNvPicPr>
            <p:nvPr/>
          </p:nvPicPr>
          <p:blipFill>
            <a:blip r:embed="rId2"/>
            <a:stretch>
              <a:fillRect/>
            </a:stretch>
          </p:blipFill>
          <p:spPr>
            <a:xfrm>
              <a:off x="11854" y="6466"/>
              <a:ext cx="2442" cy="2024"/>
            </a:xfrm>
            <a:prstGeom prst="rect">
              <a:avLst/>
            </a:prstGeom>
            <a:noFill/>
            <a:ln w="9525">
              <a:noFill/>
            </a:ln>
          </p:spPr>
        </p:pic>
        <p:pic>
          <p:nvPicPr>
            <p:cNvPr id="1073743219" name="图片 18" descr="433206948199924497.jpg.png"/>
            <p:cNvPicPr>
              <a:picLocks noChangeAspect="1"/>
            </p:cNvPicPr>
            <p:nvPr/>
          </p:nvPicPr>
          <p:blipFill>
            <a:blip r:embed="rId3"/>
            <a:stretch>
              <a:fillRect/>
            </a:stretch>
          </p:blipFill>
          <p:spPr>
            <a:xfrm>
              <a:off x="11785" y="4131"/>
              <a:ext cx="2510" cy="2147"/>
            </a:xfrm>
            <a:prstGeom prst="rect">
              <a:avLst/>
            </a:prstGeom>
            <a:noFill/>
            <a:ln w="9525">
              <a:noFill/>
            </a:ln>
          </p:spPr>
        </p:pic>
        <p:sp>
          <p:nvSpPr>
            <p:cNvPr id="1073743220" name="Oval 263"/>
            <p:cNvSpPr/>
            <p:nvPr/>
          </p:nvSpPr>
          <p:spPr>
            <a:xfrm rot="2920937">
              <a:off x="11650" y="5165"/>
              <a:ext cx="848" cy="571"/>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1" name="Oval 264"/>
            <p:cNvSpPr/>
            <p:nvPr/>
          </p:nvSpPr>
          <p:spPr>
            <a:xfrm rot="-3592766">
              <a:off x="13487" y="5196"/>
              <a:ext cx="848" cy="571"/>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2" name="Oval 265"/>
            <p:cNvSpPr/>
            <p:nvPr/>
          </p:nvSpPr>
          <p:spPr>
            <a:xfrm>
              <a:off x="11969" y="8063"/>
              <a:ext cx="257" cy="225"/>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3" name="Oval 266"/>
            <p:cNvSpPr/>
            <p:nvPr/>
          </p:nvSpPr>
          <p:spPr>
            <a:xfrm>
              <a:off x="13965" y="7998"/>
              <a:ext cx="257" cy="225"/>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4" name="Oval 267"/>
            <p:cNvSpPr/>
            <p:nvPr/>
          </p:nvSpPr>
          <p:spPr>
            <a:xfrm>
              <a:off x="13866" y="4519"/>
              <a:ext cx="257" cy="225"/>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5" name="Oval 268"/>
            <p:cNvSpPr/>
            <p:nvPr/>
          </p:nvSpPr>
          <p:spPr>
            <a:xfrm>
              <a:off x="12071" y="4500"/>
              <a:ext cx="257" cy="225"/>
            </a:xfrm>
            <a:prstGeom prst="ellipse">
              <a:avLst/>
            </a:prstGeom>
            <a:noFill/>
            <a:ln w="19050" cap="flat" cmpd="sng">
              <a:solidFill>
                <a:srgbClr val="00B050"/>
              </a:solidFill>
              <a:prstDash val="solid"/>
              <a:headEnd type="none" w="med" len="med"/>
              <a:tailEnd type="none" w="med" len="med"/>
            </a:ln>
          </p:spPr>
          <p:txBody>
            <a:bodyPr/>
            <a:lstStyle/>
            <a:p>
              <a:endParaRPr lang="zh-CN" altLang="en-US"/>
            </a:p>
          </p:txBody>
        </p:sp>
        <p:sp>
          <p:nvSpPr>
            <p:cNvPr id="1073743226" name="Text Box 269"/>
            <p:cNvSpPr txBox="1"/>
            <p:nvPr/>
          </p:nvSpPr>
          <p:spPr>
            <a:xfrm>
              <a:off x="11817" y="7246"/>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227" name="Text Box 270"/>
            <p:cNvSpPr txBox="1"/>
            <p:nvPr/>
          </p:nvSpPr>
          <p:spPr>
            <a:xfrm>
              <a:off x="13652" y="7017"/>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228" name="Text Box 271"/>
            <p:cNvSpPr txBox="1"/>
            <p:nvPr/>
          </p:nvSpPr>
          <p:spPr>
            <a:xfrm>
              <a:off x="13000" y="6211"/>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619500"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仪表台及五门内饰板的检查</a:t>
            </a:r>
          </a:p>
        </p:txBody>
      </p:sp>
      <p:graphicFrame>
        <p:nvGraphicFramePr>
          <p:cNvPr id="2" name="表格 1"/>
          <p:cNvGraphicFramePr/>
          <p:nvPr/>
        </p:nvGraphicFramePr>
        <p:xfrm>
          <a:off x="1646555" y="2540000"/>
          <a:ext cx="3113405" cy="3625850"/>
        </p:xfrm>
        <a:graphic>
          <a:graphicData uri="http://schemas.openxmlformats.org/drawingml/2006/table">
            <a:tbl>
              <a:tblPr firstRow="1" bandRow="1">
                <a:tableStyleId>{5940675A-B579-460E-94D1-54222C63F5DA}</a:tableStyleId>
              </a:tblPr>
              <a:tblGrid>
                <a:gridCol w="384175"/>
                <a:gridCol w="2729230"/>
              </a:tblGrid>
              <a:tr h="5092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全车四门及尾门内饰板无划痕、开裂</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45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四门及尾门开关顺畅，关门无明显阻尼感，开门无卡滞感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2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四门铰链无掉漆、生锈。内外门把手开关顺畅，无卡滞</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45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四门内饰板装配间隙：最大间隙与最小间隙差＜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942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四门内饰板装配平整度：同一平面两板之间阶差＜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94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仪表台上仪表板、仪表、按键或旋钮等无划伤，标记符打印正确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仪表台各装配间隙之间：最大间隙与最小间隙差＜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94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仪表台各装配间平整度：同一平面两板之间阶差＜</a:t>
                      </a: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14" name="组合 258"/>
          <p:cNvGrpSpPr/>
          <p:nvPr/>
        </p:nvGrpSpPr>
        <p:grpSpPr>
          <a:xfrm>
            <a:off x="5512435" y="2401570"/>
            <a:ext cx="2691130" cy="3064510"/>
            <a:chOff x="9928" y="2747"/>
            <a:chExt cx="5169" cy="4634"/>
          </a:xfrm>
        </p:grpSpPr>
        <p:pic>
          <p:nvPicPr>
            <p:cNvPr id="1073743315" name="图片 21" descr="711088978115081740 拷贝.png"/>
            <p:cNvPicPr>
              <a:picLocks noChangeAspect="1"/>
            </p:cNvPicPr>
            <p:nvPr/>
          </p:nvPicPr>
          <p:blipFill>
            <a:blip r:embed="rId2"/>
            <a:srcRect l="7979"/>
            <a:stretch>
              <a:fillRect/>
            </a:stretch>
          </p:blipFill>
          <p:spPr>
            <a:xfrm>
              <a:off x="13721" y="2747"/>
              <a:ext cx="1363" cy="1535"/>
            </a:xfrm>
            <a:prstGeom prst="rect">
              <a:avLst/>
            </a:prstGeom>
            <a:noFill/>
            <a:ln w="9525">
              <a:noFill/>
            </a:ln>
          </p:spPr>
        </p:pic>
        <p:pic>
          <p:nvPicPr>
            <p:cNvPr id="1073743316" name="图片 22" descr="879488342494505002.jpg.png"/>
            <p:cNvPicPr>
              <a:picLocks noChangeAspect="1"/>
            </p:cNvPicPr>
            <p:nvPr/>
          </p:nvPicPr>
          <p:blipFill>
            <a:blip r:embed="rId3"/>
            <a:stretch>
              <a:fillRect/>
            </a:stretch>
          </p:blipFill>
          <p:spPr>
            <a:xfrm>
              <a:off x="9928" y="2896"/>
              <a:ext cx="1377" cy="1548"/>
            </a:xfrm>
            <a:prstGeom prst="rect">
              <a:avLst/>
            </a:prstGeom>
            <a:noFill/>
            <a:ln w="9525">
              <a:noFill/>
            </a:ln>
          </p:spPr>
        </p:pic>
        <p:pic>
          <p:nvPicPr>
            <p:cNvPr id="1073743317" name="图片 23" descr="111311011650092664.jpg.png"/>
            <p:cNvPicPr>
              <a:picLocks noChangeAspect="1"/>
            </p:cNvPicPr>
            <p:nvPr/>
          </p:nvPicPr>
          <p:blipFill>
            <a:blip r:embed="rId4"/>
            <a:stretch>
              <a:fillRect/>
            </a:stretch>
          </p:blipFill>
          <p:spPr>
            <a:xfrm>
              <a:off x="10074" y="5643"/>
              <a:ext cx="1355" cy="1738"/>
            </a:xfrm>
            <a:prstGeom prst="rect">
              <a:avLst/>
            </a:prstGeom>
            <a:noFill/>
            <a:ln w="9525">
              <a:noFill/>
            </a:ln>
          </p:spPr>
        </p:pic>
        <p:pic>
          <p:nvPicPr>
            <p:cNvPr id="1073743318" name="图片 24" descr="692889143618763931.jpg.png"/>
            <p:cNvPicPr>
              <a:picLocks noChangeAspect="1"/>
            </p:cNvPicPr>
            <p:nvPr/>
          </p:nvPicPr>
          <p:blipFill>
            <a:blip r:embed="rId5"/>
            <a:stretch>
              <a:fillRect/>
            </a:stretch>
          </p:blipFill>
          <p:spPr>
            <a:xfrm>
              <a:off x="13694" y="5695"/>
              <a:ext cx="1403" cy="1684"/>
            </a:xfrm>
            <a:prstGeom prst="rect">
              <a:avLst/>
            </a:prstGeom>
            <a:noFill/>
            <a:ln w="9525">
              <a:noFill/>
            </a:ln>
          </p:spPr>
        </p:pic>
        <p:pic>
          <p:nvPicPr>
            <p:cNvPr id="1073743319" name="图片 25" descr="825485212090096914.jpg.png"/>
            <p:cNvPicPr>
              <a:picLocks noChangeAspect="1"/>
            </p:cNvPicPr>
            <p:nvPr/>
          </p:nvPicPr>
          <p:blipFill>
            <a:blip r:embed="rId6"/>
            <a:stretch>
              <a:fillRect/>
            </a:stretch>
          </p:blipFill>
          <p:spPr>
            <a:xfrm>
              <a:off x="11303" y="4703"/>
              <a:ext cx="2415" cy="1480"/>
            </a:xfrm>
            <a:prstGeom prst="rect">
              <a:avLst/>
            </a:prstGeom>
            <a:noFill/>
            <a:ln w="9525">
              <a:noFill/>
            </a:ln>
          </p:spPr>
        </p:pic>
        <p:pic>
          <p:nvPicPr>
            <p:cNvPr id="1073743320" name="图片 27" descr="283668396849274734.png"/>
            <p:cNvPicPr>
              <a:picLocks noChangeAspect="1"/>
            </p:cNvPicPr>
            <p:nvPr/>
          </p:nvPicPr>
          <p:blipFill>
            <a:blip r:embed="rId7"/>
            <a:stretch>
              <a:fillRect/>
            </a:stretch>
          </p:blipFill>
          <p:spPr>
            <a:xfrm>
              <a:off x="11436" y="3508"/>
              <a:ext cx="2130" cy="937"/>
            </a:xfrm>
            <a:prstGeom prst="rect">
              <a:avLst/>
            </a:prstGeom>
            <a:noFill/>
            <a:ln w="9525">
              <a:noFill/>
            </a:ln>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26930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座椅部分的检查</a:t>
            </a:r>
          </a:p>
        </p:txBody>
      </p:sp>
      <p:graphicFrame>
        <p:nvGraphicFramePr>
          <p:cNvPr id="2" name="表格 -1"/>
          <p:cNvGraphicFramePr/>
          <p:nvPr/>
        </p:nvGraphicFramePr>
        <p:xfrm>
          <a:off x="1665605" y="2463800"/>
          <a:ext cx="3060065" cy="3646171"/>
        </p:xfrm>
        <a:graphic>
          <a:graphicData uri="http://schemas.openxmlformats.org/drawingml/2006/table">
            <a:tbl>
              <a:tblPr firstRow="1" bandRow="1">
                <a:tableStyleId>{5940675A-B579-460E-94D1-54222C63F5DA}</a:tableStyleId>
              </a:tblPr>
              <a:tblGrid>
                <a:gridCol w="399415"/>
                <a:gridCol w="2660650"/>
              </a:tblGrid>
              <a:tr h="1524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车内座椅符合配置要求材质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369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前、后排座椅包装完好，无包装破损现象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438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主驾驶座椅靠背调整手柄：向上拉动手柄，靠背有向前弹力，亦可向后推座椅靠背至理想角度，松开手柄，靠背不再转动。拉、松手柄时，内部啮合齿无卡滞、脱齿现象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主驾驶座椅上、下调整手柄：数次向上拉动手柄，座椅有明显向上的阶跃感；反之亦然同时，上拉或下按手柄时，内部啮合齿无卡滞、脱齿现象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37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主驾驶座椅前、后调整手柄：向上拉动手柄，之后调整座椅前后至合适位置，松开手柄。座椅不再前、后移动同时，上拉或下按手柄时，内部啮合齿无卡滞、脱齿现象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275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座椅头枕限位按钮按动时无卡滞，头枕调至合适高度松开按钮后，头枕不能上下移动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安全带测试：用手迅速拉动安全带，安全带锁止机构应立即锁止打开点火开关，将安全带卡扣卡入安全带卡槽内，仪表安全带指示灯自动熄灭</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21" name="组合 251"/>
          <p:cNvGrpSpPr/>
          <p:nvPr/>
        </p:nvGrpSpPr>
        <p:grpSpPr>
          <a:xfrm>
            <a:off x="5862320" y="2336800"/>
            <a:ext cx="2326640" cy="3488055"/>
            <a:chOff x="10821" y="3118"/>
            <a:chExt cx="4101" cy="5406"/>
          </a:xfrm>
        </p:grpSpPr>
        <p:pic>
          <p:nvPicPr>
            <p:cNvPr id="1073743322" name="图片 34" descr="834142804618791269 拷贝.png"/>
            <p:cNvPicPr>
              <a:picLocks noChangeAspect="1"/>
            </p:cNvPicPr>
            <p:nvPr/>
          </p:nvPicPr>
          <p:blipFill>
            <a:blip r:embed="rId2"/>
            <a:stretch>
              <a:fillRect/>
            </a:stretch>
          </p:blipFill>
          <p:spPr>
            <a:xfrm>
              <a:off x="10821" y="3118"/>
              <a:ext cx="4008" cy="5406"/>
            </a:xfrm>
            <a:prstGeom prst="rect">
              <a:avLst/>
            </a:prstGeom>
            <a:noFill/>
            <a:ln w="9525">
              <a:noFill/>
            </a:ln>
          </p:spPr>
        </p:pic>
        <p:sp>
          <p:nvSpPr>
            <p:cNvPr id="1073743323" name="Text Box 274"/>
            <p:cNvSpPr txBox="1"/>
            <p:nvPr/>
          </p:nvSpPr>
          <p:spPr>
            <a:xfrm>
              <a:off x="13985" y="4538"/>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sp>
          <p:nvSpPr>
            <p:cNvPr id="1073743324" name="Text Box 275"/>
            <p:cNvSpPr txBox="1"/>
            <p:nvPr/>
          </p:nvSpPr>
          <p:spPr>
            <a:xfrm>
              <a:off x="14405" y="6911"/>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325" name="Text Box 276"/>
            <p:cNvSpPr txBox="1"/>
            <p:nvPr/>
          </p:nvSpPr>
          <p:spPr>
            <a:xfrm>
              <a:off x="13011" y="7261"/>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326" name="Text Box 277"/>
            <p:cNvSpPr txBox="1"/>
            <p:nvPr/>
          </p:nvSpPr>
          <p:spPr>
            <a:xfrm>
              <a:off x="11038" y="7868"/>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327" name="Text Box 278"/>
            <p:cNvSpPr txBox="1"/>
            <p:nvPr/>
          </p:nvSpPr>
          <p:spPr>
            <a:xfrm>
              <a:off x="12300" y="3634"/>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占位符 8"/>
          <p:cNvSpPr>
            <a:spLocks noGrp="1"/>
          </p:cNvSpPr>
          <p:nvPr>
            <p:ph type="body" sz="half"/>
          </p:nvPr>
        </p:nvSpPr>
        <p:spPr>
          <a:xfrm>
            <a:off x="2540000" y="1520825"/>
            <a:ext cx="6604000" cy="687388"/>
          </a:xfrm>
        </p:spPr>
        <p:txBody>
          <a:bodyPr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indent="-342900" eaLnBrk="1" hangingPunct="1">
              <a:buNone/>
            </a:pPr>
            <a:r>
              <a:rPr lang="zh-CN" altLang="en-US" sz="4000" b="1" dirty="0">
                <a:solidFill>
                  <a:srgbClr val="00B050"/>
                </a:solidFill>
                <a:latin typeface="Arial" panose="020B0604020202020204" pitchFamily="34" charset="0"/>
                <a:ea typeface="微软雅黑" panose="020B0503020204020204" pitchFamily="34" charset="-122"/>
              </a:rPr>
              <a:t>新车检测（PDI）</a:t>
            </a:r>
          </a:p>
        </p:txBody>
      </p:sp>
      <p:sp>
        <p:nvSpPr>
          <p:cNvPr id="18434" name="文本占位符 9"/>
          <p:cNvSpPr>
            <a:spLocks noGrp="1"/>
          </p:cNvSpPr>
          <p:nvPr>
            <p:ph type="body" sz="half" idx="4294967295"/>
          </p:nvPr>
        </p:nvSpPr>
        <p:spPr>
          <a:xfrm>
            <a:off x="0" y="620713"/>
            <a:ext cx="9144000" cy="357187"/>
          </a:xfrm>
        </p:spPr>
        <p:txBody>
          <a:bodyPr wrap="square" lIns="91440" tIns="45720" rIns="91440" bIns="45720" anchor="t"/>
          <a:lstStyle/>
          <a:p>
            <a:pPr eaLnBrk="1" hangingPunct="1"/>
            <a:r>
              <a:rPr lang="zh-CN" altLang="en-US" kern="1200" dirty="0">
                <a:solidFill>
                  <a:srgbClr val="0070C0"/>
                </a:solidFill>
                <a:latin typeface="微软雅黑" panose="020B0503020204020204" pitchFamily="34" charset="-122"/>
                <a:ea typeface="微软雅黑" panose="020B0503020204020204" pitchFamily="34" charset="-122"/>
                <a:cs typeface="+mn-cs"/>
              </a:rPr>
              <a:t>项目</a:t>
            </a:r>
            <a:r>
              <a:rPr lang="en-US" altLang="zh-CN" kern="1200" dirty="0">
                <a:solidFill>
                  <a:srgbClr val="0070C0"/>
                </a:solidFill>
                <a:latin typeface="微软雅黑" panose="020B0503020204020204" pitchFamily="34" charset="-122"/>
                <a:ea typeface="微软雅黑" panose="020B0503020204020204" pitchFamily="34" charset="-122"/>
                <a:cs typeface="+mn-cs"/>
              </a:rPr>
              <a:t>4  </a:t>
            </a:r>
            <a:r>
              <a:rPr lang="zh-CN" altLang="en-US" kern="1200" dirty="0">
                <a:solidFill>
                  <a:srgbClr val="0070C0"/>
                </a:solidFill>
                <a:latin typeface="微软雅黑" panose="020B0503020204020204" pitchFamily="34" charset="-122"/>
                <a:ea typeface="微软雅黑" panose="020B0503020204020204" pitchFamily="34" charset="-122"/>
                <a:cs typeface="+mn-cs"/>
                <a:sym typeface="+mn-ea"/>
              </a:rPr>
              <a:t>电动汽车充电系统维护保养</a:t>
            </a:r>
            <a:endParaRPr lang="zh-CN" altLang="en-US" kern="1200" dirty="0">
              <a:solidFill>
                <a:srgbClr val="0070C0"/>
              </a:solidFill>
              <a:latin typeface="微软雅黑" panose="020B0503020204020204" pitchFamily="34" charset="-122"/>
              <a:ea typeface="微软雅黑" panose="020B0503020204020204" pitchFamily="34" charset="-122"/>
              <a:cs typeface="+mn-cs"/>
            </a:endParaRPr>
          </a:p>
          <a:p>
            <a:pPr eaLnBrk="1" hangingPunct="1"/>
            <a:endParaRPr lang="zh-CN" altLang="en-US" kern="1200" dirty="0">
              <a:solidFill>
                <a:srgbClr val="0070C0"/>
              </a:solidFill>
              <a:latin typeface="微软雅黑" panose="020B0503020204020204" pitchFamily="34" charset="-122"/>
              <a:ea typeface="微软雅黑" panose="020B0503020204020204" pitchFamily="34" charset="-122"/>
              <a:cs typeface="+mn-cs"/>
            </a:endParaRPr>
          </a:p>
        </p:txBody>
      </p:sp>
      <p:sp>
        <p:nvSpPr>
          <p:cNvPr id="11" name="文本占位符 10"/>
          <p:cNvSpPr>
            <a:spLocks noGrp="1"/>
          </p:cNvSpPr>
          <p:nvPr>
            <p:ph type="body" sz="half" idx="4294967295"/>
          </p:nvPr>
        </p:nvSpPr>
        <p:spPr>
          <a:xfrm>
            <a:off x="456883" y="2559050"/>
            <a:ext cx="4824034" cy="3584575"/>
          </a:xfrm>
          <a:solidFill>
            <a:schemeClr val="lt1"/>
          </a:solidFill>
          <a:ln>
            <a:solidFill>
              <a:schemeClr val="accent3"/>
            </a:solidFill>
          </a:ln>
        </p:spPr>
        <p:txBody>
          <a:bodyPr vert="horz" wrap="square" lIns="91440" tIns="45720" rIns="91440" bIns="45720" numCol="1" rtlCol="0" anchor="t" anchorCtr="0" compatLnSpc="1">
            <a:noAutofit/>
          </a:bodyPr>
          <a:lstStyle/>
          <a:p>
            <a:pPr marL="532130" marR="0" lvl="0" indent="-532130" algn="ctr" defTabSz="914400" rtl="0" eaLnBrk="1" fontAlgn="auto" latinLnBrk="0" hangingPunct="1">
              <a:lnSpc>
                <a:spcPct val="100000"/>
              </a:lnSpc>
              <a:spcBef>
                <a:spcPts val="600"/>
              </a:spcBef>
              <a:spcAft>
                <a:spcPts val="0"/>
              </a:spcAft>
              <a:buClrTx/>
              <a:buSzPct val="120000"/>
              <a:buFont typeface="Arial" panose="020B0604020202020204" pitchFamily="34" charset="0"/>
              <a:buNone/>
              <a:tabLst>
                <a:tab pos="531495" algn="l"/>
              </a:tabLst>
              <a:defRPr/>
            </a:pPr>
            <a:r>
              <a:rPr kumimoji="0" lang="zh-CN" altLang="en-US" sz="2400" b="0" i="0" u="none" strike="noStrike" kern="1200" cap="none" spc="200" normalizeH="0" baseline="0" noProof="0" dirty="0" smtClean="0">
                <a:ln>
                  <a:noFill/>
                </a:ln>
                <a:solidFill>
                  <a:srgbClr val="FF0000"/>
                </a:solidFill>
                <a:effectLst/>
                <a:uLnTx/>
                <a:uFillTx/>
                <a:latin typeface="方正舒体" pitchFamily="2" charset="-122"/>
                <a:ea typeface="方正舒体" pitchFamily="2" charset="-122"/>
                <a:cs typeface="+mn-cs"/>
                <a:sym typeface="+mn-ea"/>
              </a:rPr>
              <a:t>学习目标</a:t>
            </a:r>
            <a:endParaRPr kumimoji="0" lang="en-US" altLang="zh-CN" sz="2400" b="0" i="0" u="none" strike="noStrike" kern="1200" cap="none" spc="200" normalizeH="0" baseline="0" noProof="0" dirty="0" smtClean="0">
              <a:ln>
                <a:noFill/>
              </a:ln>
              <a:solidFill>
                <a:srgbClr val="FF0000"/>
              </a:solidFill>
              <a:effectLst/>
              <a:uLnTx/>
              <a:uFillTx/>
              <a:latin typeface="方正舒体" pitchFamily="2" charset="-122"/>
              <a:ea typeface="方正舒体" pitchFamily="2" charset="-122"/>
              <a:cs typeface="+mn-cs"/>
              <a:sym typeface="+mn-ea"/>
            </a:endParaRPr>
          </a:p>
          <a:p>
            <a:pPr marL="532130" marR="0" lvl="0" indent="-532130" algn="l" defTabSz="914400" rtl="0" eaLnBrk="1" fontAlgn="auto" latinLnBrk="0" hangingPunct="1">
              <a:spcBef>
                <a:spcPts val="600"/>
              </a:spcBef>
              <a:spcAft>
                <a:spcPts val="0"/>
              </a:spcAft>
              <a:buClrTx/>
              <a:buSzPct val="120000"/>
              <a:buFont typeface="Arial" panose="020B0604020202020204" pitchFamily="34" charset="0"/>
              <a:buNone/>
              <a:tabLst>
                <a:tab pos="531495" algn="l"/>
              </a:tabLst>
              <a:defRPr/>
            </a:pPr>
            <a:r>
              <a:rPr kumimoji="0" lang="zh-CN" altLang="zh-CN"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rPr>
              <a:t>1. 了解电动汽车PDI作业的意义；</a:t>
            </a:r>
          </a:p>
          <a:p>
            <a:pPr marL="532130" marR="0" lvl="0" indent="-532130" algn="l" defTabSz="914400" rtl="0" eaLnBrk="1" fontAlgn="auto" latinLnBrk="0" hangingPunct="1">
              <a:spcBef>
                <a:spcPts val="600"/>
              </a:spcBef>
              <a:spcAft>
                <a:spcPts val="0"/>
              </a:spcAft>
              <a:buClrTx/>
              <a:buSzPct val="120000"/>
              <a:buFont typeface="Arial" panose="020B0604020202020204" pitchFamily="34" charset="0"/>
              <a:buNone/>
              <a:tabLst>
                <a:tab pos="531495" algn="l"/>
              </a:tabLst>
              <a:defRPr/>
            </a:pPr>
            <a:r>
              <a:rPr kumimoji="0" lang="zh-CN" altLang="zh-CN"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rPr>
              <a:t>2. 掌握电动汽车PDI作业内容；</a:t>
            </a:r>
          </a:p>
          <a:p>
            <a:pPr marL="532130" marR="0" lvl="0" indent="-532130" algn="l" defTabSz="914400" rtl="0" eaLnBrk="1" fontAlgn="auto" latinLnBrk="0" hangingPunct="1">
              <a:spcBef>
                <a:spcPts val="600"/>
              </a:spcBef>
              <a:spcAft>
                <a:spcPts val="0"/>
              </a:spcAft>
              <a:buClrTx/>
              <a:buSzPct val="120000"/>
              <a:buFont typeface="Arial" panose="020B0604020202020204" pitchFamily="34" charset="0"/>
              <a:buNone/>
              <a:tabLst>
                <a:tab pos="531495" algn="l"/>
              </a:tabLst>
              <a:defRPr/>
            </a:pPr>
            <a:r>
              <a:rPr kumimoji="0" lang="zh-CN" altLang="zh-CN"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rPr>
              <a:t>3. 掌握北汽新能源EV160PDI作业流程；</a:t>
            </a:r>
          </a:p>
          <a:p>
            <a:pPr marL="532130" marR="0" lvl="0" indent="-532130" algn="l" defTabSz="914400" rtl="0" eaLnBrk="1" fontAlgn="auto" latinLnBrk="0" hangingPunct="1">
              <a:spcBef>
                <a:spcPts val="600"/>
              </a:spcBef>
              <a:spcAft>
                <a:spcPts val="0"/>
              </a:spcAft>
              <a:buClrTx/>
              <a:buSzPct val="120000"/>
              <a:buFont typeface="Arial" panose="020B0604020202020204" pitchFamily="34" charset="0"/>
              <a:buNone/>
              <a:tabLst>
                <a:tab pos="531495" algn="l"/>
              </a:tabLst>
              <a:defRPr/>
            </a:pPr>
            <a:r>
              <a:rPr kumimoji="0" lang="zh-CN" altLang="zh-CN"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rPr>
              <a:t>4. 知道北汽新能源EV160新车交车条件。</a:t>
            </a:r>
          </a:p>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endPar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16" name="文本占位符 10"/>
          <p:cNvSpPr>
            <a:spLocks noGrp="1"/>
          </p:cNvSpPr>
          <p:nvPr>
            <p:ph type="body" sz="half" idx="4294967295"/>
          </p:nvPr>
        </p:nvSpPr>
        <p:spPr>
          <a:xfrm>
            <a:off x="5496674" y="2559050"/>
            <a:ext cx="3215527" cy="3584575"/>
          </a:xfrm>
          <a:solidFill>
            <a:schemeClr val="lt1"/>
          </a:solidFill>
          <a:ln>
            <a:solidFill>
              <a:schemeClr val="accent3"/>
            </a:solidFill>
          </a:ln>
        </p:spPr>
        <p:txBody>
          <a:bodyPr vert="horz" wrap="square" lIns="91440" tIns="45720" rIns="91440" bIns="45720" numCol="1" rtlCol="0" anchor="t" anchorCtr="0" compatLnSpc="1">
            <a:noAutofit/>
          </a:bodyPr>
          <a:lstStyle/>
          <a:p>
            <a:pPr marL="0" marR="0" lvl="0" indent="0" algn="ctr"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rgbClr val="FF0000"/>
                </a:solidFill>
                <a:effectLst/>
                <a:uLnTx/>
                <a:uFillTx/>
                <a:latin typeface="方正舒体" pitchFamily="2" charset="-122"/>
                <a:ea typeface="方正舒体" pitchFamily="2" charset="-122"/>
                <a:cs typeface="+mn-cs"/>
              </a:rPr>
              <a:t>学习准备</a:t>
            </a:r>
            <a:endParaRPr kumimoji="0" lang="en-US" altLang="zh-CN" sz="2400" b="0" i="0" u="none" strike="noStrike" kern="1200" cap="none" spc="0" normalizeH="0" baseline="0" noProof="0" dirty="0" smtClean="0">
              <a:ln>
                <a:noFill/>
              </a:ln>
              <a:solidFill>
                <a:srgbClr val="FF0000"/>
              </a:solidFill>
              <a:effectLst/>
              <a:uLnTx/>
              <a:uFillTx/>
              <a:latin typeface="方正舒体" pitchFamily="2" charset="-122"/>
              <a:ea typeface="方正舒体" pitchFamily="2" charset="-122"/>
              <a:cs typeface="+mn-cs"/>
            </a:endParaRPr>
          </a:p>
          <a:p>
            <a:pPr marL="532130" marR="0" lvl="0" indent="-532130" algn="l" defTabSz="914400" rtl="0" eaLnBrk="1" fontAlgn="auto" latinLnBrk="0" hangingPunct="1">
              <a:lnSpc>
                <a:spcPct val="100000"/>
              </a:lnSpc>
              <a:spcBef>
                <a:spcPts val="600"/>
              </a:spcBef>
              <a:spcAft>
                <a:spcPts val="0"/>
              </a:spcAft>
              <a:buClrTx/>
              <a:buSzPct val="120000"/>
              <a:buFont typeface="Arial" panose="020B0604020202020204" pitchFamily="34" charset="0"/>
              <a:buNone/>
              <a:tabLst>
                <a:tab pos="531495" algn="l"/>
              </a:tabLst>
              <a:defRPr/>
            </a:pPr>
            <a:r>
              <a:rPr lang="en-US" altLang="zh-CN" sz="1800" spc="200" noProof="0" dirty="0" smtClean="0">
                <a:ln>
                  <a:noFill/>
                </a:ln>
                <a:effectLst/>
                <a:uLnTx/>
                <a:uFillTx/>
                <a:latin typeface="Arial Narrow" pitchFamily="34" charset="0"/>
                <a:sym typeface="+mn-ea"/>
              </a:rPr>
              <a:t>1.</a:t>
            </a:r>
            <a:r>
              <a:rPr lang="zh-CN" altLang="en-US" sz="1800" spc="200" noProof="0" dirty="0" smtClean="0">
                <a:ln>
                  <a:noFill/>
                </a:ln>
                <a:effectLst/>
                <a:uLnTx/>
                <a:uFillTx/>
                <a:latin typeface="Arial Narrow" pitchFamily="34" charset="0"/>
                <a:sym typeface="+mn-ea"/>
              </a:rPr>
              <a:t>北汽新能源汽车</a:t>
            </a:r>
            <a:endParaRPr kumimoji="0" lang="en-US" altLang="zh-CN"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endParaRPr>
          </a:p>
          <a:p>
            <a:pPr marL="532130" marR="0" lvl="0" indent="-532130" algn="l" defTabSz="914400" rtl="0" eaLnBrk="1" fontAlgn="auto" latinLnBrk="0" hangingPunct="1">
              <a:lnSpc>
                <a:spcPct val="100000"/>
              </a:lnSpc>
              <a:spcBef>
                <a:spcPts val="600"/>
              </a:spcBef>
              <a:spcAft>
                <a:spcPts val="0"/>
              </a:spcAft>
              <a:buClrTx/>
              <a:buSzPct val="120000"/>
              <a:buFont typeface="Arial" panose="020B0604020202020204" pitchFamily="34" charset="0"/>
              <a:buNone/>
              <a:tabLst>
                <a:tab pos="531495" algn="l"/>
              </a:tabLst>
              <a:defRPr/>
            </a:pPr>
            <a:r>
              <a:rPr lang="en-US" altLang="zh-CN" sz="1800" spc="200" noProof="0" dirty="0" smtClean="0">
                <a:ln>
                  <a:noFill/>
                </a:ln>
                <a:effectLst/>
                <a:uLnTx/>
                <a:uFillTx/>
                <a:latin typeface="Arial Narrow" pitchFamily="34" charset="0"/>
                <a:sym typeface="+mn-ea"/>
              </a:rPr>
              <a:t>2.</a:t>
            </a:r>
            <a:r>
              <a:rPr lang="zh-CN" altLang="en-US" sz="1800" spc="200" noProof="0" dirty="0" smtClean="0">
                <a:ln>
                  <a:noFill/>
                </a:ln>
                <a:effectLst/>
                <a:uLnTx/>
                <a:uFillTx/>
                <a:latin typeface="Arial Narrow" pitchFamily="34" charset="0"/>
                <a:sym typeface="+mn-ea"/>
              </a:rPr>
              <a:t>三件套</a:t>
            </a:r>
            <a:endParaRPr kumimoji="0" lang="zh-CN" altLang="en-US"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endParaRPr>
          </a:p>
          <a:p>
            <a:pPr marL="532130" marR="0" lvl="0" indent="-532130" algn="l" defTabSz="914400" rtl="0" eaLnBrk="1" fontAlgn="auto" latinLnBrk="0" hangingPunct="1">
              <a:lnSpc>
                <a:spcPct val="100000"/>
              </a:lnSpc>
              <a:spcBef>
                <a:spcPts val="600"/>
              </a:spcBef>
              <a:spcAft>
                <a:spcPts val="0"/>
              </a:spcAft>
              <a:buClrTx/>
              <a:buSzPct val="120000"/>
              <a:buFont typeface="Arial" panose="020B0604020202020204" pitchFamily="34" charset="0"/>
              <a:buNone/>
              <a:tabLst>
                <a:tab pos="531495" algn="l"/>
              </a:tabLst>
              <a:defRPr/>
            </a:pPr>
            <a:r>
              <a:rPr lang="en-US" altLang="zh-CN" sz="1800" spc="200" noProof="0" dirty="0" smtClean="0">
                <a:ln>
                  <a:noFill/>
                </a:ln>
                <a:effectLst/>
                <a:uLnTx/>
                <a:uFillTx/>
                <a:latin typeface="Arial Narrow" pitchFamily="34" charset="0"/>
                <a:sym typeface="+mn-ea"/>
              </a:rPr>
              <a:t>3.</a:t>
            </a:r>
            <a:r>
              <a:rPr lang="zh-CN" altLang="en-US" sz="1800" spc="200" noProof="0" dirty="0" smtClean="0">
                <a:ln>
                  <a:noFill/>
                </a:ln>
                <a:effectLst/>
                <a:uLnTx/>
                <a:uFillTx/>
                <a:latin typeface="Arial Narrow" pitchFamily="34" charset="0"/>
                <a:sym typeface="+mn-ea"/>
              </a:rPr>
              <a:t>学习指导书</a:t>
            </a:r>
            <a:endParaRPr kumimoji="0" lang="zh-CN" altLang="en-US" sz="1800" b="0" i="0" u="none" strike="noStrike" kern="1200" cap="none" spc="200" normalizeH="0" baseline="0" noProof="0" dirty="0" smtClean="0">
              <a:ln>
                <a:noFill/>
              </a:ln>
              <a:solidFill>
                <a:schemeClr val="tx1">
                  <a:lumMod val="85000"/>
                  <a:lumOff val="15000"/>
                </a:schemeClr>
              </a:solidFill>
              <a:effectLst/>
              <a:uLnTx/>
              <a:uFillTx/>
              <a:latin typeface="Arial Narrow" pitchFamily="34" charset="0"/>
              <a:ea typeface="微软雅黑" panose="020B0503020204020204" pitchFamily="34" charset="-122"/>
              <a:cs typeface="+mn-cs"/>
              <a:sym typeface="+mn-ea"/>
            </a:endParaRPr>
          </a:p>
        </p:txBody>
      </p:sp>
      <p:sp>
        <p:nvSpPr>
          <p:cNvPr id="8" name="流程图: 联系 7"/>
          <p:cNvSpPr/>
          <p:nvPr/>
        </p:nvSpPr>
        <p:spPr>
          <a:xfrm>
            <a:off x="1644650" y="1520825"/>
            <a:ext cx="719138" cy="71913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800" b="0" i="0" u="none" strike="noStrike" kern="1200" cap="none" spc="0" normalizeH="0" baseline="0" noProof="0" dirty="0">
                <a:ln>
                  <a:noFill/>
                </a:ln>
                <a:solidFill>
                  <a:schemeClr val="lt1"/>
                </a:solidFill>
                <a:effectLst/>
                <a:uLnTx/>
                <a:uFillTx/>
                <a:latin typeface="Goudy Stout" pitchFamily="18" charset="0"/>
                <a:ea typeface="GungsuhChe" panose="02030609000101010101" pitchFamily="49" charset="-127"/>
                <a:cs typeface="+mn-cs"/>
              </a:rPr>
              <a:t>1</a:t>
            </a:r>
            <a:endParaRPr kumimoji="0" lang="zh-CN" altLang="en-US" sz="4800" b="0" i="0" u="none" strike="noStrike" kern="1200" cap="none" spc="0" normalizeH="0" baseline="0" noProof="0" dirty="0">
              <a:ln>
                <a:noFill/>
              </a:ln>
              <a:solidFill>
                <a:schemeClr val="lt1"/>
              </a:solidFill>
              <a:effectLst/>
              <a:uLnTx/>
              <a:uFillTx/>
              <a:latin typeface="Goudy Stout" pitchFamily="18" charset="0"/>
              <a:ea typeface="GungsuhChe" panose="02030609000101010101" pitchFamily="49" charset="-127"/>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26930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地毯部分的检查</a:t>
            </a:r>
          </a:p>
        </p:txBody>
      </p:sp>
      <p:graphicFrame>
        <p:nvGraphicFramePr>
          <p:cNvPr id="2" name="表格 1"/>
          <p:cNvGraphicFramePr/>
          <p:nvPr/>
        </p:nvGraphicFramePr>
        <p:xfrm>
          <a:off x="1665605" y="2651125"/>
          <a:ext cx="3288665" cy="3275965"/>
        </p:xfrm>
        <a:graphic>
          <a:graphicData uri="http://schemas.openxmlformats.org/drawingml/2006/table">
            <a:tbl>
              <a:tblPr firstRow="1" bandRow="1">
                <a:tableStyleId>{5940675A-B579-460E-94D1-54222C63F5DA}</a:tableStyleId>
              </a:tblPr>
              <a:tblGrid>
                <a:gridCol w="377190"/>
                <a:gridCol w="2911475"/>
              </a:tblGrid>
              <a:tr h="3092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地毯符合配置要求材质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49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地毯前后衔接完整，与装配件过渡处无裸露、无缺少材料情况</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8829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地毯表面或包裹部分无波纹</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168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副驾驶座椅前方，地毯处开有约</a:t>
                      </a:r>
                      <a:r>
                        <a:rPr lang="en-US" altLang="zh-CN" sz="1000" b="0">
                          <a:latin typeface="宋体" panose="02010600030101010101" pitchFamily="2" charset="-122"/>
                          <a:ea typeface="宋体" panose="02010600030101010101" pitchFamily="2" charset="-122"/>
                          <a:cs typeface="宋体" panose="02010600030101010101" pitchFamily="2" charset="-122"/>
                        </a:rPr>
                        <a:t>100mm×30mm</a:t>
                      </a:r>
                      <a:r>
                        <a:rPr lang="zh-CN" altLang="en-US" sz="1000" b="0">
                          <a:latin typeface="宋体" panose="02010600030101010101" pitchFamily="2" charset="-122"/>
                          <a:ea typeface="宋体" panose="02010600030101010101" pitchFamily="2" charset="-122"/>
                          <a:cs typeface="宋体" panose="02010600030101010101" pitchFamily="2" charset="-122"/>
                        </a:rPr>
                        <a:t>的长方形开口，其下方车身处打刻有</a:t>
                      </a:r>
                      <a:r>
                        <a:rPr lang="en-US" altLang="zh-CN" sz="1000" b="0">
                          <a:latin typeface="宋体" panose="02010600030101010101" pitchFamily="2" charset="-122"/>
                          <a:ea typeface="宋体" panose="02010600030101010101" pitchFamily="2" charset="-122"/>
                          <a:cs typeface="宋体" panose="02010600030101010101" pitchFamily="2" charset="-122"/>
                        </a:rPr>
                        <a:t>17</a:t>
                      </a:r>
                      <a:r>
                        <a:rPr lang="zh-CN" altLang="en-US" sz="1000" b="0">
                          <a:latin typeface="宋体" panose="02010600030101010101" pitchFamily="2" charset="-122"/>
                          <a:ea typeface="宋体" panose="02010600030101010101" pitchFamily="2" charset="-122"/>
                          <a:cs typeface="宋体" panose="02010600030101010101" pitchFamily="2" charset="-122"/>
                        </a:rPr>
                        <a:t>位</a:t>
                      </a:r>
                      <a:r>
                        <a:rPr lang="en-US" altLang="zh-CN" sz="1000" b="0">
                          <a:latin typeface="宋体" panose="02010600030101010101" pitchFamily="2" charset="-122"/>
                          <a:ea typeface="宋体" panose="02010600030101010101" pitchFamily="2" charset="-122"/>
                          <a:cs typeface="宋体" panose="02010600030101010101" pitchFamily="2" charset="-122"/>
                        </a:rPr>
                        <a:t>VIN</a:t>
                      </a:r>
                      <a:r>
                        <a:rPr lang="zh-CN" altLang="en-US" sz="1000" b="0">
                          <a:latin typeface="宋体" panose="02010600030101010101" pitchFamily="2" charset="-122"/>
                          <a:ea typeface="宋体" panose="02010600030101010101" pitchFamily="2" charset="-122"/>
                          <a:cs typeface="宋体" panose="02010600030101010101" pitchFamily="2" charset="-122"/>
                        </a:rPr>
                        <a:t>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30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宋体" panose="02010600030101010101" pitchFamily="2" charset="-122"/>
                          <a:ea typeface="宋体" panose="02010600030101010101" pitchFamily="2" charset="-122"/>
                          <a:cs typeface="宋体" panose="02010600030101010101" pitchFamily="2" charset="-122"/>
                        </a:rPr>
                        <a:t>VIN</a:t>
                      </a:r>
                      <a:r>
                        <a:rPr lang="zh-CN" altLang="en-US" sz="1000" b="0">
                          <a:latin typeface="宋体" panose="02010600030101010101" pitchFamily="2" charset="-122"/>
                          <a:ea typeface="宋体" panose="02010600030101010101" pitchFamily="2" charset="-122"/>
                          <a:cs typeface="宋体" panose="02010600030101010101" pitchFamily="2" charset="-122"/>
                        </a:rPr>
                        <a:t>码要求：位数正确，刻迹清晰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0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副驾驶座椅下方，地毯上方，安装有数据终端器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6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数据终端器上的所有灯点亮，表示终端器在工作状态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28" name="组合 247"/>
          <p:cNvGrpSpPr/>
          <p:nvPr/>
        </p:nvGrpSpPr>
        <p:grpSpPr>
          <a:xfrm>
            <a:off x="5723890" y="2822575"/>
            <a:ext cx="2782570" cy="2657475"/>
            <a:chOff x="10394" y="3923"/>
            <a:chExt cx="4989" cy="3708"/>
          </a:xfrm>
        </p:grpSpPr>
        <p:pic>
          <p:nvPicPr>
            <p:cNvPr id="1073743329" name="图片 36" descr="915997645199493358 拷贝.png"/>
            <p:cNvPicPr>
              <a:picLocks noChangeAspect="1"/>
            </p:cNvPicPr>
            <p:nvPr/>
          </p:nvPicPr>
          <p:blipFill>
            <a:blip r:embed="rId2"/>
            <a:stretch>
              <a:fillRect/>
            </a:stretch>
          </p:blipFill>
          <p:spPr>
            <a:xfrm>
              <a:off x="10394" y="3923"/>
              <a:ext cx="4989" cy="3708"/>
            </a:xfrm>
            <a:prstGeom prst="rect">
              <a:avLst/>
            </a:prstGeom>
            <a:noFill/>
            <a:ln w="9525">
              <a:noFill/>
            </a:ln>
          </p:spPr>
        </p:pic>
        <p:sp>
          <p:nvSpPr>
            <p:cNvPr id="1073743330" name="Text Box 281"/>
            <p:cNvSpPr txBox="1"/>
            <p:nvPr/>
          </p:nvSpPr>
          <p:spPr>
            <a:xfrm>
              <a:off x="12972" y="6724"/>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331" name="Text Box 282"/>
            <p:cNvSpPr txBox="1"/>
            <p:nvPr/>
          </p:nvSpPr>
          <p:spPr>
            <a:xfrm>
              <a:off x="13344" y="5071"/>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743710" y="719773"/>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26930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仪表功能检查</a:t>
            </a:r>
          </a:p>
        </p:txBody>
      </p:sp>
      <p:graphicFrame>
        <p:nvGraphicFramePr>
          <p:cNvPr id="2" name="表格 -1"/>
          <p:cNvGraphicFramePr/>
          <p:nvPr/>
        </p:nvGraphicFramePr>
        <p:xfrm>
          <a:off x="1646555" y="2559050"/>
          <a:ext cx="3136900" cy="3670300"/>
        </p:xfrm>
        <a:graphic>
          <a:graphicData uri="http://schemas.openxmlformats.org/drawingml/2006/table">
            <a:tbl>
              <a:tblPr firstRow="1" bandRow="1">
                <a:tableStyleId>{5940675A-B579-460E-94D1-54222C63F5DA}</a:tableStyleId>
              </a:tblPr>
              <a:tblGrid>
                <a:gridCol w="369570"/>
                <a:gridCol w="2767330"/>
              </a:tblGrid>
              <a:tr h="17399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仪表屏幕表面无划痕、开裂、缩痕</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69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仪表标识参照附件一执行钥匙旋至启动档后，仪表显示绿色</a:t>
                      </a:r>
                      <a:r>
                        <a:rPr lang="en-US" altLang="zh-CN" sz="900" b="0">
                          <a:latin typeface="宋体" panose="02010600030101010101" pitchFamily="2" charset="-122"/>
                          <a:ea typeface="宋体" panose="02010600030101010101" pitchFamily="2" charset="-122"/>
                          <a:cs typeface="宋体" panose="02010600030101010101" pitchFamily="2" charset="-122"/>
                        </a:rPr>
                        <a:t>ready</a:t>
                      </a:r>
                      <a:r>
                        <a:rPr lang="zh-CN" altLang="en-US" sz="900" b="0">
                          <a:latin typeface="宋体" panose="02010600030101010101" pitchFamily="2" charset="-122"/>
                          <a:ea typeface="宋体" panose="02010600030101010101" pitchFamily="2" charset="-122"/>
                          <a:cs typeface="宋体" panose="02010600030101010101" pitchFamily="2" charset="-122"/>
                        </a:rPr>
                        <a:t>字样，除驻车制动指示灯、安全带未系指示灯点亮，其他故障指示灯均不能点亮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70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踩下刹车踏板，用手旋转换挡旋钮，旋钮在每个档位间有明显阻尼感，仪表显示相应符号正确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90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按动能量回收键，仪表显示相应符号正确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62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驻车制动拉杆位置居中，换挡平顺无卡滞驻车制动拉起总行程</a:t>
                      </a:r>
                      <a:r>
                        <a:rPr lang="en-US" altLang="zh-CN" sz="900" b="0">
                          <a:latin typeface="宋体" panose="02010600030101010101" pitchFamily="2" charset="-122"/>
                          <a:ea typeface="宋体" panose="02010600030101010101" pitchFamily="2" charset="-122"/>
                          <a:cs typeface="宋体" panose="02010600030101010101" pitchFamily="2" charset="-122"/>
                        </a:rPr>
                        <a:t>2/3</a:t>
                      </a:r>
                      <a:r>
                        <a:rPr lang="zh-CN" altLang="en-US" sz="900" b="0">
                          <a:latin typeface="宋体" panose="02010600030101010101" pitchFamily="2" charset="-122"/>
                          <a:ea typeface="宋体" panose="02010600030101010101" pitchFamily="2" charset="-122"/>
                          <a:cs typeface="宋体" panose="02010600030101010101" pitchFamily="2" charset="-122"/>
                        </a:rPr>
                        <a:t>处实现驻车制动，仪表指示灯点亮。松开驻车制动仪表指示灯熄灭</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415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仪表显示电量不低于总电量</a:t>
                      </a:r>
                      <a:r>
                        <a:rPr lang="en-US" altLang="zh-CN" sz="900" b="0">
                          <a:latin typeface="宋体" panose="02010600030101010101" pitchFamily="2" charset="-122"/>
                          <a:ea typeface="宋体" panose="02010600030101010101" pitchFamily="2" charset="-122"/>
                          <a:cs typeface="宋体" panose="02010600030101010101" pitchFamily="2" charset="-122"/>
                        </a:rPr>
                        <a:t>25%</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82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仪表显示总里程数小于</a:t>
                      </a:r>
                      <a:r>
                        <a:rPr lang="en-US" altLang="zh-CN" sz="900" b="0">
                          <a:latin typeface="宋体" panose="02010600030101010101" pitchFamily="2" charset="-122"/>
                          <a:ea typeface="宋体" panose="02010600030101010101" pitchFamily="2" charset="-122"/>
                          <a:cs typeface="宋体" panose="02010600030101010101" pitchFamily="2" charset="-122"/>
                        </a:rPr>
                        <a:t>50km</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432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小灯开启后，分别旋转仪表照明亮度调节开关，仪表屏幕亮度有明显变化</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84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分别按下警报开关，仪表上转向指示灯点亮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18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900" b="0">
                          <a:latin typeface="宋体" panose="02010600030101010101" pitchFamily="2" charset="-122"/>
                          <a:ea typeface="宋体" panose="02010600030101010101" pitchFamily="2" charset="-122"/>
                          <a:cs typeface="宋体" panose="02010600030101010101" pitchFamily="2" charset="-122"/>
                        </a:rPr>
                        <a:t>按下远程监控开关，远程监控指示灯点亮，远程监控功能启动。再次按动远程监控开关，开关键弹起，指示灯熄灭</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32" name="组合 234"/>
          <p:cNvGrpSpPr/>
          <p:nvPr/>
        </p:nvGrpSpPr>
        <p:grpSpPr>
          <a:xfrm>
            <a:off x="5793740" y="2851150"/>
            <a:ext cx="2353310" cy="2776220"/>
            <a:chOff x="10278" y="2838"/>
            <a:chExt cx="5132" cy="4614"/>
          </a:xfrm>
        </p:grpSpPr>
        <p:pic>
          <p:nvPicPr>
            <p:cNvPr id="1073743333" name="图片 8" descr="6556468413911475541.png"/>
            <p:cNvPicPr>
              <a:picLocks noChangeAspect="1"/>
            </p:cNvPicPr>
            <p:nvPr/>
          </p:nvPicPr>
          <p:blipFill>
            <a:blip r:embed="rId2"/>
            <a:stretch>
              <a:fillRect/>
            </a:stretch>
          </p:blipFill>
          <p:spPr>
            <a:xfrm>
              <a:off x="13565" y="5591"/>
              <a:ext cx="1554" cy="1861"/>
            </a:xfrm>
            <a:prstGeom prst="rect">
              <a:avLst/>
            </a:prstGeom>
            <a:noFill/>
            <a:ln w="9525">
              <a:noFill/>
            </a:ln>
          </p:spPr>
        </p:pic>
        <p:pic>
          <p:nvPicPr>
            <p:cNvPr id="1073743334" name="图片 5" descr="655646841391147554.jpg.png"/>
            <p:cNvPicPr>
              <a:picLocks noChangeAspect="1"/>
            </p:cNvPicPr>
            <p:nvPr/>
          </p:nvPicPr>
          <p:blipFill>
            <a:blip r:embed="rId3"/>
            <a:stretch>
              <a:fillRect/>
            </a:stretch>
          </p:blipFill>
          <p:spPr>
            <a:xfrm>
              <a:off x="10427" y="5642"/>
              <a:ext cx="1899" cy="1806"/>
            </a:xfrm>
            <a:prstGeom prst="rect">
              <a:avLst/>
            </a:prstGeom>
            <a:noFill/>
            <a:ln w="9525">
              <a:noFill/>
            </a:ln>
          </p:spPr>
        </p:pic>
        <p:pic>
          <p:nvPicPr>
            <p:cNvPr id="1073743335" name="图片 1" descr="838167185668616384.jpg.png"/>
            <p:cNvPicPr>
              <a:picLocks noChangeAspect="1"/>
            </p:cNvPicPr>
            <p:nvPr/>
          </p:nvPicPr>
          <p:blipFill>
            <a:blip r:embed="rId4"/>
            <a:stretch>
              <a:fillRect/>
            </a:stretch>
          </p:blipFill>
          <p:spPr>
            <a:xfrm>
              <a:off x="10278" y="2838"/>
              <a:ext cx="5132" cy="2295"/>
            </a:xfrm>
            <a:prstGeom prst="rect">
              <a:avLst/>
            </a:prstGeom>
            <a:noFill/>
            <a:ln w="9525">
              <a:noFill/>
            </a:ln>
          </p:spPr>
        </p:pic>
        <p:sp>
          <p:nvSpPr>
            <p:cNvPr id="1073743336" name="Text Box 287"/>
            <p:cNvSpPr txBox="1"/>
            <p:nvPr/>
          </p:nvSpPr>
          <p:spPr>
            <a:xfrm>
              <a:off x="12965" y="3560"/>
              <a:ext cx="517" cy="500"/>
            </a:xfrm>
            <a:prstGeom prst="rect">
              <a:avLst/>
            </a:prstGeom>
            <a:solidFill>
              <a:srgbClr val="FFFFFF">
                <a:alpha val="0"/>
              </a:srgbClr>
            </a:solidFill>
            <a:ln w="9525">
              <a:noFill/>
            </a:ln>
          </p:spPr>
          <p:txBody>
            <a:bodyPr wrap="square"/>
            <a:lstStyle/>
            <a:p>
              <a:r>
                <a:rPr lang="zh-CN" altLang="en-US"/>
                <a:t>②</a:t>
              </a:r>
            </a:p>
            <a:p>
              <a:endParaRPr lang="zh-CN" altLang="en-US"/>
            </a:p>
          </p:txBody>
        </p:sp>
        <p:sp>
          <p:nvSpPr>
            <p:cNvPr id="1073743337" name="Text Box 288"/>
            <p:cNvSpPr txBox="1"/>
            <p:nvPr/>
          </p:nvSpPr>
          <p:spPr>
            <a:xfrm>
              <a:off x="11258" y="6539"/>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338" name="Text Box 289"/>
            <p:cNvSpPr txBox="1"/>
            <p:nvPr/>
          </p:nvSpPr>
          <p:spPr>
            <a:xfrm>
              <a:off x="10655" y="6490"/>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sp>
          <p:nvSpPr>
            <p:cNvPr id="1073743339" name="Text Box 290"/>
            <p:cNvSpPr txBox="1"/>
            <p:nvPr/>
          </p:nvSpPr>
          <p:spPr>
            <a:xfrm>
              <a:off x="14246" y="6926"/>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340" name="Text Box 291"/>
            <p:cNvSpPr txBox="1"/>
            <p:nvPr/>
          </p:nvSpPr>
          <p:spPr>
            <a:xfrm>
              <a:off x="11994" y="3548"/>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sp>
          <p:nvSpPr>
            <p:cNvPr id="1073743341" name="Text Box 292"/>
            <p:cNvSpPr txBox="1"/>
            <p:nvPr/>
          </p:nvSpPr>
          <p:spPr>
            <a:xfrm>
              <a:off x="13906" y="3714"/>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pic>
          <p:nvPicPr>
            <p:cNvPr id="1073743342" name="图片 10" descr="629496808833868221.png"/>
            <p:cNvPicPr>
              <a:picLocks noChangeAspect="1"/>
            </p:cNvPicPr>
            <p:nvPr/>
          </p:nvPicPr>
          <p:blipFill>
            <a:blip r:embed="rId5"/>
            <a:stretch>
              <a:fillRect/>
            </a:stretch>
          </p:blipFill>
          <p:spPr>
            <a:xfrm>
              <a:off x="12505" y="6397"/>
              <a:ext cx="974" cy="556"/>
            </a:xfrm>
            <a:prstGeom prst="rect">
              <a:avLst/>
            </a:prstGeom>
            <a:noFill/>
            <a:ln w="9525">
              <a:noFill/>
            </a:ln>
          </p:spPr>
        </p:pic>
        <p:sp>
          <p:nvSpPr>
            <p:cNvPr id="1073743343" name="Text Box 294"/>
            <p:cNvSpPr txBox="1"/>
            <p:nvPr/>
          </p:nvSpPr>
          <p:spPr>
            <a:xfrm>
              <a:off x="13083" y="6923"/>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344" name="Text Box 295"/>
            <p:cNvSpPr txBox="1"/>
            <p:nvPr/>
          </p:nvSpPr>
          <p:spPr>
            <a:xfrm>
              <a:off x="12762" y="6916"/>
              <a:ext cx="517" cy="500"/>
            </a:xfrm>
            <a:prstGeom prst="rect">
              <a:avLst/>
            </a:prstGeom>
            <a:solidFill>
              <a:srgbClr val="FFFFFF">
                <a:alpha val="0"/>
              </a:srgbClr>
            </a:solidFill>
            <a:ln w="9525">
              <a:noFill/>
            </a:ln>
          </p:spPr>
          <p:txBody>
            <a:bodyPr wrap="square"/>
            <a:lstStyle/>
            <a:p>
              <a:r>
                <a:rPr lang="zh-CN" altLang="en-US"/>
                <a:t>⑩</a:t>
              </a:r>
            </a:p>
            <a:p>
              <a:endParaRPr lang="zh-CN" altLang="en-US"/>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5</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灯光、雨刷功能检查</a:t>
            </a:r>
          </a:p>
        </p:txBody>
      </p:sp>
      <p:graphicFrame>
        <p:nvGraphicFramePr>
          <p:cNvPr id="2" name="表格 1"/>
          <p:cNvGraphicFramePr/>
          <p:nvPr/>
        </p:nvGraphicFramePr>
        <p:xfrm>
          <a:off x="1341755" y="2336800"/>
          <a:ext cx="3916680" cy="3803650"/>
        </p:xfrm>
        <a:graphic>
          <a:graphicData uri="http://schemas.openxmlformats.org/drawingml/2006/table">
            <a:tbl>
              <a:tblPr firstRow="1" bandRow="1">
                <a:tableStyleId>{5940675A-B579-460E-94D1-54222C63F5DA}</a:tableStyleId>
              </a:tblPr>
              <a:tblGrid>
                <a:gridCol w="461645"/>
                <a:gridCol w="3455035"/>
              </a:tblGrid>
              <a:tr h="2914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灯光、雨刷组合开关外观无划痕，标识正确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1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将灯光、雨刷组合开关据旋转一次，各转换档间有明显阻尼感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35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分别旋转灯光组合开关的小灯、近光灯、上下转换远光灯，旋转前雾灯、后雾灯开关，仪表显示相应标识，各类车灯光均能按要求执行点亮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688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开启近光灯后，调整灯光高低旋钮，有相应的执行电机声，灯光位置相应上下移动，无卡滞</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8356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踩下刹车踏板，后制动灯能够点亮。踩下刹车踏板，旋转换挡旋钮至</a:t>
                      </a:r>
                      <a:r>
                        <a:rPr lang="en-US" altLang="zh-CN" sz="1000" b="0">
                          <a:latin typeface="宋体" panose="02010600030101010101" pitchFamily="2" charset="-122"/>
                          <a:ea typeface="宋体" panose="02010600030101010101" pitchFamily="2" charset="-122"/>
                          <a:cs typeface="宋体" panose="02010600030101010101" pitchFamily="2" charset="-122"/>
                        </a:rPr>
                        <a:t>R</a:t>
                      </a:r>
                      <a:r>
                        <a:rPr lang="zh-CN" altLang="en-US" sz="1000" b="0">
                          <a:latin typeface="宋体" panose="02010600030101010101" pitchFamily="2" charset="-122"/>
                          <a:ea typeface="宋体" panose="02010600030101010101" pitchFamily="2" charset="-122"/>
                          <a:cs typeface="宋体" panose="02010600030101010101" pitchFamily="2" charset="-122"/>
                        </a:rPr>
                        <a:t>档，倒挡灯点亮，且倒车影像、倒车雷达执行工作。旋转</a:t>
                      </a:r>
                      <a:r>
                        <a:rPr lang="en-US" altLang="zh-CN" sz="1000" b="0">
                          <a:latin typeface="宋体" panose="02010600030101010101" pitchFamily="2" charset="-122"/>
                          <a:ea typeface="宋体" panose="02010600030101010101" pitchFamily="2" charset="-122"/>
                          <a:cs typeface="宋体" panose="02010600030101010101" pitchFamily="2" charset="-122"/>
                        </a:rPr>
                        <a:t>R</a:t>
                      </a:r>
                      <a:r>
                        <a:rPr lang="zh-CN" altLang="en-US" sz="1000" b="0">
                          <a:latin typeface="宋体" panose="02010600030101010101" pitchFamily="2" charset="-122"/>
                          <a:ea typeface="宋体" panose="02010600030101010101" pitchFamily="2" charset="-122"/>
                          <a:cs typeface="宋体" panose="02010600030101010101" pitchFamily="2" charset="-122"/>
                        </a:rPr>
                        <a:t>至</a:t>
                      </a:r>
                      <a:r>
                        <a:rPr lang="en-US" altLang="zh-CN" sz="1000" b="0">
                          <a:latin typeface="宋体" panose="02010600030101010101" pitchFamily="2" charset="-122"/>
                          <a:ea typeface="宋体" panose="02010600030101010101" pitchFamily="2" charset="-122"/>
                          <a:cs typeface="宋体" panose="02010600030101010101" pitchFamily="2" charset="-122"/>
                        </a:rPr>
                        <a:t>N</a:t>
                      </a:r>
                      <a:r>
                        <a:rPr lang="zh-CN" altLang="en-US" sz="1000" b="0">
                          <a:latin typeface="宋体" panose="02010600030101010101" pitchFamily="2" charset="-122"/>
                          <a:ea typeface="宋体" panose="02010600030101010101" pitchFamily="2" charset="-122"/>
                          <a:cs typeface="宋体" panose="02010600030101010101" pitchFamily="2" charset="-122"/>
                        </a:rPr>
                        <a:t>档，松开刹车踏板</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75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分别旋转雨刷组合开关的，前雨刷快</a:t>
                      </a:r>
                      <a:r>
                        <a:rPr lang="en-US" altLang="zh-CN" sz="1000" b="0">
                          <a:latin typeface="宋体" panose="02010600030101010101" pitchFamily="2" charset="-122"/>
                          <a:ea typeface="宋体" panose="02010600030101010101" pitchFamily="2" charset="-122"/>
                          <a:cs typeface="宋体" panose="02010600030101010101" pitchFamily="2" charset="-122"/>
                        </a:rPr>
                        <a:t>/</a:t>
                      </a:r>
                      <a:r>
                        <a:rPr lang="zh-CN" altLang="en-US" sz="1000" b="0">
                          <a:latin typeface="宋体" panose="02010600030101010101" pitchFamily="2" charset="-122"/>
                          <a:ea typeface="宋体" panose="02010600030101010101" pitchFamily="2" charset="-122"/>
                          <a:cs typeface="宋体" panose="02010600030101010101" pitchFamily="2" charset="-122"/>
                        </a:rPr>
                        <a:t>慢</a:t>
                      </a:r>
                      <a:r>
                        <a:rPr lang="en-US" altLang="zh-CN" sz="1000" b="0">
                          <a:latin typeface="宋体" panose="02010600030101010101" pitchFamily="2" charset="-122"/>
                          <a:ea typeface="宋体" panose="02010600030101010101" pitchFamily="2" charset="-122"/>
                          <a:cs typeface="宋体" panose="02010600030101010101" pitchFamily="2" charset="-122"/>
                        </a:rPr>
                        <a:t>/</a:t>
                      </a:r>
                      <a:r>
                        <a:rPr lang="zh-CN" altLang="en-US" sz="1000" b="0">
                          <a:latin typeface="宋体" panose="02010600030101010101" pitchFamily="2" charset="-122"/>
                          <a:ea typeface="宋体" panose="02010600030101010101" pitchFamily="2" charset="-122"/>
                          <a:cs typeface="宋体" panose="02010600030101010101" pitchFamily="2" charset="-122"/>
                        </a:rPr>
                        <a:t>间歇</a:t>
                      </a:r>
                      <a:r>
                        <a:rPr lang="en-US" altLang="zh-CN" sz="1000" b="0">
                          <a:latin typeface="宋体" panose="02010600030101010101" pitchFamily="2" charset="-122"/>
                          <a:ea typeface="宋体" panose="02010600030101010101" pitchFamily="2" charset="-122"/>
                          <a:cs typeface="宋体" panose="02010600030101010101" pitchFamily="2" charset="-122"/>
                        </a:rPr>
                        <a:t>/</a:t>
                      </a:r>
                      <a:r>
                        <a:rPr lang="zh-CN" altLang="en-US" sz="1000" b="0">
                          <a:latin typeface="宋体" panose="02010600030101010101" pitchFamily="2" charset="-122"/>
                          <a:ea typeface="宋体" panose="02010600030101010101" pitchFamily="2" charset="-122"/>
                          <a:cs typeface="宋体" panose="02010600030101010101" pitchFamily="2" charset="-122"/>
                        </a:rPr>
                        <a:t>喷淋、后雨刷、喷水旋钮，前、后雨刷均能正常工作</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688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喷水区域出现下述情况，判定不符合</a:t>
                      </a:r>
                      <a:r>
                        <a:rPr lang="en-US" altLang="zh-CN" sz="1000" b="0">
                          <a:latin typeface="宋体" panose="02010600030101010101" pitchFamily="2" charset="-122"/>
                          <a:ea typeface="宋体" panose="02010600030101010101" pitchFamily="2" charset="-122"/>
                          <a:cs typeface="宋体" panose="02010600030101010101" pitchFamily="2" charset="-122"/>
                        </a:rPr>
                        <a:t>1</a:t>
                      </a:r>
                      <a:r>
                        <a:rPr lang="zh-CN" altLang="en-US" sz="1000" b="0">
                          <a:latin typeface="宋体" panose="02010600030101010101" pitchFamily="2" charset="-122"/>
                          <a:ea typeface="宋体" panose="02010600030101010101" pitchFamily="2" charset="-122"/>
                          <a:cs typeface="宋体" panose="02010600030101010101" pitchFamily="2" charset="-122"/>
                        </a:rPr>
                        <a:t>）洗涤液喷后车辆左</a:t>
                      </a:r>
                      <a:r>
                        <a:rPr lang="en-US" altLang="zh-CN" sz="1000" b="0">
                          <a:latin typeface="宋体" panose="02010600030101010101" pitchFamily="2" charset="-122"/>
                          <a:ea typeface="宋体" panose="02010600030101010101" pitchFamily="2" charset="-122"/>
                          <a:cs typeface="宋体" panose="02010600030101010101" pitchFamily="2" charset="-122"/>
                        </a:rPr>
                        <a:t>/</a:t>
                      </a:r>
                      <a:r>
                        <a:rPr lang="zh-CN" altLang="en-US" sz="1000" b="0">
                          <a:latin typeface="宋体" panose="02010600030101010101" pitchFamily="2" charset="-122"/>
                          <a:ea typeface="宋体" panose="02010600030101010101" pitchFamily="2" charset="-122"/>
                          <a:cs typeface="宋体" panose="02010600030101010101" pitchFamily="2" charset="-122"/>
                        </a:rPr>
                        <a:t>右侧</a:t>
                      </a:r>
                      <a:r>
                        <a:rPr lang="en-US" altLang="zh-CN" sz="1000" b="0">
                          <a:latin typeface="宋体" panose="02010600030101010101" pitchFamily="2" charset="-122"/>
                          <a:ea typeface="宋体" panose="02010600030101010101" pitchFamily="2" charset="-122"/>
                          <a:cs typeface="宋体" panose="02010600030101010101" pitchFamily="2" charset="-122"/>
                        </a:rPr>
                        <a:t>2</a:t>
                      </a:r>
                      <a:r>
                        <a:rPr lang="zh-CN" altLang="en-US" sz="1000" b="0">
                          <a:latin typeface="宋体" panose="02010600030101010101" pitchFamily="2" charset="-122"/>
                          <a:ea typeface="宋体" panose="02010600030101010101" pitchFamily="2" charset="-122"/>
                          <a:cs typeface="宋体" panose="02010600030101010101" pitchFamily="2" charset="-122"/>
                        </a:rPr>
                        <a:t>）洗涤液未完全喷入雨刮片工作区域</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拔动转向灯开关，仪表显示左右转向灯闪烁，外部灯光闪烁</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75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顶灯开关执行后，相应灯光点亮。开启门灯开关后，打开车门，顶灯自动点亮。关闭车门，数秒后顶灯自动熄灭</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45" name="组合 224"/>
          <p:cNvGrpSpPr/>
          <p:nvPr/>
        </p:nvGrpSpPr>
        <p:grpSpPr>
          <a:xfrm>
            <a:off x="5697855" y="2504440"/>
            <a:ext cx="2643505" cy="3124835"/>
            <a:chOff x="10278" y="2675"/>
            <a:chExt cx="5362" cy="5271"/>
          </a:xfrm>
        </p:grpSpPr>
        <p:pic>
          <p:nvPicPr>
            <p:cNvPr id="1073743346" name="图片 20" descr="433206948199924497.jpg.png"/>
            <p:cNvPicPr>
              <a:picLocks noChangeAspect="1"/>
            </p:cNvPicPr>
            <p:nvPr/>
          </p:nvPicPr>
          <p:blipFill>
            <a:blip r:embed="rId2"/>
            <a:stretch>
              <a:fillRect/>
            </a:stretch>
          </p:blipFill>
          <p:spPr>
            <a:xfrm>
              <a:off x="10373" y="5807"/>
              <a:ext cx="2510" cy="2138"/>
            </a:xfrm>
            <a:prstGeom prst="rect">
              <a:avLst/>
            </a:prstGeom>
            <a:noFill/>
            <a:ln w="9525">
              <a:noFill/>
            </a:ln>
          </p:spPr>
        </p:pic>
        <p:pic>
          <p:nvPicPr>
            <p:cNvPr id="1073743347" name="图片 19" descr="未标题-1 拷贝.png"/>
            <p:cNvPicPr>
              <a:picLocks noChangeAspect="1"/>
            </p:cNvPicPr>
            <p:nvPr/>
          </p:nvPicPr>
          <p:blipFill>
            <a:blip r:embed="rId3"/>
            <a:stretch>
              <a:fillRect/>
            </a:stretch>
          </p:blipFill>
          <p:spPr>
            <a:xfrm>
              <a:off x="10278" y="2730"/>
              <a:ext cx="5132" cy="2513"/>
            </a:xfrm>
            <a:prstGeom prst="rect">
              <a:avLst/>
            </a:prstGeom>
            <a:noFill/>
            <a:ln w="9525">
              <a:noFill/>
            </a:ln>
          </p:spPr>
        </p:pic>
        <p:sp>
          <p:nvSpPr>
            <p:cNvPr id="1073743348" name="Text Box 299"/>
            <p:cNvSpPr txBox="1"/>
            <p:nvPr/>
          </p:nvSpPr>
          <p:spPr>
            <a:xfrm>
              <a:off x="12970" y="6523"/>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349" name="Text Box 300"/>
            <p:cNvSpPr txBox="1"/>
            <p:nvPr/>
          </p:nvSpPr>
          <p:spPr>
            <a:xfrm>
              <a:off x="11418" y="5937"/>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350" name="Text Box 301"/>
            <p:cNvSpPr txBox="1"/>
            <p:nvPr/>
          </p:nvSpPr>
          <p:spPr>
            <a:xfrm>
              <a:off x="13916" y="3175"/>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pic>
          <p:nvPicPr>
            <p:cNvPr id="1073743351" name="图片 26" descr="657282145733879264 拷贝.png"/>
            <p:cNvPicPr>
              <a:picLocks noChangeAspect="1"/>
            </p:cNvPicPr>
            <p:nvPr/>
          </p:nvPicPr>
          <p:blipFill>
            <a:blip r:embed="rId4"/>
            <a:stretch>
              <a:fillRect/>
            </a:stretch>
          </p:blipFill>
          <p:spPr>
            <a:xfrm>
              <a:off x="12788" y="5596"/>
              <a:ext cx="2852" cy="2350"/>
            </a:xfrm>
            <a:prstGeom prst="rect">
              <a:avLst/>
            </a:prstGeom>
            <a:noFill/>
            <a:ln w="9525">
              <a:noFill/>
            </a:ln>
          </p:spPr>
        </p:pic>
        <p:sp>
          <p:nvSpPr>
            <p:cNvPr id="1073743352" name="Text Box 303"/>
            <p:cNvSpPr txBox="1"/>
            <p:nvPr/>
          </p:nvSpPr>
          <p:spPr>
            <a:xfrm>
              <a:off x="14921" y="2675"/>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353" name="Text Box 304"/>
            <p:cNvSpPr txBox="1"/>
            <p:nvPr/>
          </p:nvSpPr>
          <p:spPr>
            <a:xfrm>
              <a:off x="11034" y="3175"/>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354" name="Text Box 305"/>
            <p:cNvSpPr txBox="1"/>
            <p:nvPr/>
          </p:nvSpPr>
          <p:spPr>
            <a:xfrm>
              <a:off x="10473" y="3905"/>
              <a:ext cx="517" cy="500"/>
            </a:xfrm>
            <a:prstGeom prst="rect">
              <a:avLst/>
            </a:prstGeom>
            <a:solidFill>
              <a:srgbClr val="FFFFFF">
                <a:alpha val="0"/>
              </a:srgbClr>
            </a:solidFill>
            <a:ln w="9525">
              <a:noFill/>
            </a:ln>
          </p:spPr>
          <p:txBody>
            <a:bodyPr wrap="square"/>
            <a:lstStyle/>
            <a:p>
              <a:r>
                <a:rPr lang="zh-CN" altLang="en-US"/>
                <a:t>④</a:t>
              </a:r>
            </a:p>
            <a:p>
              <a:endParaRPr lang="zh-CN" altLang="en-US"/>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6</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空调及导航影音功能检查</a:t>
            </a:r>
          </a:p>
        </p:txBody>
      </p:sp>
      <p:graphicFrame>
        <p:nvGraphicFramePr>
          <p:cNvPr id="2" name="表格 -1"/>
          <p:cNvGraphicFramePr/>
          <p:nvPr/>
        </p:nvGraphicFramePr>
        <p:xfrm>
          <a:off x="1616710" y="2508250"/>
          <a:ext cx="3213100" cy="3749680"/>
        </p:xfrm>
        <a:graphic>
          <a:graphicData uri="http://schemas.openxmlformats.org/drawingml/2006/table">
            <a:tbl>
              <a:tblPr firstRow="1" bandRow="1">
                <a:tableStyleId>{5940675A-B579-460E-94D1-54222C63F5DA}</a:tableStyleId>
              </a:tblPr>
              <a:tblGrid>
                <a:gridCol w="378460"/>
                <a:gridCol w="2834640"/>
              </a:tblGrid>
              <a:tr h="3035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多媒体屏幕外观无划痕，标识正确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打开开关，分别点击触摸屏“收音机”“导航”“蓝牙”“设置”等功能，检查功能是否正常，是否可以正常点击</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打开收音机，点击转向盘上的音量及选台按键，多媒体能够相应执行</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72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打开导航功能，多媒体安装有导航卡，导航开启后，其设置功能项里有卫星显示。语音提醒</a:t>
                      </a:r>
                      <a:r>
                        <a:rPr lang="en-US" altLang="zh-CN" sz="1000" b="0">
                          <a:latin typeface="宋体" panose="02010600030101010101" pitchFamily="2" charset="-122"/>
                          <a:ea typeface="宋体" panose="02010600030101010101" pitchFamily="2" charset="-122"/>
                          <a:cs typeface="宋体" panose="02010600030101010101" pitchFamily="2" charset="-122"/>
                        </a:rPr>
                        <a:t>GPS</a:t>
                      </a:r>
                      <a:r>
                        <a:rPr lang="zh-CN" altLang="en-US" sz="1000" b="0">
                          <a:latin typeface="宋体" panose="02010600030101010101" pitchFamily="2" charset="-122"/>
                          <a:ea typeface="宋体" panose="02010600030101010101" pitchFamily="2" charset="-122"/>
                          <a:cs typeface="宋体" panose="02010600030101010101" pitchFamily="2" charset="-122"/>
                        </a:rPr>
                        <a:t>定位正常</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打开蓝牙，能够与手机连接配对，能够实现拨话对讲功能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旋转制冷功能键，开启</a:t>
                      </a:r>
                      <a:r>
                        <a:rPr lang="en-US" altLang="zh-CN" sz="1000" b="0">
                          <a:latin typeface="宋体" panose="02010600030101010101" pitchFamily="2" charset="-122"/>
                          <a:ea typeface="宋体" panose="02010600030101010101" pitchFamily="2" charset="-122"/>
                          <a:cs typeface="宋体" panose="02010600030101010101" pitchFamily="2" charset="-122"/>
                        </a:rPr>
                        <a:t>A/C</a:t>
                      </a:r>
                      <a:r>
                        <a:rPr lang="zh-CN" altLang="en-US" sz="1000" b="0">
                          <a:latin typeface="宋体" panose="02010600030101010101" pitchFamily="2" charset="-122"/>
                          <a:ea typeface="宋体" panose="02010600030101010101" pitchFamily="2" charset="-122"/>
                          <a:cs typeface="宋体" panose="02010600030101010101" pitchFamily="2" charset="-122"/>
                        </a:rPr>
                        <a:t>键，</a:t>
                      </a:r>
                      <a:r>
                        <a:rPr lang="en-US" altLang="zh-CN" sz="1000" b="0">
                          <a:latin typeface="宋体" panose="02010600030101010101" pitchFamily="2" charset="-122"/>
                          <a:ea typeface="宋体" panose="02010600030101010101" pitchFamily="2" charset="-122"/>
                          <a:cs typeface="宋体" panose="02010600030101010101" pitchFamily="2" charset="-122"/>
                        </a:rPr>
                        <a:t>A/C</a:t>
                      </a:r>
                      <a:r>
                        <a:rPr lang="zh-CN" altLang="en-US" sz="1000" b="0">
                          <a:latin typeface="宋体" panose="02010600030101010101" pitchFamily="2" charset="-122"/>
                          <a:ea typeface="宋体" panose="02010600030101010101" pitchFamily="2" charset="-122"/>
                          <a:cs typeface="宋体" panose="02010600030101010101" pitchFamily="2" charset="-122"/>
                        </a:rPr>
                        <a:t>指示灯点亮，空调压缩机启动，空调系统能够制冷</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27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旋转制热功能键，空调系统能够制热</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529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分别按动空调控制面板上的各种按键，其屏显对应显示正确，各模式执行效果正常</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空调各出风口调整开关无卡滞、无脱落。旋转和波动挡片风量和风向对应改变</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6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点火开关处于“</a:t>
                      </a:r>
                      <a:r>
                        <a:rPr lang="en-US" altLang="zh-CN" sz="1000" b="0">
                          <a:latin typeface="宋体" panose="02010600030101010101" pitchFamily="2" charset="-122"/>
                          <a:ea typeface="宋体" panose="02010600030101010101" pitchFamily="2" charset="-122"/>
                          <a:cs typeface="宋体" panose="02010600030101010101" pitchFamily="2" charset="-122"/>
                        </a:rPr>
                        <a:t>ON”</a:t>
                      </a:r>
                      <a:r>
                        <a:rPr lang="zh-CN" altLang="en-US" sz="1000" b="0">
                          <a:latin typeface="宋体" panose="02010600030101010101" pitchFamily="2" charset="-122"/>
                          <a:ea typeface="宋体" panose="02010600030101010101" pitchFamily="2" charset="-122"/>
                          <a:cs typeface="宋体" panose="02010600030101010101" pitchFamily="2" charset="-122"/>
                        </a:rPr>
                        <a:t>或“</a:t>
                      </a:r>
                      <a:r>
                        <a:rPr lang="en-US" altLang="zh-CN" sz="1000" b="0">
                          <a:latin typeface="宋体" panose="02010600030101010101" pitchFamily="2" charset="-122"/>
                          <a:ea typeface="宋体" panose="02010600030101010101" pitchFamily="2" charset="-122"/>
                          <a:cs typeface="宋体" panose="02010600030101010101" pitchFamily="2" charset="-122"/>
                        </a:rPr>
                        <a:t>ACC”</a:t>
                      </a:r>
                      <a:r>
                        <a:rPr lang="zh-CN" altLang="en-US" sz="1000" b="0">
                          <a:latin typeface="宋体" panose="02010600030101010101" pitchFamily="2" charset="-122"/>
                          <a:ea typeface="宋体" panose="02010600030101010101" pitchFamily="2" charset="-122"/>
                          <a:cs typeface="宋体" panose="02010600030101010101" pitchFamily="2" charset="-122"/>
                        </a:rPr>
                        <a:t>位置时，将点烟器按到位，加热完毕后，点烟器会自动弹出</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29895"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55" name="组合 217"/>
          <p:cNvGrpSpPr/>
          <p:nvPr/>
        </p:nvGrpSpPr>
        <p:grpSpPr>
          <a:xfrm>
            <a:off x="5527040" y="2908300"/>
            <a:ext cx="2356485" cy="2736850"/>
            <a:chOff x="10970" y="2963"/>
            <a:chExt cx="3991" cy="4753"/>
          </a:xfrm>
        </p:grpSpPr>
        <p:pic>
          <p:nvPicPr>
            <p:cNvPr id="1073743356" name="图片 31" descr="439441830714069606 拷贝.png"/>
            <p:cNvPicPr>
              <a:picLocks noChangeAspect="1"/>
            </p:cNvPicPr>
            <p:nvPr/>
          </p:nvPicPr>
          <p:blipFill>
            <a:blip r:embed="rId2"/>
            <a:stretch>
              <a:fillRect/>
            </a:stretch>
          </p:blipFill>
          <p:spPr>
            <a:xfrm>
              <a:off x="10970" y="2963"/>
              <a:ext cx="3991" cy="4727"/>
            </a:xfrm>
            <a:prstGeom prst="rect">
              <a:avLst/>
            </a:prstGeom>
            <a:noFill/>
            <a:ln w="9525">
              <a:noFill/>
            </a:ln>
          </p:spPr>
        </p:pic>
        <p:sp>
          <p:nvSpPr>
            <p:cNvPr id="1073743357" name="Text Box 308"/>
            <p:cNvSpPr txBox="1"/>
            <p:nvPr/>
          </p:nvSpPr>
          <p:spPr>
            <a:xfrm>
              <a:off x="11326" y="4706"/>
              <a:ext cx="517" cy="500"/>
            </a:xfrm>
            <a:prstGeom prst="rect">
              <a:avLst/>
            </a:prstGeom>
            <a:solidFill>
              <a:srgbClr val="FFFFFF">
                <a:alpha val="0"/>
              </a:srgbClr>
            </a:solidFill>
            <a:ln w="9525">
              <a:noFill/>
            </a:ln>
          </p:spPr>
          <p:txBody>
            <a:bodyPr wrap="square"/>
            <a:lstStyle/>
            <a:p>
              <a:r>
                <a:rPr lang="zh-CN" altLang="en-US"/>
                <a:t>②</a:t>
              </a:r>
            </a:p>
            <a:p>
              <a:endParaRPr lang="zh-CN" altLang="en-US"/>
            </a:p>
          </p:txBody>
        </p:sp>
        <p:sp>
          <p:nvSpPr>
            <p:cNvPr id="1073743358" name="Text Box 309"/>
            <p:cNvSpPr txBox="1"/>
            <p:nvPr/>
          </p:nvSpPr>
          <p:spPr>
            <a:xfrm>
              <a:off x="12790" y="6250"/>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359" name="Text Box 310"/>
            <p:cNvSpPr txBox="1"/>
            <p:nvPr/>
          </p:nvSpPr>
          <p:spPr>
            <a:xfrm>
              <a:off x="12170" y="3200"/>
              <a:ext cx="517" cy="500"/>
            </a:xfrm>
            <a:prstGeom prst="rect">
              <a:avLst/>
            </a:prstGeom>
            <a:solidFill>
              <a:srgbClr val="FFFFFF">
                <a:alpha val="0"/>
              </a:srgbClr>
            </a:solidFill>
            <a:ln w="9525">
              <a:noFill/>
            </a:ln>
          </p:spPr>
          <p:txBody>
            <a:bodyPr wrap="square"/>
            <a:lstStyle/>
            <a:p>
              <a:r>
                <a:rPr lang="zh-CN" altLang="en-US"/>
                <a:t>⑨</a:t>
              </a:r>
            </a:p>
            <a:p>
              <a:endParaRPr lang="zh-CN" altLang="en-US"/>
            </a:p>
          </p:txBody>
        </p:sp>
        <p:sp>
          <p:nvSpPr>
            <p:cNvPr id="1073743360" name="Text Box 311"/>
            <p:cNvSpPr txBox="1"/>
            <p:nvPr/>
          </p:nvSpPr>
          <p:spPr>
            <a:xfrm>
              <a:off x="12170" y="3720"/>
              <a:ext cx="517" cy="500"/>
            </a:xfrm>
            <a:prstGeom prst="rect">
              <a:avLst/>
            </a:prstGeom>
            <a:solidFill>
              <a:srgbClr val="FFFFFF">
                <a:alpha val="0"/>
              </a:srgbClr>
            </a:solidFill>
            <a:ln w="9525">
              <a:noFill/>
            </a:ln>
          </p:spPr>
          <p:txBody>
            <a:bodyPr wrap="square"/>
            <a:lstStyle/>
            <a:p>
              <a:r>
                <a:rPr lang="zh-CN" altLang="en-US"/>
                <a:t>⑨</a:t>
              </a:r>
            </a:p>
            <a:p>
              <a:endParaRPr lang="zh-CN" altLang="en-US"/>
            </a:p>
          </p:txBody>
        </p:sp>
        <p:sp>
          <p:nvSpPr>
            <p:cNvPr id="1073743361" name="Text Box 312"/>
            <p:cNvSpPr txBox="1"/>
            <p:nvPr/>
          </p:nvSpPr>
          <p:spPr>
            <a:xfrm>
              <a:off x="13548" y="7216"/>
              <a:ext cx="517" cy="500"/>
            </a:xfrm>
            <a:prstGeom prst="rect">
              <a:avLst/>
            </a:prstGeom>
            <a:solidFill>
              <a:srgbClr val="FFFFFF">
                <a:alpha val="0"/>
              </a:srgbClr>
            </a:solidFill>
            <a:ln w="9525">
              <a:noFill/>
            </a:ln>
          </p:spPr>
          <p:txBody>
            <a:bodyPr wrap="square"/>
            <a:lstStyle/>
            <a:p>
              <a:r>
                <a:rPr lang="zh-CN" altLang="en-US"/>
                <a:t>⑩</a:t>
              </a:r>
            </a:p>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7</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门窗及遥控功能检查</a:t>
            </a:r>
          </a:p>
        </p:txBody>
      </p:sp>
      <p:graphicFrame>
        <p:nvGraphicFramePr>
          <p:cNvPr id="2" name="表格 1"/>
          <p:cNvGraphicFramePr/>
          <p:nvPr/>
        </p:nvGraphicFramePr>
        <p:xfrm>
          <a:off x="1646555" y="2522220"/>
          <a:ext cx="3117850" cy="3663950"/>
        </p:xfrm>
        <a:graphic>
          <a:graphicData uri="http://schemas.openxmlformats.org/drawingml/2006/table">
            <a:tbl>
              <a:tblPr firstRow="1" bandRow="1">
                <a:tableStyleId>{5940675A-B579-460E-94D1-54222C63F5DA}</a:tableStyleId>
              </a:tblPr>
              <a:tblGrid>
                <a:gridCol w="367665"/>
                <a:gridCol w="2750185"/>
              </a:tblGrid>
              <a:tr h="33337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门窗组合开关无划伤、开裂</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94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门窗组合开关按键安装正确，打印标记正确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67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分别按下左前门窗组合开关的玻璃升降按键，四门车窗玻璃升降正常</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94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分别单独按四个车门的玻璃升降按键，玻璃升降自如，无卡滞。之后按下组合开关的“锁止”按键，再按其他车门玻璃升降按键，玻璃不应升降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0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关闭四门后，按下组合开关的车门中控锁按键。四门闭锁器工作正常、无卡滞</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检查左、右后视镜镜面角度调节功能正常，且调节过程无卡滞、异响</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94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关闭左、右后门儿童锁按键，从车内不能打开左、右后车门</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关闭四门，按动遥控钥匙锁止键，四门闭锁器落锁，后视镜自动闭合，闭合角度左右对应，警示灯闪烁</a:t>
                      </a:r>
                      <a:r>
                        <a:rPr lang="en-US" altLang="zh-CN" sz="1000" b="0">
                          <a:latin typeface="宋体" panose="02010600030101010101" pitchFamily="2" charset="-122"/>
                          <a:ea typeface="宋体" panose="02010600030101010101" pitchFamily="2" charset="-122"/>
                          <a:cs typeface="宋体" panose="02010600030101010101" pitchFamily="2" charset="-122"/>
                        </a:rPr>
                        <a:t>3</a:t>
                      </a:r>
                      <a:r>
                        <a:rPr lang="zh-CN" altLang="en-US" sz="1000" b="0">
                          <a:latin typeface="宋体" panose="02010600030101010101" pitchFamily="2" charset="-122"/>
                          <a:ea typeface="宋体" panose="02010600030101010101" pitchFamily="2" charset="-122"/>
                          <a:cs typeface="宋体" panose="02010600030101010101" pitchFamily="2" charset="-122"/>
                        </a:rPr>
                        <a:t>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942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按动遥控钥匙开启键，四门闭锁器开锁，后视镜自动开启，无卡滞，开启角度左右对应，警示灯闪烁</a:t>
                      </a:r>
                      <a:r>
                        <a:rPr lang="en-US" altLang="zh-CN" sz="1000" b="0">
                          <a:latin typeface="宋体" panose="02010600030101010101" pitchFamily="2" charset="-122"/>
                          <a:ea typeface="宋体" panose="02010600030101010101" pitchFamily="2" charset="-122"/>
                          <a:cs typeface="宋体" panose="02010600030101010101" pitchFamily="2" charset="-122"/>
                        </a:rPr>
                        <a:t>1</a:t>
                      </a:r>
                      <a:r>
                        <a:rPr lang="zh-CN" altLang="en-US" sz="1000" b="0">
                          <a:latin typeface="宋体" panose="02010600030101010101" pitchFamily="2" charset="-122"/>
                          <a:ea typeface="宋体" panose="02010600030101010101" pitchFamily="2" charset="-122"/>
                          <a:cs typeface="宋体" panose="02010600030101010101" pitchFamily="2" charset="-122"/>
                        </a:rPr>
                        <a:t>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4505" y="12420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2. </a:t>
            </a:r>
            <a:r>
              <a:rPr lang="zh-CN" altLang="en-US" sz="2400" b="1" dirty="0">
                <a:solidFill>
                  <a:schemeClr val="bg1"/>
                </a:solidFill>
                <a:latin typeface="宋体" panose="02010600030101010101" pitchFamily="2" charset="-122"/>
              </a:rPr>
              <a:t>内饰和功能检查</a:t>
            </a:r>
          </a:p>
        </p:txBody>
      </p:sp>
      <p:grpSp>
        <p:nvGrpSpPr>
          <p:cNvPr id="1073743362" name="组合 207"/>
          <p:cNvGrpSpPr/>
          <p:nvPr/>
        </p:nvGrpSpPr>
        <p:grpSpPr>
          <a:xfrm>
            <a:off x="5545985" y="2492086"/>
            <a:ext cx="2611225" cy="3261014"/>
            <a:chOff x="10441" y="3002"/>
            <a:chExt cx="4914" cy="5103"/>
          </a:xfrm>
        </p:grpSpPr>
        <p:pic>
          <p:nvPicPr>
            <p:cNvPr id="1073743363" name="图片 38" descr="834036972187644952.jpg.png"/>
            <p:cNvPicPr>
              <a:picLocks noChangeAspect="1"/>
            </p:cNvPicPr>
            <p:nvPr/>
          </p:nvPicPr>
          <p:blipFill>
            <a:blip r:embed="rId2"/>
            <a:stretch>
              <a:fillRect/>
            </a:stretch>
          </p:blipFill>
          <p:spPr>
            <a:xfrm>
              <a:off x="14007" y="5810"/>
              <a:ext cx="997" cy="2295"/>
            </a:xfrm>
            <a:prstGeom prst="rect">
              <a:avLst/>
            </a:prstGeom>
            <a:noFill/>
            <a:ln w="9525">
              <a:noFill/>
            </a:ln>
          </p:spPr>
        </p:pic>
        <p:pic>
          <p:nvPicPr>
            <p:cNvPr id="1073743364" name="图片 35" descr="6928891436187639311.png"/>
            <p:cNvPicPr>
              <a:picLocks noChangeAspect="1"/>
            </p:cNvPicPr>
            <p:nvPr/>
          </p:nvPicPr>
          <p:blipFill>
            <a:blip r:embed="rId3"/>
            <a:srcRect t="45496"/>
            <a:stretch>
              <a:fillRect/>
            </a:stretch>
          </p:blipFill>
          <p:spPr>
            <a:xfrm>
              <a:off x="10441" y="6191"/>
              <a:ext cx="2419" cy="1643"/>
            </a:xfrm>
            <a:prstGeom prst="rect">
              <a:avLst/>
            </a:prstGeom>
            <a:noFill/>
            <a:ln w="9525">
              <a:noFill/>
            </a:ln>
          </p:spPr>
        </p:pic>
        <p:pic>
          <p:nvPicPr>
            <p:cNvPr id="1073743365" name="图片 33" descr="463573803605178882.jpg.png"/>
            <p:cNvPicPr>
              <a:picLocks noChangeAspect="1"/>
            </p:cNvPicPr>
            <p:nvPr/>
          </p:nvPicPr>
          <p:blipFill>
            <a:blip r:embed="rId4"/>
            <a:stretch>
              <a:fillRect/>
            </a:stretch>
          </p:blipFill>
          <p:spPr>
            <a:xfrm>
              <a:off x="10680" y="3002"/>
              <a:ext cx="4675" cy="2649"/>
            </a:xfrm>
            <a:prstGeom prst="rect">
              <a:avLst/>
            </a:prstGeom>
            <a:noFill/>
            <a:ln w="9525">
              <a:noFill/>
            </a:ln>
          </p:spPr>
        </p:pic>
        <p:sp>
          <p:nvSpPr>
            <p:cNvPr id="1073743366" name="Text Box 317"/>
            <p:cNvSpPr txBox="1"/>
            <p:nvPr/>
          </p:nvSpPr>
          <p:spPr>
            <a:xfrm>
              <a:off x="13036" y="4221"/>
              <a:ext cx="517" cy="500"/>
            </a:xfrm>
            <a:prstGeom prst="rect">
              <a:avLst/>
            </a:prstGeom>
            <a:solidFill>
              <a:srgbClr val="FFFFFF">
                <a:alpha val="0"/>
              </a:srgbClr>
            </a:solidFill>
            <a:ln w="9525">
              <a:noFill/>
            </a:ln>
          </p:spPr>
          <p:txBody>
            <a:bodyPr wrap="square"/>
            <a:lstStyle/>
            <a:p>
              <a:r>
                <a:rPr lang="zh-CN" altLang="en-US"/>
                <a:t>②</a:t>
              </a:r>
            </a:p>
            <a:p>
              <a:endParaRPr lang="zh-CN" altLang="en-US"/>
            </a:p>
          </p:txBody>
        </p:sp>
        <p:sp>
          <p:nvSpPr>
            <p:cNvPr id="1073743367" name="Text Box 318"/>
            <p:cNvSpPr txBox="1"/>
            <p:nvPr/>
          </p:nvSpPr>
          <p:spPr>
            <a:xfrm>
              <a:off x="11015" y="6954"/>
              <a:ext cx="517" cy="500"/>
            </a:xfrm>
            <a:prstGeom prst="rect">
              <a:avLst/>
            </a:prstGeom>
            <a:solidFill>
              <a:srgbClr val="FFFFFF">
                <a:alpha val="0"/>
              </a:srgbClr>
            </a:solidFill>
            <a:ln w="9525">
              <a:noFill/>
            </a:ln>
          </p:spPr>
          <p:txBody>
            <a:bodyPr wrap="square"/>
            <a:lstStyle/>
            <a:p>
              <a:r>
                <a:rPr lang="zh-CN" altLang="en-US"/>
                <a:t>⑦</a:t>
              </a:r>
            </a:p>
            <a:p>
              <a:endParaRPr lang="zh-CN" altLang="en-US"/>
            </a:p>
          </p:txBody>
        </p:sp>
        <p:sp>
          <p:nvSpPr>
            <p:cNvPr id="1073743368" name="Text Box 319"/>
            <p:cNvSpPr txBox="1"/>
            <p:nvPr/>
          </p:nvSpPr>
          <p:spPr>
            <a:xfrm>
              <a:off x="13629" y="4152"/>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369" name="Text Box 320"/>
            <p:cNvSpPr txBox="1"/>
            <p:nvPr/>
          </p:nvSpPr>
          <p:spPr>
            <a:xfrm>
              <a:off x="14070" y="4291"/>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sp>
          <p:nvSpPr>
            <p:cNvPr id="1073743370" name="Text Box 321"/>
            <p:cNvSpPr txBox="1"/>
            <p:nvPr/>
          </p:nvSpPr>
          <p:spPr>
            <a:xfrm>
              <a:off x="14529" y="7039"/>
              <a:ext cx="517" cy="500"/>
            </a:xfrm>
            <a:prstGeom prst="rect">
              <a:avLst/>
            </a:prstGeom>
            <a:solidFill>
              <a:srgbClr val="FFFFFF">
                <a:alpha val="0"/>
              </a:srgbClr>
            </a:solidFill>
            <a:ln w="9525">
              <a:noFill/>
            </a:ln>
          </p:spPr>
          <p:txBody>
            <a:bodyPr wrap="square"/>
            <a:lstStyle/>
            <a:p>
              <a:r>
                <a:rPr lang="zh-CN" altLang="en-US"/>
                <a:t>⑧</a:t>
              </a:r>
            </a:p>
            <a:p>
              <a:endParaRPr lang="zh-CN" altLang="en-US"/>
            </a:p>
          </p:txBody>
        </p:sp>
        <p:sp>
          <p:nvSpPr>
            <p:cNvPr id="1073743371" name="Text Box 322"/>
            <p:cNvSpPr txBox="1"/>
            <p:nvPr/>
          </p:nvSpPr>
          <p:spPr>
            <a:xfrm>
              <a:off x="14542" y="7310"/>
              <a:ext cx="517" cy="500"/>
            </a:xfrm>
            <a:prstGeom prst="rect">
              <a:avLst/>
            </a:prstGeom>
            <a:solidFill>
              <a:srgbClr val="FFFFFF">
                <a:alpha val="0"/>
              </a:srgbClr>
            </a:solidFill>
            <a:ln w="9525">
              <a:noFill/>
            </a:ln>
          </p:spPr>
          <p:txBody>
            <a:bodyPr wrap="square"/>
            <a:lstStyle/>
            <a:p>
              <a:r>
                <a:rPr lang="zh-CN" altLang="en-US"/>
                <a:t>⑨</a:t>
              </a:r>
            </a:p>
            <a:p>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机舱内漆面的检查</a:t>
            </a:r>
          </a:p>
        </p:txBody>
      </p:sp>
      <p:graphicFrame>
        <p:nvGraphicFramePr>
          <p:cNvPr id="2" name="表格 -1"/>
          <p:cNvGraphicFramePr/>
          <p:nvPr/>
        </p:nvGraphicFramePr>
        <p:xfrm>
          <a:off x="1672590" y="2571750"/>
          <a:ext cx="3254375" cy="3208020"/>
        </p:xfrm>
        <a:graphic>
          <a:graphicData uri="http://schemas.openxmlformats.org/drawingml/2006/table">
            <a:tbl>
              <a:tblPr firstRow="1" bandRow="1">
                <a:tableStyleId>{5940675A-B579-460E-94D1-54222C63F5DA}</a:tableStyleId>
              </a:tblPr>
              <a:tblGrid>
                <a:gridCol w="375285"/>
                <a:gridCol w="2879090"/>
              </a:tblGrid>
              <a:tr h="5943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机舱内漆面清洁，钣金面平滑，无凹凸等变形</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553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机舱内钣金漆面无划痕、掉漆、曝漆、漆裂、漆流、漆渣、生锈（机盖锁钩除外）</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785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机舱内各电器件漆面无划痕、掉漆、生锈</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02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机舱内各塑料件件表面不允许有任何划痕</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02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机舱内钣金件及各电器件表面不允许有任何油污</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5775"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3. </a:t>
            </a:r>
            <a:r>
              <a:rPr lang="zh-CN" altLang="en-US" sz="2400" b="1" dirty="0">
                <a:solidFill>
                  <a:schemeClr val="bg1"/>
                </a:solidFill>
                <a:latin typeface="宋体" panose="02010600030101010101" pitchFamily="2" charset="-122"/>
              </a:rPr>
              <a:t>前机舱检查</a:t>
            </a:r>
          </a:p>
        </p:txBody>
      </p:sp>
      <p:pic>
        <p:nvPicPr>
          <p:cNvPr id="1073743166" name="图片 206" descr="409657535438953925.png"/>
          <p:cNvPicPr>
            <a:picLocks noChangeAspect="1"/>
          </p:cNvPicPr>
          <p:nvPr/>
        </p:nvPicPr>
        <p:blipFill>
          <a:blip r:embed="rId2"/>
          <a:stretch>
            <a:fillRect/>
          </a:stretch>
        </p:blipFill>
        <p:spPr>
          <a:xfrm>
            <a:off x="5671820" y="3105150"/>
            <a:ext cx="2715895" cy="184785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前舱内标贴、液位检查</a:t>
            </a:r>
          </a:p>
        </p:txBody>
      </p:sp>
      <p:graphicFrame>
        <p:nvGraphicFramePr>
          <p:cNvPr id="2" name="表格 1"/>
          <p:cNvGraphicFramePr/>
          <p:nvPr/>
        </p:nvGraphicFramePr>
        <p:xfrm>
          <a:off x="1873885" y="2441575"/>
          <a:ext cx="2892425" cy="3573780"/>
        </p:xfrm>
        <a:graphic>
          <a:graphicData uri="http://schemas.openxmlformats.org/drawingml/2006/table">
            <a:tbl>
              <a:tblPr firstRow="1" bandRow="1">
                <a:tableStyleId>{5940675A-B579-460E-94D1-54222C63F5DA}</a:tableStyleId>
              </a:tblPr>
              <a:tblGrid>
                <a:gridCol w="333375"/>
                <a:gridCol w="2559050"/>
              </a:tblGrid>
              <a:tr h="7480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机舱内前风扇上横梁右侧标有“驱动电机型号”和“空调系统注意事项”标贴</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29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前机舱盖内部边缘处标有</a:t>
                      </a:r>
                      <a:r>
                        <a:rPr lang="en-US" altLang="zh-CN" sz="1000" b="0">
                          <a:latin typeface="宋体" panose="02010600030101010101" pitchFamily="2" charset="-122"/>
                          <a:ea typeface="宋体" panose="02010600030101010101" pitchFamily="2" charset="-122"/>
                          <a:cs typeface="宋体" panose="02010600030101010101" pitchFamily="2" charset="-122"/>
                        </a:rPr>
                        <a:t>VIN</a:t>
                      </a:r>
                      <a:r>
                        <a:rPr lang="zh-CN" altLang="en-US" sz="1000" b="0">
                          <a:latin typeface="宋体" panose="02010600030101010101" pitchFamily="2" charset="-122"/>
                          <a:ea typeface="宋体" panose="02010600030101010101" pitchFamily="2" charset="-122"/>
                          <a:cs typeface="宋体" panose="02010600030101010101" pitchFamily="2" charset="-122"/>
                        </a:rPr>
                        <a:t>码标贴</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电机控制器前部标有铝制标牌</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2707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电机控制器、高压控制器、</a:t>
                      </a:r>
                      <a:r>
                        <a:rPr lang="en-US" altLang="zh-CN" sz="1000" b="0">
                          <a:latin typeface="宋体" panose="02010600030101010101" pitchFamily="2" charset="-122"/>
                          <a:ea typeface="宋体" panose="02010600030101010101" pitchFamily="2" charset="-122"/>
                          <a:cs typeface="宋体" panose="02010600030101010101" pitchFamily="2" charset="-122"/>
                        </a:rPr>
                        <a:t>DC-DC</a:t>
                      </a:r>
                      <a:r>
                        <a:rPr lang="zh-CN" altLang="en-US" sz="1000" b="0">
                          <a:latin typeface="宋体" panose="02010600030101010101" pitchFamily="2" charset="-122"/>
                          <a:ea typeface="宋体" panose="02010600030101010101" pitchFamily="2" charset="-122"/>
                          <a:cs typeface="宋体" panose="02010600030101010101" pitchFamily="2" charset="-122"/>
                        </a:rPr>
                        <a:t>和充电机上分别标有闪电黄标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48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制动液储液盒液位要求，在</a:t>
                      </a:r>
                      <a:r>
                        <a:rPr lang="en-US" altLang="zh-CN" sz="1000" b="0">
                          <a:latin typeface="宋体" panose="02010600030101010101" pitchFamily="2" charset="-122"/>
                          <a:ea typeface="宋体" panose="02010600030101010101" pitchFamily="2" charset="-122"/>
                          <a:cs typeface="宋体" panose="02010600030101010101" pitchFamily="2" charset="-122"/>
                        </a:rPr>
                        <a:t>max</a:t>
                      </a:r>
                      <a:r>
                        <a:rPr lang="zh-CN" altLang="en-US" sz="1000" b="0">
                          <a:latin typeface="宋体" panose="02010600030101010101" pitchFamily="2" charset="-122"/>
                          <a:ea typeface="宋体" panose="02010600030101010101" pitchFamily="2" charset="-122"/>
                          <a:cs typeface="宋体" panose="02010600030101010101" pitchFamily="2" charset="-122"/>
                        </a:rPr>
                        <a:t>线和</a:t>
                      </a:r>
                      <a:r>
                        <a:rPr lang="en-US" altLang="zh-CN" sz="1000" b="0">
                          <a:latin typeface="宋体" panose="02010600030101010101" pitchFamily="2" charset="-122"/>
                          <a:ea typeface="宋体" panose="02010600030101010101" pitchFamily="2" charset="-122"/>
                          <a:cs typeface="宋体" panose="02010600030101010101" pitchFamily="2" charset="-122"/>
                        </a:rPr>
                        <a:t>min</a:t>
                      </a:r>
                      <a:r>
                        <a:rPr lang="zh-CN" altLang="en-US" sz="1000" b="0">
                          <a:latin typeface="宋体" panose="02010600030101010101" pitchFamily="2" charset="-122"/>
                          <a:ea typeface="宋体" panose="02010600030101010101" pitchFamily="2" charset="-122"/>
                          <a:cs typeface="宋体" panose="02010600030101010101" pitchFamily="2" charset="-122"/>
                        </a:rPr>
                        <a:t>线中间位置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484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散热液储液盒液位要求，在</a:t>
                      </a:r>
                      <a:r>
                        <a:rPr lang="en-US" altLang="zh-CN" sz="1000" b="0">
                          <a:latin typeface="宋体" panose="02010600030101010101" pitchFamily="2" charset="-122"/>
                          <a:ea typeface="宋体" panose="02010600030101010101" pitchFamily="2" charset="-122"/>
                          <a:cs typeface="宋体" panose="02010600030101010101" pitchFamily="2" charset="-122"/>
                        </a:rPr>
                        <a:t>max</a:t>
                      </a:r>
                      <a:r>
                        <a:rPr lang="zh-CN" altLang="en-US" sz="1000" b="0">
                          <a:latin typeface="宋体" panose="02010600030101010101" pitchFamily="2" charset="-122"/>
                          <a:ea typeface="宋体" panose="02010600030101010101" pitchFamily="2" charset="-122"/>
                          <a:cs typeface="宋体" panose="02010600030101010101" pitchFamily="2" charset="-122"/>
                        </a:rPr>
                        <a:t>线和</a:t>
                      </a:r>
                      <a:r>
                        <a:rPr lang="en-US" altLang="zh-CN" sz="1000" b="0">
                          <a:latin typeface="宋体" panose="02010600030101010101" pitchFamily="2" charset="-122"/>
                          <a:ea typeface="宋体" panose="02010600030101010101" pitchFamily="2" charset="-122"/>
                          <a:cs typeface="宋体" panose="02010600030101010101" pitchFamily="2" charset="-122"/>
                        </a:rPr>
                        <a:t>min</a:t>
                      </a:r>
                      <a:r>
                        <a:rPr lang="zh-CN" altLang="en-US" sz="1000" b="0">
                          <a:latin typeface="宋体" panose="02010600030101010101" pitchFamily="2" charset="-122"/>
                          <a:ea typeface="宋体" panose="02010600030101010101" pitchFamily="2" charset="-122"/>
                          <a:cs typeface="宋体" panose="02010600030101010101" pitchFamily="2" charset="-122"/>
                        </a:rPr>
                        <a:t>线中间位置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5775"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3. </a:t>
            </a:r>
            <a:r>
              <a:rPr lang="zh-CN" altLang="en-US" sz="2400" b="1" dirty="0">
                <a:solidFill>
                  <a:schemeClr val="bg1"/>
                </a:solidFill>
                <a:latin typeface="宋体" panose="02010600030101010101" pitchFamily="2" charset="-122"/>
              </a:rPr>
              <a:t>前机舱检查</a:t>
            </a:r>
          </a:p>
        </p:txBody>
      </p:sp>
      <p:grpSp>
        <p:nvGrpSpPr>
          <p:cNvPr id="1073743280" name="组合 200"/>
          <p:cNvGrpSpPr/>
          <p:nvPr/>
        </p:nvGrpSpPr>
        <p:grpSpPr>
          <a:xfrm>
            <a:off x="5224780" y="2828925"/>
            <a:ext cx="2809875" cy="2799080"/>
            <a:chOff x="10373" y="6586"/>
            <a:chExt cx="4846" cy="3259"/>
          </a:xfrm>
        </p:grpSpPr>
        <p:pic>
          <p:nvPicPr>
            <p:cNvPr id="1073743281" name="图片 46" descr="409657535438953925.png"/>
            <p:cNvPicPr>
              <a:picLocks noChangeAspect="1"/>
            </p:cNvPicPr>
            <p:nvPr/>
          </p:nvPicPr>
          <p:blipFill>
            <a:blip r:embed="rId2"/>
            <a:stretch>
              <a:fillRect/>
            </a:stretch>
          </p:blipFill>
          <p:spPr>
            <a:xfrm>
              <a:off x="10373" y="6586"/>
              <a:ext cx="4846" cy="3259"/>
            </a:xfrm>
            <a:prstGeom prst="rect">
              <a:avLst/>
            </a:prstGeom>
            <a:noFill/>
            <a:ln w="9525">
              <a:noFill/>
            </a:ln>
          </p:spPr>
        </p:pic>
        <p:sp>
          <p:nvSpPr>
            <p:cNvPr id="1073743282" name="Text Box 325"/>
            <p:cNvSpPr txBox="1"/>
            <p:nvPr/>
          </p:nvSpPr>
          <p:spPr>
            <a:xfrm>
              <a:off x="11517" y="9206"/>
              <a:ext cx="517" cy="500"/>
            </a:xfrm>
            <a:prstGeom prst="rect">
              <a:avLst/>
            </a:prstGeom>
            <a:solidFill>
              <a:srgbClr val="FFFFFF">
                <a:alpha val="0"/>
              </a:srgbClr>
            </a:solidFill>
            <a:ln w="9525">
              <a:noFill/>
            </a:ln>
          </p:spPr>
          <p:txBody>
            <a:bodyPr wrap="square"/>
            <a:lstStyle/>
            <a:p>
              <a:r>
                <a:rPr lang="zh-CN" altLang="en-US"/>
                <a:t>①</a:t>
              </a:r>
            </a:p>
            <a:p>
              <a:endParaRPr lang="zh-CN" altLang="en-US"/>
            </a:p>
          </p:txBody>
        </p:sp>
        <p:sp>
          <p:nvSpPr>
            <p:cNvPr id="1073743283" name="Text Box 326"/>
            <p:cNvSpPr txBox="1"/>
            <p:nvPr/>
          </p:nvSpPr>
          <p:spPr>
            <a:xfrm>
              <a:off x="11771" y="8726"/>
              <a:ext cx="517" cy="500"/>
            </a:xfrm>
            <a:prstGeom prst="rect">
              <a:avLst/>
            </a:prstGeom>
            <a:solidFill>
              <a:srgbClr val="FFFFFF">
                <a:alpha val="0"/>
              </a:srgbClr>
            </a:solidFill>
            <a:ln w="9525">
              <a:noFill/>
            </a:ln>
          </p:spPr>
          <p:txBody>
            <a:bodyPr wrap="square"/>
            <a:lstStyle/>
            <a:p>
              <a:r>
                <a:rPr lang="zh-CN" altLang="en-US"/>
                <a:t>③</a:t>
              </a:r>
            </a:p>
            <a:p>
              <a:endParaRPr lang="zh-CN" altLang="en-US"/>
            </a:p>
          </p:txBody>
        </p:sp>
        <p:sp>
          <p:nvSpPr>
            <p:cNvPr id="1073743284" name="Text Box 327"/>
            <p:cNvSpPr txBox="1"/>
            <p:nvPr/>
          </p:nvSpPr>
          <p:spPr>
            <a:xfrm>
              <a:off x="13606" y="8298"/>
              <a:ext cx="517" cy="500"/>
            </a:xfrm>
            <a:prstGeom prst="rect">
              <a:avLst/>
            </a:prstGeom>
            <a:solidFill>
              <a:srgbClr val="FFFFFF">
                <a:alpha val="0"/>
              </a:srgbClr>
            </a:solidFill>
            <a:ln w="9525">
              <a:noFill/>
            </a:ln>
          </p:spPr>
          <p:txBody>
            <a:bodyPr wrap="square"/>
            <a:lstStyle/>
            <a:p>
              <a:r>
                <a:rPr lang="zh-CN" altLang="en-US"/>
                <a:t>⑤</a:t>
              </a:r>
            </a:p>
            <a:p>
              <a:endParaRPr lang="zh-CN" altLang="en-US"/>
            </a:p>
          </p:txBody>
        </p:sp>
        <p:sp>
          <p:nvSpPr>
            <p:cNvPr id="1073743285" name="Text Box 328"/>
            <p:cNvSpPr txBox="1"/>
            <p:nvPr/>
          </p:nvSpPr>
          <p:spPr>
            <a:xfrm>
              <a:off x="11239" y="8637"/>
              <a:ext cx="517" cy="500"/>
            </a:xfrm>
            <a:prstGeom prst="rect">
              <a:avLst/>
            </a:prstGeom>
            <a:solidFill>
              <a:srgbClr val="FFFFFF">
                <a:alpha val="0"/>
              </a:srgbClr>
            </a:solidFill>
            <a:ln w="9525">
              <a:noFill/>
            </a:ln>
          </p:spPr>
          <p:txBody>
            <a:bodyPr wrap="square"/>
            <a:lstStyle/>
            <a:p>
              <a:r>
                <a:rPr lang="zh-CN" altLang="en-US"/>
                <a:t>⑥</a:t>
              </a:r>
            </a:p>
            <a:p>
              <a:endParaRPr lang="zh-CN" alt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前舱安装件和线束的检查</a:t>
            </a:r>
          </a:p>
        </p:txBody>
      </p:sp>
      <p:graphicFrame>
        <p:nvGraphicFramePr>
          <p:cNvPr id="2" name="表格 -1"/>
          <p:cNvGraphicFramePr/>
          <p:nvPr/>
        </p:nvGraphicFramePr>
        <p:xfrm>
          <a:off x="1671320" y="2518410"/>
          <a:ext cx="3028315" cy="3581400"/>
        </p:xfrm>
        <a:graphic>
          <a:graphicData uri="http://schemas.openxmlformats.org/drawingml/2006/table">
            <a:tbl>
              <a:tblPr firstRow="1" bandRow="1">
                <a:tableStyleId>{5940675A-B579-460E-94D1-54222C63F5DA}</a:tableStyleId>
              </a:tblPr>
              <a:tblGrid>
                <a:gridCol w="353060"/>
                <a:gridCol w="2675255"/>
              </a:tblGrid>
              <a:tr h="65849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机盖锁与所勾关闭后锁止牢固，机盖无松动机盖打开，拉动拉索，机盖应有小幅上弹手动开启机盖，锁扣无卡滞</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机舱内各电器件紧固螺丝有紧固标记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658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机舱内所有负极与车身连接线束不松动，有紧固标记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0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蓄电池检视窗显示绿色表示电量正常，两极柱不允许有漏液</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91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与电机控制器、高压控制盒、</a:t>
                      </a:r>
                      <a:r>
                        <a:rPr lang="en-US" altLang="zh-CN" sz="1000" b="0">
                          <a:latin typeface="宋体" panose="02010600030101010101" pitchFamily="2" charset="-122"/>
                          <a:ea typeface="宋体" panose="02010600030101010101" pitchFamily="2" charset="-122"/>
                          <a:cs typeface="宋体" panose="02010600030101010101" pitchFamily="2" charset="-122"/>
                        </a:rPr>
                        <a:t>DC-DC</a:t>
                      </a:r>
                      <a:r>
                        <a:rPr lang="zh-CN" altLang="en-US" sz="1000" b="0">
                          <a:latin typeface="宋体" panose="02010600030101010101" pitchFamily="2" charset="-122"/>
                          <a:ea typeface="宋体" panose="02010600030101010101" pitchFamily="2" charset="-122"/>
                          <a:cs typeface="宋体" panose="02010600030101010101" pitchFamily="2" charset="-122"/>
                        </a:rPr>
                        <a:t>和充电机连接的所有插头连接紧固，无松动。插头锁止机构能卡到正确位置</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403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机舱内线束固定卡扣按照工艺卡至正确位置，固定牢靠，无松动。卡扣无脱落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878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机舱内线束无破损，交叉连接</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485775"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3. </a:t>
            </a:r>
            <a:r>
              <a:rPr lang="zh-CN" altLang="en-US" sz="2400" b="1" dirty="0">
                <a:solidFill>
                  <a:schemeClr val="bg1"/>
                </a:solidFill>
                <a:latin typeface="宋体" panose="02010600030101010101" pitchFamily="2" charset="-122"/>
              </a:rPr>
              <a:t>前机舱检查</a:t>
            </a:r>
          </a:p>
        </p:txBody>
      </p:sp>
      <p:pic>
        <p:nvPicPr>
          <p:cNvPr id="1073743286" name="图片 199" descr="409657535438953925.png"/>
          <p:cNvPicPr>
            <a:picLocks noChangeAspect="1"/>
          </p:cNvPicPr>
          <p:nvPr/>
        </p:nvPicPr>
        <p:blipFill>
          <a:blip r:embed="rId2"/>
          <a:stretch>
            <a:fillRect/>
          </a:stretch>
        </p:blipFill>
        <p:spPr>
          <a:xfrm>
            <a:off x="5056505" y="2869565"/>
            <a:ext cx="3354705" cy="245237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北汽新能源EV160PDI作业流程</a:t>
            </a:r>
          </a:p>
        </p:txBody>
      </p:sp>
      <p:sp>
        <p:nvSpPr>
          <p:cNvPr id="101" name="文本框 100"/>
          <p:cNvSpPr txBox="1"/>
          <p:nvPr/>
        </p:nvSpPr>
        <p:spPr>
          <a:xfrm>
            <a:off x="2081530" y="6014403"/>
            <a:ext cx="5080000" cy="252730"/>
          </a:xfrm>
          <a:prstGeom prst="rect">
            <a:avLst/>
          </a:prstGeom>
          <a:noFill/>
          <a:ln w="9525">
            <a:noFill/>
          </a:ln>
        </p:spPr>
        <p:txBody>
          <a:bodyPr>
            <a:spAutoFit/>
          </a:bodyPr>
          <a:lstStyle/>
          <a:p>
            <a:pPr algn="ctr"/>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261048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随车工具的检查</a:t>
            </a:r>
          </a:p>
        </p:txBody>
      </p:sp>
      <p:graphicFrame>
        <p:nvGraphicFramePr>
          <p:cNvPr id="3" name="表格 2"/>
          <p:cNvGraphicFramePr/>
          <p:nvPr/>
        </p:nvGraphicFramePr>
        <p:xfrm>
          <a:off x="1646555" y="2666365"/>
          <a:ext cx="2863215" cy="3018790"/>
        </p:xfrm>
        <a:graphic>
          <a:graphicData uri="http://schemas.openxmlformats.org/drawingml/2006/table">
            <a:tbl>
              <a:tblPr firstRow="1" bandRow="1">
                <a:tableStyleId>{5940675A-B579-460E-94D1-54222C63F5DA}</a:tableStyleId>
              </a:tblPr>
              <a:tblGrid>
                <a:gridCol w="467360"/>
                <a:gridCol w="2395855"/>
              </a:tblGrid>
              <a:tr h="72390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1</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车轮扳手、拖车钩放置于工具包内</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2</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三角警告标志牌总成有配备</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8905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3</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摇手柄总成、千斤顶总成有配备</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292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4</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充电线有配备</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292100"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4.随车物品检查</a:t>
            </a:r>
            <a:endParaRPr lang="zh-CN" altLang="en-US" sz="2400" b="1" dirty="0">
              <a:solidFill>
                <a:schemeClr val="bg1"/>
              </a:solidFill>
              <a:latin typeface="宋体" panose="02010600030101010101" pitchFamily="2" charset="-122"/>
            </a:endParaRPr>
          </a:p>
        </p:txBody>
      </p:sp>
      <p:pic>
        <p:nvPicPr>
          <p:cNvPr id="1073743462" name="图片 198"/>
          <p:cNvPicPr>
            <a:picLocks noChangeAspect="1"/>
          </p:cNvPicPr>
          <p:nvPr/>
        </p:nvPicPr>
        <p:blipFill>
          <a:blip r:embed="rId2"/>
          <a:stretch>
            <a:fillRect/>
          </a:stretch>
        </p:blipFill>
        <p:spPr>
          <a:xfrm>
            <a:off x="5412740" y="3080385"/>
            <a:ext cx="2632075" cy="2037715"/>
          </a:xfrm>
          <a:prstGeom prst="rect">
            <a:avLst/>
          </a:prstGeom>
          <a:noFill/>
          <a:ln w="25400" cap="flat" cmpd="sng">
            <a:solidFill>
              <a:srgbClr val="000000"/>
            </a:solidFill>
            <a:prstDash val="solid"/>
            <a:miter/>
            <a:headEnd type="none" w="med" len="med"/>
            <a:tailEnd type="none" w="med" len="me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9" name="矩形 8"/>
          <p:cNvSpPr/>
          <p:nvPr/>
        </p:nvSpPr>
        <p:spPr>
          <a:xfrm>
            <a:off x="1140460" y="196850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随车资料的检查</a:t>
            </a:r>
          </a:p>
        </p:txBody>
      </p:sp>
      <p:graphicFrame>
        <p:nvGraphicFramePr>
          <p:cNvPr id="2" name="表格 -1"/>
          <p:cNvGraphicFramePr/>
          <p:nvPr/>
        </p:nvGraphicFramePr>
        <p:xfrm>
          <a:off x="1646555" y="2578735"/>
          <a:ext cx="2717800" cy="1170940"/>
        </p:xfrm>
        <a:graphic>
          <a:graphicData uri="http://schemas.openxmlformats.org/drawingml/2006/table">
            <a:tbl>
              <a:tblPr firstRow="1" bandRow="1">
                <a:tableStyleId>{5940675A-B579-460E-94D1-54222C63F5DA}</a:tableStyleId>
              </a:tblPr>
              <a:tblGrid>
                <a:gridCol w="443865"/>
                <a:gridCol w="2273935"/>
              </a:tblGrid>
              <a:tr h="49022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1</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多媒体使用手册及质保手册有配备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2</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整车保修手册有配备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360">
                <a:tc>
                  <a:txBody>
                    <a:bodyPr/>
                    <a:lstStyle/>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3</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整车用户手册有配备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矩形 4"/>
          <p:cNvSpPr/>
          <p:nvPr/>
        </p:nvSpPr>
        <p:spPr>
          <a:xfrm>
            <a:off x="1019810" y="3991610"/>
            <a:ext cx="3404235"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其他配备物品的检查</a:t>
            </a:r>
          </a:p>
        </p:txBody>
      </p:sp>
      <p:graphicFrame>
        <p:nvGraphicFramePr>
          <p:cNvPr id="6" name="表格 5"/>
          <p:cNvGraphicFramePr/>
          <p:nvPr/>
        </p:nvGraphicFramePr>
        <p:xfrm>
          <a:off x="1646555" y="4478020"/>
          <a:ext cx="2717800" cy="1822450"/>
        </p:xfrm>
        <a:graphic>
          <a:graphicData uri="http://schemas.openxmlformats.org/drawingml/2006/table">
            <a:tbl>
              <a:tblPr firstRow="1" bandRow="1">
                <a:tableStyleId>{5940675A-B579-460E-94D1-54222C63F5DA}</a:tableStyleId>
              </a:tblPr>
              <a:tblGrid>
                <a:gridCol w="443865"/>
                <a:gridCol w="2273935"/>
              </a:tblGrid>
              <a:tr h="391795">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1</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灭火器有配备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099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2</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导航卡有配备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623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3</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收音机天线有配备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7035">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4</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补胎液或备胎有配备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6400">
                <a:tc>
                  <a:txBody>
                    <a:bodyPr/>
                    <a:lstStyle/>
                    <a:p>
                      <a:pPr indent="0" algn="ctr">
                        <a:buNone/>
                      </a:pPr>
                      <a:r>
                        <a:rPr lang="en-US" altLang="zh-CN" sz="1200" b="0">
                          <a:latin typeface="宋体" panose="02010600030101010101" pitchFamily="2" charset="-122"/>
                          <a:ea typeface="宋体" panose="02010600030101010101" pitchFamily="2" charset="-122"/>
                          <a:cs typeface="宋体" panose="02010600030101010101" pitchFamily="2" charset="-122"/>
                        </a:rPr>
                        <a:t>5</a:t>
                      </a:r>
                      <a:endParaRPr lang="zh-CN" altLang="en-US" sz="12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200" b="0">
                          <a:latin typeface="宋体" panose="02010600030101010101" pitchFamily="2" charset="-122"/>
                          <a:ea typeface="宋体" panose="02010600030101010101" pitchFamily="2" charset="-122"/>
                          <a:cs typeface="宋体" panose="02010600030101010101" pitchFamily="2" charset="-122"/>
                        </a:rPr>
                        <a:t>车牌固定板螺丝卡子有配备</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292100"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4.随车物品检查</a:t>
            </a:r>
            <a:endParaRPr lang="zh-CN" altLang="en-US" sz="2400" b="1" dirty="0">
              <a:solidFill>
                <a:schemeClr val="bg1"/>
              </a:solidFill>
              <a:latin typeface="宋体" panose="02010600030101010101" pitchFamily="2" charset="-122"/>
            </a:endParaRPr>
          </a:p>
        </p:txBody>
      </p:sp>
      <p:pic>
        <p:nvPicPr>
          <p:cNvPr id="3" name="图片 2"/>
          <p:cNvPicPr>
            <a:picLocks noChangeAspect="1"/>
          </p:cNvPicPr>
          <p:nvPr/>
        </p:nvPicPr>
        <p:blipFill>
          <a:blip r:embed="rId2"/>
          <a:stretch>
            <a:fillRect/>
          </a:stretch>
        </p:blipFill>
        <p:spPr>
          <a:xfrm>
            <a:off x="4857750" y="2336800"/>
            <a:ext cx="3752215" cy="327469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3"/>
          <p:cNvSpPr txBox="1"/>
          <p:nvPr/>
        </p:nvSpPr>
        <p:spPr>
          <a:xfrm>
            <a:off x="2663825" y="563563"/>
            <a:ext cx="3306445" cy="521970"/>
          </a:xfrm>
          <a:prstGeom prst="rect">
            <a:avLst/>
          </a:prstGeom>
          <a:noFill/>
          <a:ln w="9525">
            <a:noFill/>
          </a:ln>
        </p:spPr>
        <p:txBody>
          <a:bodyPr wrap="none" anchor="t">
            <a:spAutoFit/>
          </a:bodyPr>
          <a:lstStyle/>
          <a:p>
            <a:pPr algn="l"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一、PDI作业的含义</a:t>
            </a:r>
          </a:p>
        </p:txBody>
      </p:sp>
      <p:sp>
        <p:nvSpPr>
          <p:cNvPr id="19459" name="矩形 21"/>
          <p:cNvSpPr/>
          <p:nvPr/>
        </p:nvSpPr>
        <p:spPr>
          <a:xfrm>
            <a:off x="503238" y="1481138"/>
            <a:ext cx="4448175" cy="460375"/>
          </a:xfrm>
          <a:prstGeom prst="rect">
            <a:avLst/>
          </a:prstGeom>
          <a:solidFill>
            <a:srgbClr val="00B0F0"/>
          </a:solidFill>
          <a:ln w="9525">
            <a:noFill/>
          </a:ln>
        </p:spPr>
        <p:txBody>
          <a:bodyPr anchor="t">
            <a:spAutoFit/>
          </a:bodyPr>
          <a:lstStyle/>
          <a:p>
            <a:r>
              <a:rPr lang="en-US" altLang="zh-CN" sz="2400" b="1" dirty="0">
                <a:solidFill>
                  <a:schemeClr val="bg1"/>
                </a:solidFill>
                <a:latin typeface="宋体" panose="02010600030101010101" pitchFamily="2" charset="-122"/>
                <a:ea typeface="宋体" panose="02010600030101010101" pitchFamily="2" charset="-122"/>
              </a:rPr>
              <a:t>1</a:t>
            </a:r>
            <a:r>
              <a:rPr lang="zh-CN" altLang="en-US" sz="2400" b="1" dirty="0">
                <a:solidFill>
                  <a:schemeClr val="bg1"/>
                </a:solidFill>
                <a:latin typeface="宋体" panose="02010600030101010101" pitchFamily="2" charset="-122"/>
                <a:ea typeface="宋体" panose="02010600030101010101" pitchFamily="2" charset="-122"/>
              </a:rPr>
              <a:t>、</a:t>
            </a:r>
            <a:r>
              <a:rPr lang="en-US" altLang="zh-CN" sz="2400" b="1" dirty="0">
                <a:solidFill>
                  <a:schemeClr val="bg1"/>
                </a:solidFill>
                <a:latin typeface="宋体" panose="02010600030101010101" pitchFamily="2" charset="-122"/>
                <a:ea typeface="宋体" panose="02010600030101010101" pitchFamily="2" charset="-122"/>
              </a:rPr>
              <a:t>PDI定义</a:t>
            </a:r>
            <a:endParaRPr lang="zh-CN" altLang="en-US" sz="2400" dirty="0">
              <a:solidFill>
                <a:schemeClr val="bg1"/>
              </a:solidFill>
              <a:latin typeface="宋体" panose="02010600030101010101" pitchFamily="2" charset="-122"/>
              <a:ea typeface="宋体" panose="02010600030101010101" pitchFamily="2" charset="-122"/>
            </a:endParaRPr>
          </a:p>
        </p:txBody>
      </p:sp>
      <p:sp>
        <p:nvSpPr>
          <p:cNvPr id="2" name="文本框 1"/>
          <p:cNvSpPr txBox="1"/>
          <p:nvPr/>
        </p:nvSpPr>
        <p:spPr>
          <a:xfrm>
            <a:off x="920115" y="3181350"/>
            <a:ext cx="7135495" cy="1014730"/>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lang="en-US" altLang="zh-CN" sz="2000" noProof="0" dirty="0" smtClean="0">
                <a:ln>
                  <a:noFill/>
                </a:ln>
                <a:effectLst/>
                <a:uLnTx/>
                <a:uFillTx/>
                <a:sym typeface="+mn-ea"/>
              </a:rPr>
              <a:t>       </a:t>
            </a:r>
            <a:r>
              <a:rPr lang="zh-CN" altLang="en-US" sz="2000" noProof="0" dirty="0" smtClean="0">
                <a:ln>
                  <a:noFill/>
                </a:ln>
                <a:effectLst/>
                <a:uLnTx/>
                <a:uFillTx/>
                <a:sym typeface="+mn-ea"/>
              </a:rPr>
              <a:t>新车送交顾客之前进行的全面检查，英文是pre-Delivery Inspection，简称</a:t>
            </a:r>
            <a:r>
              <a:rPr lang="zh-CN" altLang="en-US" sz="2000" b="1" noProof="0" dirty="0" smtClean="0">
                <a:ln>
                  <a:noFill/>
                </a:ln>
                <a:effectLst/>
                <a:uLnTx/>
                <a:uFillTx/>
                <a:sym typeface="+mn-ea"/>
              </a:rPr>
              <a:t>PDI</a:t>
            </a:r>
            <a:r>
              <a:rPr lang="zh-CN" altLang="en-US" sz="2000" noProof="0" dirty="0" smtClean="0">
                <a:ln>
                  <a:noFill/>
                </a:ln>
                <a:effectLst/>
                <a:uLnTx/>
                <a:uFillTx/>
                <a:sym typeface="+mn-ea"/>
              </a:rPr>
              <a:t>。</a:t>
            </a:r>
            <a:endParaRPr kumimoji="0" lang="zh-CN" altLang="en-US" sz="20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1198880" y="2376805"/>
            <a:ext cx="4522470" cy="368300"/>
          </a:xfrm>
          <a:prstGeom prst="rect">
            <a:avLst/>
          </a:prstGeom>
          <a:noFill/>
        </p:spPr>
        <p:txBody>
          <a:bodyPr wrap="square" rtlCol="0">
            <a:spAutoFit/>
          </a:bodyPr>
          <a:lstStyle/>
          <a:p>
            <a:r>
              <a:rPr lang="zh-CN" altLang="en-US" b="1"/>
              <a:t>何为</a:t>
            </a:r>
            <a:r>
              <a:rPr lang="en-US" altLang="zh-CN" b="1"/>
              <a:t>PDI</a:t>
            </a:r>
            <a:r>
              <a:rPr lang="zh-CN" altLang="en-US" b="1"/>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595058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 北汽新能源EV160PDI作业流程</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graphicFrame>
        <p:nvGraphicFramePr>
          <p:cNvPr id="2" name="表格 1"/>
          <p:cNvGraphicFramePr/>
          <p:nvPr/>
        </p:nvGraphicFramePr>
        <p:xfrm>
          <a:off x="745490" y="1908810"/>
          <a:ext cx="3380740" cy="4105910"/>
        </p:xfrm>
        <a:graphic>
          <a:graphicData uri="http://schemas.openxmlformats.org/drawingml/2006/table">
            <a:tbl>
              <a:tblPr firstRow="1" bandRow="1">
                <a:tableStyleId>{5940675A-B579-460E-94D1-54222C63F5DA}</a:tableStyleId>
              </a:tblPr>
              <a:tblGrid>
                <a:gridCol w="321310"/>
                <a:gridCol w="1088390"/>
                <a:gridCol w="321310"/>
                <a:gridCol w="1649730"/>
              </a:tblGrid>
              <a:tr h="491490">
                <a:tc>
                  <a:txBody>
                    <a:bodyPr/>
                    <a:lstStyle/>
                    <a:p>
                      <a:pPr indent="0" algn="ctr">
                        <a:buNone/>
                      </a:pPr>
                      <a:r>
                        <a:rPr lang="zh-CN" altLang="en-US" sz="1000" b="0">
                          <a:solidFill>
                            <a:schemeClr val="tx1"/>
                          </a:solidFill>
                          <a:latin typeface="宋体" panose="02010600030101010101" pitchFamily="2" charset="-122"/>
                          <a:ea typeface="宋体" panose="02010600030101010101" pitchFamily="2" charset="-122"/>
                          <a:cs typeface="宋体" panose="02010600030101010101" pitchFamily="2" charset="-122"/>
                        </a:rPr>
                        <a:t>序号</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90000"/>
                      </a:schemeClr>
                    </a:solidFill>
                  </a:tcPr>
                </a:tc>
                <a:tc>
                  <a:txBody>
                    <a:bodyPr/>
                    <a:lstStyle/>
                    <a:p>
                      <a:pPr indent="0" algn="ctr">
                        <a:buNone/>
                      </a:pPr>
                      <a:r>
                        <a:rPr lang="zh-CN" altLang="en-US" sz="1000" b="0">
                          <a:solidFill>
                            <a:schemeClr val="tx1"/>
                          </a:solidFill>
                          <a:latin typeface="宋体" panose="02010600030101010101" pitchFamily="2" charset="-122"/>
                          <a:ea typeface="宋体" panose="02010600030101010101" pitchFamily="2" charset="-122"/>
                          <a:cs typeface="宋体" panose="02010600030101010101" pitchFamily="2" charset="-122"/>
                        </a:rPr>
                        <a:t>序号名称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90000"/>
                      </a:schemeClr>
                    </a:solidFill>
                  </a:tcPr>
                </a:tc>
                <a:tc>
                  <a:txBody>
                    <a:bodyPr/>
                    <a:lstStyle/>
                    <a:p>
                      <a:pPr indent="0" algn="ctr">
                        <a:buNone/>
                      </a:pPr>
                      <a:r>
                        <a:rPr lang="zh-CN" altLang="en-US" sz="1000" b="0">
                          <a:solidFill>
                            <a:schemeClr val="tx1"/>
                          </a:solidFill>
                          <a:latin typeface="宋体" panose="02010600030101010101" pitchFamily="2" charset="-122"/>
                          <a:ea typeface="宋体" panose="02010600030101010101" pitchFamily="2" charset="-122"/>
                          <a:cs typeface="宋体" panose="02010600030101010101" pitchFamily="2" charset="-122"/>
                        </a:rPr>
                        <a:t>序号</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90000"/>
                      </a:schemeClr>
                    </a:solidFill>
                  </a:tcPr>
                </a:tc>
                <a:tc>
                  <a:txBody>
                    <a:bodyPr/>
                    <a:lstStyle/>
                    <a:p>
                      <a:pPr indent="0" algn="ctr">
                        <a:buNone/>
                      </a:pPr>
                      <a:r>
                        <a:rPr lang="zh-CN" altLang="en-US" sz="1000" b="0">
                          <a:solidFill>
                            <a:schemeClr val="tx1"/>
                          </a:solidFill>
                          <a:latin typeface="宋体" panose="02010600030101010101" pitchFamily="2" charset="-122"/>
                          <a:ea typeface="宋体" panose="02010600030101010101" pitchFamily="2" charset="-122"/>
                          <a:cs typeface="宋体" panose="02010600030101010101" pitchFamily="2" charset="-122"/>
                        </a:rPr>
                        <a:t>序号名称</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lumMod val="90000"/>
                      </a:schemeClr>
                    </a:solidFill>
                  </a:tcPr>
                </a:tc>
              </a:tr>
              <a:tr h="1803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驱动电机功率表 </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安全带未系指示灯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7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前雾灯 </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制动故障指示灯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16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示廓灯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防盗指示灯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3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安全气囊指示灯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充电线连接指示灯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7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宋体" panose="02010600030101010101" pitchFamily="2" charset="-122"/>
                          <a:ea typeface="宋体" panose="02010600030101010101" pitchFamily="2" charset="-122"/>
                          <a:cs typeface="宋体" panose="02010600030101010101" pitchFamily="2" charset="-122"/>
                        </a:rPr>
                        <a:t>ABS</a:t>
                      </a:r>
                      <a:r>
                        <a:rPr lang="zh-CN" altLang="en-US" sz="1000" b="0">
                          <a:latin typeface="宋体" panose="02010600030101010101" pitchFamily="2" charset="-122"/>
                          <a:ea typeface="宋体" panose="02010600030101010101" pitchFamily="2" charset="-122"/>
                          <a:cs typeface="宋体" panose="02010600030101010101" pitchFamily="2" charset="-122"/>
                        </a:rPr>
                        <a:t>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驻车制动指示灯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161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后雾灯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门开指示灯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31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远光灯 </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车速表</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573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8</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跛行指示灯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左</a:t>
                      </a:r>
                      <a:r>
                        <a:rPr lang="en-US" altLang="zh-CN" sz="1000" b="0">
                          <a:latin typeface="宋体" panose="02010600030101010101" pitchFamily="2" charset="-122"/>
                          <a:ea typeface="宋体" panose="02010600030101010101" pitchFamily="2" charset="-122"/>
                          <a:cs typeface="宋体" panose="02010600030101010101" pitchFamily="2" charset="-122"/>
                        </a:rPr>
                        <a:t>/</a:t>
                      </a:r>
                      <a:r>
                        <a:rPr lang="zh-CN" altLang="en-US" sz="1000" b="0">
                          <a:latin typeface="宋体" panose="02010600030101010101" pitchFamily="2" charset="-122"/>
                          <a:ea typeface="宋体" panose="02010600030101010101" pitchFamily="2" charset="-122"/>
                          <a:cs typeface="宋体" panose="02010600030101010101" pitchFamily="2" charset="-122"/>
                        </a:rPr>
                        <a:t>右转向指示灯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7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9</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蓄电池故障指示灯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宋体" panose="02010600030101010101" pitchFamily="2" charset="-122"/>
                          <a:ea typeface="宋体" panose="02010600030101010101" pitchFamily="2" charset="-122"/>
                          <a:cs typeface="宋体" panose="02010600030101010101" pitchFamily="2" charset="-122"/>
                        </a:rPr>
                        <a:t>READY</a:t>
                      </a:r>
                      <a:r>
                        <a:rPr lang="zh-CN" altLang="en-US" sz="1000" b="0">
                          <a:latin typeface="宋体" panose="02010600030101010101" pitchFamily="2" charset="-122"/>
                          <a:ea typeface="宋体" panose="02010600030101010101" pitchFamily="2" charset="-122"/>
                          <a:cs typeface="宋体" panose="02010600030101010101" pitchFamily="2" charset="-122"/>
                        </a:rPr>
                        <a:t>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735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10</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电机及控制器过热指示灯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左、右转向指示灯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74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11</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动力电池故障指示灯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26</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宋体" panose="02010600030101010101" pitchFamily="2" charset="-122"/>
                          <a:ea typeface="宋体" panose="02010600030101010101" pitchFamily="2" charset="-122"/>
                          <a:cs typeface="宋体" panose="02010600030101010101" pitchFamily="2" charset="-122"/>
                        </a:rPr>
                        <a:t>REMOTE</a:t>
                      </a:r>
                      <a:r>
                        <a:rPr lang="zh-CN" altLang="en-US" sz="1000" b="0">
                          <a:latin typeface="宋体" panose="02010600030101010101" pitchFamily="2" charset="-122"/>
                          <a:ea typeface="宋体" panose="02010600030101010101" pitchFamily="2" charset="-122"/>
                          <a:cs typeface="宋体" panose="02010600030101010101" pitchFamily="2" charset="-122"/>
                        </a:rPr>
                        <a:t>指示灯</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12</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动力电池断开指示灯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27</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室外温度提示</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637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13</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系统故障灯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Times New Roman" panose="02020603050405020304" charset="0"/>
                          <a:cs typeface="Times New Roman" panose="02020603050405020304" charset="0"/>
                        </a:rPr>
                        <a:t> </a:t>
                      </a: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Times New Roman" panose="02020603050405020304" charset="0"/>
                          <a:cs typeface="Times New Roman" panose="02020603050405020304" charset="0"/>
                        </a:rPr>
                        <a:t> </a:t>
                      </a: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14</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000" b="0">
                          <a:latin typeface="宋体" panose="02010600030101010101" pitchFamily="2" charset="-122"/>
                          <a:ea typeface="宋体" panose="02010600030101010101" pitchFamily="2" charset="-122"/>
                          <a:cs typeface="宋体" panose="02010600030101010101" pitchFamily="2" charset="-122"/>
                        </a:rPr>
                        <a:t>充电提醒灯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Times New Roman" panose="02020603050405020304" charset="0"/>
                          <a:cs typeface="Times New Roman" panose="02020603050405020304" charset="0"/>
                        </a:rPr>
                        <a:t> </a:t>
                      </a: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Times New Roman" panose="02020603050405020304" charset="0"/>
                          <a:cs typeface="Times New Roman" panose="02020603050405020304" charset="0"/>
                        </a:rPr>
                        <a:t> </a:t>
                      </a: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6860">
                <a:tc>
                  <a:txBody>
                    <a:bodyPr/>
                    <a:lstStyle/>
                    <a:p>
                      <a:pPr indent="0" algn="ctr">
                        <a:buNone/>
                      </a:pPr>
                      <a:r>
                        <a:rPr lang="en-US" altLang="zh-CN" sz="1000" b="0">
                          <a:latin typeface="宋体" panose="02010600030101010101" pitchFamily="2" charset="-122"/>
                          <a:ea typeface="宋体" panose="02010600030101010101" pitchFamily="2" charset="-122"/>
                          <a:cs typeface="宋体" panose="02010600030101010101" pitchFamily="2" charset="-122"/>
                        </a:rPr>
                        <a:t>15</a:t>
                      </a:r>
                      <a:endParaRPr lang="zh-CN" altLang="en-US" sz="1000" b="0">
                        <a:latin typeface="宋体" panose="02010600030101010101" pitchFamily="2" charset="-122"/>
                        <a:ea typeface="宋体" panose="02010600030101010101" pitchFamily="2" charset="-122"/>
                        <a:cs typeface="宋体" panose="02010600030101010101" pitchFamily="2" charset="-122"/>
                      </a:endParaRP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altLang="zh-CN" sz="1000" b="0">
                          <a:latin typeface="宋体" panose="02010600030101010101" pitchFamily="2" charset="-122"/>
                          <a:ea typeface="宋体" panose="02010600030101010101" pitchFamily="2" charset="-122"/>
                          <a:cs typeface="宋体" panose="02010600030101010101" pitchFamily="2" charset="-122"/>
                        </a:rPr>
                        <a:t>EPS</a:t>
                      </a:r>
                      <a:r>
                        <a:rPr lang="zh-CN" altLang="en-US" sz="1000" b="0">
                          <a:latin typeface="宋体" panose="02010600030101010101" pitchFamily="2" charset="-122"/>
                          <a:ea typeface="宋体" panose="02010600030101010101" pitchFamily="2" charset="-122"/>
                          <a:cs typeface="宋体" panose="02010600030101010101" pitchFamily="2" charset="-122"/>
                        </a:rPr>
                        <a:t>故障指示灯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altLang="zh-CN" sz="1000" b="0">
                          <a:latin typeface="Times New Roman" panose="02020603050405020304" charset="0"/>
                          <a:cs typeface="Times New Roman" panose="02020603050405020304" charset="0"/>
                        </a:rPr>
                        <a:t> </a:t>
                      </a: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zh-CN" altLang="en-US" sz="1000" b="0">
                        <a:latin typeface="Times New Roman" panose="02020603050405020304" charset="0"/>
                        <a:ea typeface="Times New Roman" panose="02020603050405020304" charset="0"/>
                        <a:cs typeface="Times New Roman" panose="02020603050405020304" charset="0"/>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5603" name="矩形 20"/>
          <p:cNvSpPr/>
          <p:nvPr/>
        </p:nvSpPr>
        <p:spPr>
          <a:xfrm>
            <a:off x="292100" y="1280160"/>
            <a:ext cx="2916555" cy="460375"/>
          </a:xfrm>
          <a:prstGeom prst="rect">
            <a:avLst/>
          </a:prstGeom>
          <a:solidFill>
            <a:srgbClr val="00B0F0"/>
          </a:solidFill>
          <a:ln w="9525">
            <a:noFill/>
          </a:ln>
        </p:spPr>
        <p:txBody>
          <a:bodyPr wrap="square">
            <a:spAutoFit/>
          </a:bodyPr>
          <a:lstStyle/>
          <a:p>
            <a:r>
              <a:rPr lang="en-US" altLang="zh-CN" sz="2400" b="1" dirty="0">
                <a:solidFill>
                  <a:schemeClr val="bg1"/>
                </a:solidFill>
                <a:latin typeface="宋体" panose="02010600030101010101" pitchFamily="2" charset="-122"/>
              </a:rPr>
              <a:t>5.</a:t>
            </a:r>
            <a:r>
              <a:rPr lang="zh-CN" altLang="en-US" sz="2400" b="1" dirty="0">
                <a:solidFill>
                  <a:schemeClr val="bg1"/>
                </a:solidFill>
                <a:latin typeface="宋体" panose="02010600030101010101" pitchFamily="2" charset="-122"/>
              </a:rPr>
              <a:t>仪表指示标识</a:t>
            </a:r>
          </a:p>
        </p:txBody>
      </p:sp>
      <p:pic>
        <p:nvPicPr>
          <p:cNvPr id="1073743464" name="图片 196" descr="D:\users\zhangguona\Desktop\无标题.jpg"/>
          <p:cNvPicPr>
            <a:picLocks noChangeAspect="1"/>
          </p:cNvPicPr>
          <p:nvPr/>
        </p:nvPicPr>
        <p:blipFill>
          <a:blip r:embed="rId2"/>
          <a:stretch>
            <a:fillRect/>
          </a:stretch>
        </p:blipFill>
        <p:spPr>
          <a:xfrm>
            <a:off x="4516120" y="2508250"/>
            <a:ext cx="4014470" cy="212661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646555" y="529908"/>
            <a:ext cx="6027420"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四、 北汽新能源EV160新车交车条件</a:t>
            </a:r>
          </a:p>
        </p:txBody>
      </p:sp>
      <p:sp>
        <p:nvSpPr>
          <p:cNvPr id="101" name="文本框 100"/>
          <p:cNvSpPr txBox="1"/>
          <p:nvPr/>
        </p:nvSpPr>
        <p:spPr>
          <a:xfrm>
            <a:off x="2081530" y="6014403"/>
            <a:ext cx="5080000" cy="252730"/>
          </a:xfrm>
          <a:prstGeom prst="rect">
            <a:avLst/>
          </a:prstGeom>
          <a:noFill/>
          <a:ln w="9525">
            <a:noFill/>
          </a:ln>
        </p:spPr>
        <p:txBody>
          <a:bodyPr>
            <a:spAutoFit/>
          </a:bodyPr>
          <a:lstStyle/>
          <a:p>
            <a:pPr algn="ctr"/>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sp>
        <p:nvSpPr>
          <p:cNvPr id="100" name="文本框 99"/>
          <p:cNvSpPr txBox="1"/>
          <p:nvPr/>
        </p:nvSpPr>
        <p:spPr>
          <a:xfrm>
            <a:off x="1189355" y="1641475"/>
            <a:ext cx="6942455" cy="3784600"/>
          </a:xfrm>
          <a:prstGeom prst="rect">
            <a:avLst/>
          </a:prstGeom>
          <a:noFill/>
          <a:ln w="9525">
            <a:noFill/>
          </a:ln>
        </p:spPr>
        <p:txBody>
          <a:bodyPr wrap="square">
            <a:spAutoFit/>
          </a:bodyPr>
          <a:lstStyle/>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纯电动汽车在检查时与普通燃油车的检查基本一样。</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1</a:t>
            </a:r>
            <a:r>
              <a:rPr lang="zh-CN" altLang="en-US" sz="2000">
                <a:latin typeface="宋体" panose="02010600030101010101" pitchFamily="2" charset="-122"/>
                <a:ea typeface="宋体" panose="02010600030101010101" pitchFamily="2" charset="-122"/>
                <a:cs typeface="宋体" panose="02010600030101010101" pitchFamily="2" charset="-122"/>
              </a:rPr>
              <a:t>）一看车身外观是否完好，有没有划痕；</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2</a:t>
            </a:r>
            <a:r>
              <a:rPr lang="zh-CN" altLang="en-US" sz="2000">
                <a:latin typeface="宋体" panose="02010600030101010101" pitchFamily="2" charset="-122"/>
                <a:ea typeface="宋体" panose="02010600030101010101" pitchFamily="2" charset="-122"/>
                <a:cs typeface="宋体" panose="02010600030101010101" pitchFamily="2" charset="-122"/>
              </a:rPr>
              <a:t>）二看车内的各种电器设备是否正常；</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3</a:t>
            </a:r>
            <a:r>
              <a:rPr lang="zh-CN" altLang="en-US" sz="2000">
                <a:latin typeface="宋体" panose="02010600030101010101" pitchFamily="2" charset="-122"/>
                <a:ea typeface="宋体" panose="02010600030101010101" pitchFamily="2" charset="-122"/>
                <a:cs typeface="宋体" panose="02010600030101010101" pitchFamily="2" charset="-122"/>
              </a:rPr>
              <a:t>）三看车灯系统是否完好；</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4</a:t>
            </a:r>
            <a:r>
              <a:rPr lang="zh-CN" altLang="en-US" sz="2000">
                <a:latin typeface="宋体" panose="02010600030101010101" pitchFamily="2" charset="-122"/>
                <a:ea typeface="宋体" panose="02010600030101010101" pitchFamily="2" charset="-122"/>
                <a:cs typeface="宋体" panose="02010600030101010101" pitchFamily="2" charset="-122"/>
              </a:rPr>
              <a:t>）四看轮胎是否有凹陷，胎压是否正常；</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5</a:t>
            </a:r>
            <a:r>
              <a:rPr lang="zh-CN" altLang="en-US" sz="2000">
                <a:latin typeface="宋体" panose="02010600030101010101" pitchFamily="2" charset="-122"/>
                <a:ea typeface="宋体" panose="02010600030101010101" pitchFamily="2" charset="-122"/>
                <a:cs typeface="宋体" panose="02010600030101010101" pitchFamily="2" charset="-122"/>
              </a:rPr>
              <a:t>）五看公里数，几十公里以内视为正常；</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a:t>
            </a:r>
            <a:r>
              <a:rPr lang="en-US" altLang="zh-CN" sz="2000">
                <a:latin typeface="宋体" panose="02010600030101010101" pitchFamily="2" charset="-122"/>
                <a:ea typeface="宋体" panose="02010600030101010101" pitchFamily="2" charset="-122"/>
                <a:cs typeface="宋体" panose="02010600030101010101" pitchFamily="2" charset="-122"/>
              </a:rPr>
              <a:t>6</a:t>
            </a:r>
            <a:r>
              <a:rPr lang="zh-CN" altLang="en-US" sz="2000">
                <a:latin typeface="宋体" panose="02010600030101010101" pitchFamily="2" charset="-122"/>
                <a:ea typeface="宋体" panose="02010600030101010101" pitchFamily="2" charset="-122"/>
                <a:cs typeface="宋体" panose="02010600030101010101" pitchFamily="2" charset="-122"/>
              </a:rPr>
              <a:t>）六看随车配件是否齐全，例如充电线、备胎、工具，</a:t>
            </a:r>
          </a:p>
          <a:p>
            <a:pPr indent="304800">
              <a:lnSpc>
                <a:spcPct val="150000"/>
              </a:lnSpc>
            </a:pPr>
            <a:r>
              <a:rPr lang="zh-CN" altLang="en-US" sz="2000">
                <a:latin typeface="宋体" panose="02010600030101010101" pitchFamily="2" charset="-122"/>
                <a:ea typeface="宋体" panose="02010600030101010101" pitchFamily="2" charset="-122"/>
                <a:cs typeface="宋体" panose="02010600030101010101" pitchFamily="2" charset="-122"/>
              </a:rPr>
              <a:t>     以及车辆的使用说明等。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3"/>
          <p:cNvSpPr txBox="1"/>
          <p:nvPr/>
        </p:nvSpPr>
        <p:spPr>
          <a:xfrm>
            <a:off x="2663825" y="563563"/>
            <a:ext cx="33064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一、PDI作业的含义</a:t>
            </a:r>
          </a:p>
        </p:txBody>
      </p:sp>
      <p:sp>
        <p:nvSpPr>
          <p:cNvPr id="19459" name="矩形 21"/>
          <p:cNvSpPr/>
          <p:nvPr/>
        </p:nvSpPr>
        <p:spPr>
          <a:xfrm>
            <a:off x="503555" y="1481455"/>
            <a:ext cx="2827655" cy="460375"/>
          </a:xfrm>
          <a:prstGeom prst="rect">
            <a:avLst/>
          </a:prstGeom>
          <a:solidFill>
            <a:srgbClr val="00B0F0"/>
          </a:solidFill>
          <a:ln w="9525">
            <a:noFill/>
          </a:ln>
        </p:spPr>
        <p:txBody>
          <a:bodyPr wrap="square" anchor="t">
            <a:spAutoFit/>
          </a:bodyPr>
          <a:lstStyle/>
          <a:p>
            <a:r>
              <a:rPr lang="en-US" altLang="zh-CN" sz="2400" b="1" dirty="0">
                <a:solidFill>
                  <a:schemeClr val="bg1"/>
                </a:solidFill>
                <a:latin typeface="宋体" panose="02010600030101010101" pitchFamily="2" charset="-122"/>
                <a:ea typeface="宋体" panose="02010600030101010101" pitchFamily="2" charset="-122"/>
              </a:rPr>
              <a:t>2</a:t>
            </a:r>
            <a:r>
              <a:rPr lang="zh-CN" altLang="en-US" sz="2400" b="1" dirty="0">
                <a:solidFill>
                  <a:schemeClr val="bg1"/>
                </a:solidFill>
                <a:latin typeface="宋体" panose="02010600030101010101" pitchFamily="2" charset="-122"/>
                <a:ea typeface="宋体" panose="02010600030101010101" pitchFamily="2" charset="-122"/>
              </a:rPr>
              <a:t>、</a:t>
            </a:r>
            <a:r>
              <a:rPr lang="en-US" altLang="zh-CN" sz="2400" b="1" dirty="0">
                <a:solidFill>
                  <a:schemeClr val="bg1"/>
                </a:solidFill>
                <a:latin typeface="宋体" panose="02010600030101010101" pitchFamily="2" charset="-122"/>
                <a:ea typeface="宋体" panose="02010600030101010101" pitchFamily="2" charset="-122"/>
              </a:rPr>
              <a:t>PDI</a:t>
            </a:r>
            <a:r>
              <a:rPr lang="zh-CN" altLang="en-US" sz="2400" b="1" dirty="0">
                <a:solidFill>
                  <a:schemeClr val="bg1"/>
                </a:solidFill>
                <a:latin typeface="宋体" panose="02010600030101010101" pitchFamily="2" charset="-122"/>
                <a:ea typeface="宋体" panose="02010600030101010101" pitchFamily="2" charset="-122"/>
              </a:rPr>
              <a:t>检查的目的</a:t>
            </a:r>
          </a:p>
        </p:txBody>
      </p:sp>
      <p:sp>
        <p:nvSpPr>
          <p:cNvPr id="4" name="文本框 3"/>
          <p:cNvSpPr txBox="1"/>
          <p:nvPr/>
        </p:nvSpPr>
        <p:spPr>
          <a:xfrm>
            <a:off x="892810" y="4097020"/>
            <a:ext cx="7084060" cy="1799590"/>
          </a:xfrm>
          <a:prstGeom prst="rect">
            <a:avLst/>
          </a:prstGeom>
          <a:noFill/>
          <a:ln w="9525">
            <a:noFill/>
          </a:ln>
        </p:spPr>
        <p:txBody>
          <a:bodyPr wrap="square">
            <a:spAutoFit/>
          </a:bodyPr>
          <a:lstStyle/>
          <a:p>
            <a:pPr indent="304800">
              <a:lnSpc>
                <a:spcPct val="150000"/>
              </a:lnSpc>
            </a:pPr>
            <a:r>
              <a:rPr lang="zh-CN" altLang="en-US" sz="2000" b="1">
                <a:latin typeface="宋体" panose="02010600030101010101" pitchFamily="2" charset="-122"/>
                <a:ea typeface="宋体" panose="02010600030101010101" pitchFamily="2" charset="-122"/>
                <a:cs typeface="宋体" panose="02010600030101010101" pitchFamily="2" charset="-122"/>
              </a:rPr>
              <a:t>检查的目的：</a:t>
            </a:r>
            <a:r>
              <a:rPr lang="zh-CN" altLang="en-US" sz="1800">
                <a:latin typeface="宋体" panose="02010600030101010101" pitchFamily="2" charset="-122"/>
                <a:ea typeface="宋体" panose="02010600030101010101" pitchFamily="2" charset="-122"/>
                <a:cs typeface="宋体" panose="02010600030101010101" pitchFamily="2" charset="-122"/>
              </a:rPr>
              <a:t>新车交付</a:t>
            </a:r>
            <a:r>
              <a:rPr lang="en-US" altLang="zh-CN" sz="1800">
                <a:latin typeface="宋体" panose="02010600030101010101" pitchFamily="2" charset="-122"/>
                <a:ea typeface="宋体" panose="02010600030101010101" pitchFamily="2" charset="-122"/>
                <a:cs typeface="宋体" panose="02010600030101010101" pitchFamily="2" charset="-122"/>
              </a:rPr>
              <a:t>PDI</a:t>
            </a:r>
            <a:r>
              <a:rPr lang="zh-CN" altLang="en-US" sz="1800">
                <a:latin typeface="宋体" panose="02010600030101010101" pitchFamily="2" charset="-122"/>
                <a:ea typeface="宋体" panose="02010600030101010101" pitchFamily="2" charset="-122"/>
                <a:cs typeface="宋体" panose="02010600030101010101" pitchFamily="2" charset="-122"/>
              </a:rPr>
              <a:t>检查是确保车辆质量状态的检查，旨在厂商、运输商、汽车经销商和最终客户接收商品车时，双方共同发现商品是否存在缺陷问题，通过检查标准涵盖的项目和方法，避免售后因缺陷问题认识不统一造成双方对问题的处理不能达成一致。</a:t>
            </a:r>
          </a:p>
        </p:txBody>
      </p:sp>
      <p:sp>
        <p:nvSpPr>
          <p:cNvPr id="9" name="矩形 8"/>
          <p:cNvSpPr/>
          <p:nvPr/>
        </p:nvSpPr>
        <p:spPr>
          <a:xfrm>
            <a:off x="892810" y="2209165"/>
            <a:ext cx="6927215" cy="64516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lang="zh-CN" altLang="en-US" sz="1800" b="1" noProof="0" dirty="0">
                <a:ln>
                  <a:noFill/>
                </a:ln>
                <a:effectLst/>
                <a:uLnTx/>
                <a:uFillTx/>
                <a:latin typeface="宋体" panose="02010600030101010101" pitchFamily="2" charset="-122"/>
                <a:cs typeface="宋体" panose="02010600030101010101" pitchFamily="2" charset="-122"/>
                <a:sym typeface="+mn-ea"/>
              </a:rPr>
              <a:t>新车出厂到最后用户手中，由于各种原因难免发生一些意外，使汽车遭到损坏 </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892810" y="3258820"/>
            <a:ext cx="6927215" cy="64516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cap="none" spc="0" normalizeH="0" baseline="0" noProof="0" dirty="0">
                <a:ln>
                  <a:noFill/>
                </a:ln>
                <a:effectLst/>
                <a:uLnTx/>
                <a:uFillTx/>
                <a:latin typeface="宋体" panose="02010600030101010101" pitchFamily="2" charset="-122"/>
                <a:cs typeface="宋体" panose="02010600030101010101" pitchFamily="2" charset="-122"/>
              </a:rPr>
              <a:t>（2）新车出厂时有厂检的技术质量标准，但难兔一时的疏忽，生产线上人为错误导致的差错和损坏。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3"/>
          <p:cNvSpPr txBox="1"/>
          <p:nvPr/>
        </p:nvSpPr>
        <p:spPr>
          <a:xfrm>
            <a:off x="2663825" y="563563"/>
            <a:ext cx="33064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一、PDI作业的含义</a:t>
            </a:r>
          </a:p>
        </p:txBody>
      </p:sp>
      <p:sp>
        <p:nvSpPr>
          <p:cNvPr id="19459" name="矩形 21"/>
          <p:cNvSpPr/>
          <p:nvPr/>
        </p:nvSpPr>
        <p:spPr>
          <a:xfrm>
            <a:off x="503238" y="1481138"/>
            <a:ext cx="4448175" cy="460375"/>
          </a:xfrm>
          <a:prstGeom prst="rect">
            <a:avLst/>
          </a:prstGeom>
          <a:solidFill>
            <a:srgbClr val="00B0F0"/>
          </a:solidFill>
          <a:ln w="9525">
            <a:noFill/>
          </a:ln>
        </p:spPr>
        <p:txBody>
          <a:bodyPr anchor="t">
            <a:spAutoFit/>
          </a:bodyPr>
          <a:lstStyle/>
          <a:p>
            <a:r>
              <a:rPr lang="en-US" altLang="zh-CN" sz="2400" b="1" dirty="0">
                <a:solidFill>
                  <a:schemeClr val="bg1"/>
                </a:solidFill>
                <a:latin typeface="宋体" panose="02010600030101010101" pitchFamily="2" charset="-122"/>
                <a:ea typeface="宋体" panose="02010600030101010101" pitchFamily="2" charset="-122"/>
              </a:rPr>
              <a:t>3</a:t>
            </a:r>
            <a:r>
              <a:rPr lang="zh-CN" altLang="en-US" sz="2400" b="1" dirty="0">
                <a:solidFill>
                  <a:schemeClr val="bg1"/>
                </a:solidFill>
                <a:latin typeface="宋体" panose="02010600030101010101" pitchFamily="2" charset="-122"/>
                <a:ea typeface="宋体" panose="02010600030101010101" pitchFamily="2" charset="-122"/>
              </a:rPr>
              <a:t>、</a:t>
            </a:r>
            <a:r>
              <a:rPr lang="en-US" altLang="zh-CN" sz="2400" b="1" dirty="0">
                <a:solidFill>
                  <a:schemeClr val="bg1"/>
                </a:solidFill>
                <a:latin typeface="宋体" panose="02010600030101010101" pitchFamily="2" charset="-122"/>
                <a:ea typeface="宋体" panose="02010600030101010101" pitchFamily="2" charset="-122"/>
              </a:rPr>
              <a:t>PDI</a:t>
            </a:r>
            <a:r>
              <a:rPr lang="zh-CN" altLang="en-US" sz="2400" b="1" dirty="0">
                <a:solidFill>
                  <a:schemeClr val="bg1"/>
                </a:solidFill>
                <a:latin typeface="宋体" panose="02010600030101010101" pitchFamily="2" charset="-122"/>
                <a:ea typeface="宋体" panose="02010600030101010101" pitchFamily="2" charset="-122"/>
              </a:rPr>
              <a:t>分级</a:t>
            </a:r>
          </a:p>
        </p:txBody>
      </p:sp>
      <p:sp>
        <p:nvSpPr>
          <p:cNvPr id="9" name="矩形 8"/>
          <p:cNvSpPr/>
          <p:nvPr/>
        </p:nvSpPr>
        <p:spPr>
          <a:xfrm>
            <a:off x="1272540" y="2877503"/>
            <a:ext cx="2398713" cy="368300"/>
          </a:xfrm>
          <a:prstGeom prst="rect">
            <a:avLst/>
          </a:prstGeom>
          <a:solidFill>
            <a:schemeClr val="accent2">
              <a:lumMod val="20000"/>
              <a:lumOff val="80000"/>
            </a:scheme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）出库</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PDI</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检查 </a:t>
            </a:r>
          </a:p>
        </p:txBody>
      </p:sp>
      <p:sp>
        <p:nvSpPr>
          <p:cNvPr id="4" name="文本框 3"/>
          <p:cNvSpPr txBox="1"/>
          <p:nvPr/>
        </p:nvSpPr>
        <p:spPr>
          <a:xfrm>
            <a:off x="1272540" y="2133600"/>
            <a:ext cx="5126355" cy="368300"/>
          </a:xfrm>
          <a:prstGeom prst="rect">
            <a:avLst/>
          </a:prstGeom>
          <a:noFill/>
        </p:spPr>
        <p:txBody>
          <a:bodyPr wrap="square" rtlCol="0">
            <a:spAutoFit/>
          </a:bodyPr>
          <a:lstStyle/>
          <a:p>
            <a:r>
              <a:rPr lang="zh-CN" altLang="en-US"/>
              <a:t>按照交付的对象不同，一般分为三级：</a:t>
            </a:r>
          </a:p>
        </p:txBody>
      </p:sp>
      <p:sp>
        <p:nvSpPr>
          <p:cNvPr id="5" name="文本框 4"/>
          <p:cNvSpPr txBox="1"/>
          <p:nvPr/>
        </p:nvSpPr>
        <p:spPr>
          <a:xfrm>
            <a:off x="1485900" y="3441700"/>
            <a:ext cx="6120765" cy="398780"/>
          </a:xfrm>
          <a:prstGeom prst="rect">
            <a:avLst/>
          </a:prstGeom>
          <a:noFill/>
          <a:ln w="9525">
            <a:noFill/>
          </a:ln>
        </p:spPr>
        <p:txBody>
          <a:bodyPr wrap="square">
            <a:spAutoFit/>
          </a:bodyPr>
          <a:lstStyle/>
          <a:p>
            <a:pPr indent="304800"/>
            <a:r>
              <a:rPr lang="zh-CN" altLang="en-US" sz="2000">
                <a:latin typeface="宋体" panose="02010600030101010101" pitchFamily="2" charset="-122"/>
                <a:ea typeface="宋体" panose="02010600030101010101" pitchFamily="2" charset="-122"/>
                <a:cs typeface="宋体" panose="02010600030101010101" pitchFamily="2" charset="-122"/>
              </a:rPr>
              <a:t>商品车交付物流公司发运前进行的质量状态检查。</a:t>
            </a:r>
          </a:p>
        </p:txBody>
      </p:sp>
      <p:sp>
        <p:nvSpPr>
          <p:cNvPr id="10" name="矩形 9"/>
          <p:cNvSpPr/>
          <p:nvPr/>
        </p:nvSpPr>
        <p:spPr>
          <a:xfrm>
            <a:off x="1272540" y="3948113"/>
            <a:ext cx="2398713" cy="368300"/>
          </a:xfrm>
          <a:prstGeom prst="rect">
            <a:avLst/>
          </a:prstGeom>
          <a:solidFill>
            <a:schemeClr val="accent2">
              <a:lumMod val="20000"/>
              <a:lumOff val="80000"/>
            </a:schemeClr>
          </a:solid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lang="zh-CN" altLang="en-US" sz="1800" b="1">
                <a:latin typeface="宋体" panose="02010600030101010101" pitchFamily="2" charset="-122"/>
                <a:cs typeface="宋体" panose="02010600030101010101" pitchFamily="2" charset="-122"/>
                <a:sym typeface="+mn-ea"/>
              </a:rPr>
              <a:t>接车</a:t>
            </a:r>
            <a:r>
              <a:rPr lang="en-US" altLang="zh-CN" sz="1800" b="1">
                <a:latin typeface="宋体" panose="02010600030101010101" pitchFamily="2" charset="-122"/>
                <a:cs typeface="宋体" panose="02010600030101010101" pitchFamily="2" charset="-122"/>
                <a:sym typeface="+mn-ea"/>
              </a:rPr>
              <a:t>PDI</a:t>
            </a:r>
            <a:r>
              <a:rPr lang="zh-CN" altLang="en-US" sz="1800" b="1">
                <a:latin typeface="宋体" panose="02010600030101010101" pitchFamily="2" charset="-122"/>
                <a:cs typeface="宋体" panose="02010600030101010101" pitchFamily="2" charset="-122"/>
                <a:sym typeface="+mn-ea"/>
              </a:rPr>
              <a:t>检查</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p>
        </p:txBody>
      </p:sp>
      <p:sp>
        <p:nvSpPr>
          <p:cNvPr id="11" name="矩形 10"/>
          <p:cNvSpPr/>
          <p:nvPr/>
        </p:nvSpPr>
        <p:spPr>
          <a:xfrm>
            <a:off x="1272540" y="5037773"/>
            <a:ext cx="2398713" cy="368300"/>
          </a:xfrm>
          <a:prstGeom prst="rect">
            <a:avLst/>
          </a:prstGeom>
          <a:solidFill>
            <a:schemeClr val="accent2">
              <a:lumMod val="20000"/>
              <a:lumOff val="80000"/>
            </a:schemeClr>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a:t>
            </a:r>
            <a:r>
              <a:rPr lang="zh-CN" altLang="en-US" sz="1800" b="1">
                <a:latin typeface="宋体" panose="02010600030101010101" pitchFamily="2" charset="-122"/>
                <a:cs typeface="宋体" panose="02010600030101010101" pitchFamily="2" charset="-122"/>
                <a:sym typeface="+mn-ea"/>
              </a:rPr>
              <a:t>销售</a:t>
            </a:r>
            <a:r>
              <a:rPr lang="en-US" altLang="zh-CN" sz="1800" b="1">
                <a:latin typeface="宋体" panose="02010600030101010101" pitchFamily="2" charset="-122"/>
                <a:cs typeface="宋体" panose="02010600030101010101" pitchFamily="2" charset="-122"/>
                <a:sym typeface="+mn-ea"/>
              </a:rPr>
              <a:t>PDI</a:t>
            </a:r>
            <a:r>
              <a:rPr lang="zh-CN" altLang="en-US" sz="1800" b="1">
                <a:latin typeface="宋体" panose="02010600030101010101" pitchFamily="2" charset="-122"/>
                <a:cs typeface="宋体" panose="02010600030101010101" pitchFamily="2" charset="-122"/>
                <a:sym typeface="+mn-ea"/>
              </a:rPr>
              <a:t>检查</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  </a:t>
            </a:r>
          </a:p>
        </p:txBody>
      </p:sp>
      <p:sp>
        <p:nvSpPr>
          <p:cNvPr id="12" name="文本框 11"/>
          <p:cNvSpPr txBox="1"/>
          <p:nvPr/>
        </p:nvSpPr>
        <p:spPr>
          <a:xfrm>
            <a:off x="1485900" y="4464685"/>
            <a:ext cx="7526655" cy="398780"/>
          </a:xfrm>
          <a:prstGeom prst="rect">
            <a:avLst/>
          </a:prstGeom>
          <a:noFill/>
          <a:ln w="9525">
            <a:noFill/>
          </a:ln>
        </p:spPr>
        <p:txBody>
          <a:bodyPr wrap="square">
            <a:spAutoFit/>
          </a:bodyPr>
          <a:lstStyle/>
          <a:p>
            <a:pPr indent="304800"/>
            <a:r>
              <a:rPr lang="zh-CN" altLang="en-US" sz="2000">
                <a:latin typeface="宋体" panose="02010600030101010101" pitchFamily="2" charset="-122"/>
                <a:ea typeface="宋体" panose="02010600030101010101" pitchFamily="2" charset="-122"/>
                <a:cs typeface="宋体" panose="02010600030101010101" pitchFamily="2" charset="-122"/>
              </a:rPr>
              <a:t>商品车送达经销商处，经销商进行车辆质量状态验收时的检查。</a:t>
            </a:r>
          </a:p>
        </p:txBody>
      </p:sp>
      <p:sp>
        <p:nvSpPr>
          <p:cNvPr id="13" name="文本框 12"/>
          <p:cNvSpPr txBox="1"/>
          <p:nvPr/>
        </p:nvSpPr>
        <p:spPr>
          <a:xfrm>
            <a:off x="1776730" y="5670550"/>
            <a:ext cx="6070600" cy="398780"/>
          </a:xfrm>
          <a:prstGeom prst="rect">
            <a:avLst/>
          </a:prstGeom>
          <a:noFill/>
          <a:ln w="9525">
            <a:noFill/>
          </a:ln>
        </p:spPr>
        <p:txBody>
          <a:bodyPr wrap="square">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商品车交付最终客户前进行的车辆质量状态检查。</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1424305" y="563563"/>
            <a:ext cx="6534150"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二、交车前的检查(PDI) 服务的基本要求</a:t>
            </a:r>
          </a:p>
        </p:txBody>
      </p:sp>
      <p:sp>
        <p:nvSpPr>
          <p:cNvPr id="100" name="文本框 99"/>
          <p:cNvSpPr txBox="1"/>
          <p:nvPr/>
        </p:nvSpPr>
        <p:spPr>
          <a:xfrm>
            <a:off x="829945" y="1315720"/>
            <a:ext cx="7360285" cy="706755"/>
          </a:xfrm>
          <a:prstGeom prst="rect">
            <a:avLst/>
          </a:prstGeom>
          <a:noFill/>
          <a:ln w="9525">
            <a:noFill/>
          </a:ln>
        </p:spPr>
        <p:txBody>
          <a:bodyPr wrap="square">
            <a:spAutoFit/>
          </a:bodyPr>
          <a:lstStyle/>
          <a:p>
            <a:pPr indent="304800"/>
            <a:r>
              <a:rPr lang="zh-CN" altLang="en-US" sz="2000">
                <a:latin typeface="+mn-ea"/>
                <a:ea typeface="+mn-ea"/>
                <a:cs typeface="宋体" panose="02010600030101010101" pitchFamily="2" charset="-122"/>
              </a:rPr>
              <a:t>我国汽车服务行业自</a:t>
            </a:r>
            <a:r>
              <a:rPr lang="en-US" altLang="zh-CN" sz="2000">
                <a:latin typeface="+mn-ea"/>
                <a:ea typeface="+mn-ea"/>
                <a:cs typeface="宋体" panose="02010600030101010101" pitchFamily="2" charset="-122"/>
              </a:rPr>
              <a:t>2002</a:t>
            </a:r>
            <a:r>
              <a:rPr lang="zh-CN" altLang="en-US" sz="2000">
                <a:latin typeface="+mn-ea"/>
                <a:ea typeface="+mn-ea"/>
                <a:cs typeface="宋体" panose="02010600030101010101" pitchFamily="2" charset="-122"/>
              </a:rPr>
              <a:t>年</a:t>
            </a:r>
            <a:r>
              <a:rPr lang="en-US" altLang="zh-CN" sz="2000">
                <a:latin typeface="+mn-ea"/>
                <a:ea typeface="+mn-ea"/>
                <a:cs typeface="Times New Roman" panose="02020603050405020304" charset="0"/>
              </a:rPr>
              <a:t>7</a:t>
            </a:r>
            <a:r>
              <a:rPr lang="zh-CN" altLang="en-US" sz="2000">
                <a:latin typeface="+mn-ea"/>
                <a:ea typeface="+mn-ea"/>
                <a:cs typeface="宋体" panose="02010600030101010101" pitchFamily="2" charset="-122"/>
              </a:rPr>
              <a:t>月</a:t>
            </a:r>
            <a:r>
              <a:rPr lang="en-US" altLang="zh-CN" sz="2000">
                <a:latin typeface="+mn-ea"/>
                <a:ea typeface="+mn-ea"/>
                <a:cs typeface="Times New Roman" panose="02020603050405020304" charset="0"/>
              </a:rPr>
              <a:t>23 </a:t>
            </a:r>
            <a:r>
              <a:rPr lang="zh-CN" altLang="en-US" sz="2000">
                <a:latin typeface="+mn-ea"/>
                <a:ea typeface="+mn-ea"/>
                <a:cs typeface="宋体" panose="02010600030101010101" pitchFamily="2" charset="-122"/>
              </a:rPr>
              <a:t>日起实施的</a:t>
            </a:r>
            <a:r>
              <a:rPr lang="en-US" altLang="zh-CN" sz="2000">
                <a:latin typeface="+mn-ea"/>
                <a:ea typeface="+mn-ea"/>
                <a:cs typeface="宋体" panose="02010600030101010101" pitchFamily="2" charset="-122"/>
              </a:rPr>
              <a:t>《</a:t>
            </a:r>
            <a:r>
              <a:rPr lang="zh-CN" altLang="en-US" sz="2000">
                <a:latin typeface="+mn-ea"/>
                <a:ea typeface="+mn-ea"/>
                <a:cs typeface="宋体" panose="02010600030101010101" pitchFamily="2" charset="-122"/>
              </a:rPr>
              <a:t>汽车售后服务规范</a:t>
            </a:r>
            <a:r>
              <a:rPr lang="en-US" altLang="zh-CN" sz="2000">
                <a:latin typeface="+mn-ea"/>
                <a:ea typeface="+mn-ea"/>
                <a:cs typeface="宋体" panose="02010600030101010101" pitchFamily="2" charset="-122"/>
              </a:rPr>
              <a:t>》</a:t>
            </a:r>
            <a:r>
              <a:rPr lang="zh-CN" altLang="en-US" sz="2000">
                <a:latin typeface="+mn-ea"/>
                <a:ea typeface="+mn-ea"/>
                <a:cs typeface="宋体" panose="02010600030101010101" pitchFamily="2" charset="-122"/>
              </a:rPr>
              <a:t>提出了</a:t>
            </a:r>
            <a:r>
              <a:rPr lang="en-US" altLang="zh-CN" sz="2000">
                <a:latin typeface="+mn-ea"/>
                <a:ea typeface="+mn-ea"/>
                <a:cs typeface="Times New Roman" panose="02020603050405020304" charset="0"/>
              </a:rPr>
              <a:t>PDI</a:t>
            </a:r>
            <a:r>
              <a:rPr lang="zh-CN" altLang="en-US" sz="2000">
                <a:latin typeface="+mn-ea"/>
                <a:ea typeface="+mn-ea"/>
                <a:cs typeface="宋体" panose="02010600030101010101" pitchFamily="2" charset="-122"/>
              </a:rPr>
              <a:t>服务的基本要求：</a:t>
            </a:r>
            <a:endParaRPr lang="zh-CN" altLang="en-US" sz="2000">
              <a:latin typeface="+mn-ea"/>
              <a:ea typeface="+mn-ea"/>
            </a:endParaRPr>
          </a:p>
        </p:txBody>
      </p:sp>
      <p:sp>
        <p:nvSpPr>
          <p:cNvPr id="2" name="文本框 1"/>
          <p:cNvSpPr txBox="1"/>
          <p:nvPr/>
        </p:nvSpPr>
        <p:spPr>
          <a:xfrm>
            <a:off x="1315720" y="2138045"/>
            <a:ext cx="6751955" cy="3784600"/>
          </a:xfrm>
          <a:prstGeom prst="rect">
            <a:avLst/>
          </a:prstGeom>
          <a:noFill/>
          <a:ln w="9525">
            <a:noFill/>
          </a:ln>
        </p:spPr>
        <p:txBody>
          <a:bodyPr wrap="square">
            <a:spAutoFit/>
          </a:bodyPr>
          <a:lstStyle/>
          <a:p>
            <a:pPr>
              <a:lnSpc>
                <a:spcPct val="150000"/>
              </a:lnSpc>
            </a:pPr>
            <a:r>
              <a:rPr lang="zh-CN" altLang="en-US" sz="2000">
                <a:latin typeface="+mn-ea"/>
                <a:ea typeface="+mn-ea"/>
                <a:cs typeface="宋体" panose="02010600030101010101" pitchFamily="2" charset="-122"/>
              </a:rPr>
              <a:t>（</a:t>
            </a:r>
            <a:r>
              <a:rPr lang="en-US" altLang="zh-CN" sz="2000">
                <a:latin typeface="+mn-ea"/>
                <a:ea typeface="+mn-ea"/>
                <a:cs typeface="宋体" panose="02010600030101010101" pitchFamily="2" charset="-122"/>
              </a:rPr>
              <a:t>1</a:t>
            </a:r>
            <a:r>
              <a:rPr lang="zh-CN" altLang="en-US" sz="2000">
                <a:latin typeface="+mn-ea"/>
                <a:ea typeface="+mn-ea"/>
                <a:cs typeface="宋体" panose="02010600030101010101" pitchFamily="2" charset="-122"/>
              </a:rPr>
              <a:t>） 供方在将汽车交给顾客前，应保证整车完好；</a:t>
            </a:r>
          </a:p>
          <a:p>
            <a:pPr>
              <a:lnSpc>
                <a:spcPct val="150000"/>
              </a:lnSpc>
            </a:pPr>
            <a:r>
              <a:rPr lang="zh-CN" altLang="en-US" sz="2000">
                <a:latin typeface="+mn-ea"/>
                <a:ea typeface="+mn-ea"/>
                <a:cs typeface="宋体" panose="02010600030101010101" pitchFamily="2" charset="-122"/>
              </a:rPr>
              <a:t>（</a:t>
            </a:r>
            <a:r>
              <a:rPr lang="en-US" altLang="zh-CN" sz="2000">
                <a:latin typeface="+mn-ea"/>
                <a:ea typeface="+mn-ea"/>
                <a:cs typeface="宋体" panose="02010600030101010101" pitchFamily="2" charset="-122"/>
              </a:rPr>
              <a:t>2</a:t>
            </a:r>
            <a:r>
              <a:rPr lang="zh-CN" altLang="en-US" sz="2000">
                <a:latin typeface="+mn-ea"/>
                <a:ea typeface="+mn-ea"/>
                <a:cs typeface="宋体" panose="02010600030101010101" pitchFamily="2" charset="-122"/>
              </a:rPr>
              <a:t>） 供方应仔细检查汽车的外观，确保外观无划伤及外部装备齐全；</a:t>
            </a:r>
          </a:p>
          <a:p>
            <a:pPr>
              <a:lnSpc>
                <a:spcPct val="150000"/>
              </a:lnSpc>
            </a:pPr>
            <a:r>
              <a:rPr lang="zh-CN" altLang="en-US" sz="2000">
                <a:latin typeface="+mn-ea"/>
                <a:ea typeface="+mn-ea"/>
                <a:cs typeface="宋体" panose="02010600030101010101" pitchFamily="2" charset="-122"/>
              </a:rPr>
              <a:t>（</a:t>
            </a:r>
            <a:r>
              <a:rPr lang="en-US" altLang="zh-CN" sz="2000">
                <a:latin typeface="+mn-ea"/>
                <a:ea typeface="+mn-ea"/>
                <a:cs typeface="宋体" panose="02010600030101010101" pitchFamily="2" charset="-122"/>
              </a:rPr>
              <a:t>3</a:t>
            </a:r>
            <a:r>
              <a:rPr lang="zh-CN" altLang="en-US" sz="2000">
                <a:latin typeface="+mn-ea"/>
                <a:ea typeface="+mn-ea"/>
                <a:cs typeface="宋体" panose="02010600030101010101" pitchFamily="2" charset="-122"/>
              </a:rPr>
              <a:t>） 供方应仔细检查汽车内饰及装备，确保内饰清洁和装备完好；</a:t>
            </a:r>
          </a:p>
          <a:p>
            <a:pPr>
              <a:lnSpc>
                <a:spcPct val="150000"/>
              </a:lnSpc>
            </a:pPr>
            <a:r>
              <a:rPr lang="zh-CN" altLang="en-US" sz="2000">
                <a:latin typeface="+mn-ea"/>
                <a:ea typeface="+mn-ea"/>
                <a:cs typeface="宋体" panose="02010600030101010101" pitchFamily="2" charset="-122"/>
              </a:rPr>
              <a:t>（</a:t>
            </a:r>
            <a:r>
              <a:rPr lang="en-US" altLang="zh-CN" sz="2000">
                <a:latin typeface="+mn-ea"/>
                <a:ea typeface="+mn-ea"/>
                <a:cs typeface="宋体" panose="02010600030101010101" pitchFamily="2" charset="-122"/>
              </a:rPr>
              <a:t>4</a:t>
            </a:r>
            <a:r>
              <a:rPr lang="zh-CN" altLang="en-US" sz="2000">
                <a:latin typeface="+mn-ea"/>
                <a:ea typeface="+mn-ea"/>
                <a:cs typeface="宋体" panose="02010600030101010101" pitchFamily="2" charset="-122"/>
              </a:rPr>
              <a:t>） 供方应对汽车性能进行测试，确保汽车的安全性和动力性良好；</a:t>
            </a:r>
          </a:p>
          <a:p>
            <a:pPr>
              <a:lnSpc>
                <a:spcPct val="150000"/>
              </a:lnSpc>
            </a:pPr>
            <a:r>
              <a:rPr lang="zh-CN" altLang="en-US" sz="2000">
                <a:latin typeface="+mn-ea"/>
                <a:ea typeface="+mn-ea"/>
                <a:cs typeface="宋体" panose="02010600030101010101" pitchFamily="2" charset="-122"/>
              </a:rPr>
              <a:t>（</a:t>
            </a:r>
            <a:r>
              <a:rPr lang="en-US" altLang="zh-CN" sz="2000">
                <a:latin typeface="+mn-ea"/>
                <a:ea typeface="+mn-ea"/>
                <a:cs typeface="宋体" panose="02010600030101010101" pitchFamily="2" charset="-122"/>
              </a:rPr>
              <a:t>5</a:t>
            </a:r>
            <a:r>
              <a:rPr lang="zh-CN" altLang="en-US" sz="2000">
                <a:latin typeface="+mn-ea"/>
                <a:ea typeface="+mn-ea"/>
                <a:cs typeface="宋体" panose="02010600030101010101" pitchFamily="2" charset="-122"/>
              </a:rPr>
              <a:t>） 供方应保证汽车的辅助设备功能齐全</a:t>
            </a:r>
            <a:r>
              <a:rPr lang="en-US" altLang="zh-CN" sz="2000">
                <a:latin typeface="+mn-ea"/>
                <a:ea typeface="+mn-ea"/>
                <a:cs typeface="宋体" panose="02010600030101010101" pitchFamily="2" charset="-122"/>
              </a:rPr>
              <a:t>.</a:t>
            </a:r>
            <a:endParaRPr lang="en-US" altLang="zh-CN" sz="2000">
              <a:latin typeface="+mn-ea"/>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9945" y="1449070"/>
            <a:ext cx="7360285" cy="706755"/>
          </a:xfrm>
          <a:prstGeom prst="rect">
            <a:avLst/>
          </a:prstGeom>
          <a:noFill/>
          <a:ln w="9525">
            <a:noFill/>
          </a:ln>
        </p:spPr>
        <p:txBody>
          <a:bodyPr wrap="square">
            <a:spAutoFit/>
          </a:bodyPr>
          <a:lstStyle/>
          <a:p>
            <a:pPr indent="304800"/>
            <a:r>
              <a:rPr lang="zh-CN" altLang="en-US" sz="2000">
                <a:latin typeface="+mn-ea"/>
                <a:ea typeface="+mn-ea"/>
                <a:cs typeface="宋体" panose="02010600030101010101" pitchFamily="2" charset="-122"/>
              </a:rPr>
              <a:t>我国汽车服务行业自</a:t>
            </a:r>
            <a:r>
              <a:rPr lang="en-US" altLang="zh-CN" sz="2000">
                <a:latin typeface="+mn-ea"/>
                <a:ea typeface="+mn-ea"/>
                <a:cs typeface="宋体" panose="02010600030101010101" pitchFamily="2" charset="-122"/>
              </a:rPr>
              <a:t>2002</a:t>
            </a:r>
            <a:r>
              <a:rPr lang="zh-CN" altLang="en-US" sz="2000">
                <a:latin typeface="+mn-ea"/>
                <a:ea typeface="+mn-ea"/>
                <a:cs typeface="宋体" panose="02010600030101010101" pitchFamily="2" charset="-122"/>
              </a:rPr>
              <a:t>年</a:t>
            </a:r>
            <a:r>
              <a:rPr lang="en-US" altLang="zh-CN" sz="2000">
                <a:latin typeface="+mn-ea"/>
                <a:ea typeface="+mn-ea"/>
                <a:cs typeface="Times New Roman" panose="02020603050405020304" charset="0"/>
              </a:rPr>
              <a:t>7</a:t>
            </a:r>
            <a:r>
              <a:rPr lang="zh-CN" altLang="en-US" sz="2000">
                <a:latin typeface="+mn-ea"/>
                <a:ea typeface="+mn-ea"/>
                <a:cs typeface="宋体" panose="02010600030101010101" pitchFamily="2" charset="-122"/>
              </a:rPr>
              <a:t>月</a:t>
            </a:r>
            <a:r>
              <a:rPr lang="en-US" altLang="zh-CN" sz="2000">
                <a:latin typeface="+mn-ea"/>
                <a:ea typeface="+mn-ea"/>
                <a:cs typeface="Times New Roman" panose="02020603050405020304" charset="0"/>
              </a:rPr>
              <a:t>23 </a:t>
            </a:r>
            <a:r>
              <a:rPr lang="zh-CN" altLang="en-US" sz="2000">
                <a:latin typeface="+mn-ea"/>
                <a:ea typeface="+mn-ea"/>
                <a:cs typeface="宋体" panose="02010600030101010101" pitchFamily="2" charset="-122"/>
              </a:rPr>
              <a:t>日起实施的</a:t>
            </a:r>
            <a:r>
              <a:rPr lang="en-US" altLang="zh-CN" sz="2000">
                <a:latin typeface="+mn-ea"/>
                <a:ea typeface="+mn-ea"/>
                <a:cs typeface="宋体" panose="02010600030101010101" pitchFamily="2" charset="-122"/>
              </a:rPr>
              <a:t>《</a:t>
            </a:r>
            <a:r>
              <a:rPr lang="zh-CN" altLang="en-US" sz="2000">
                <a:latin typeface="+mn-ea"/>
                <a:ea typeface="+mn-ea"/>
                <a:cs typeface="宋体" panose="02010600030101010101" pitchFamily="2" charset="-122"/>
              </a:rPr>
              <a:t>汽车售后服务规范</a:t>
            </a:r>
            <a:r>
              <a:rPr lang="en-US" altLang="zh-CN" sz="2000">
                <a:latin typeface="+mn-ea"/>
                <a:ea typeface="+mn-ea"/>
                <a:cs typeface="宋体" panose="02010600030101010101" pitchFamily="2" charset="-122"/>
              </a:rPr>
              <a:t>》</a:t>
            </a:r>
            <a:r>
              <a:rPr lang="zh-CN" altLang="en-US" sz="2000">
                <a:latin typeface="+mn-ea"/>
                <a:ea typeface="+mn-ea"/>
                <a:cs typeface="宋体" panose="02010600030101010101" pitchFamily="2" charset="-122"/>
              </a:rPr>
              <a:t>提出了</a:t>
            </a:r>
            <a:r>
              <a:rPr lang="en-US" altLang="zh-CN" sz="2000">
                <a:latin typeface="+mn-ea"/>
                <a:ea typeface="+mn-ea"/>
                <a:cs typeface="Times New Roman" panose="02020603050405020304" charset="0"/>
              </a:rPr>
              <a:t>PDI</a:t>
            </a:r>
            <a:r>
              <a:rPr lang="zh-CN" altLang="en-US" sz="2000">
                <a:latin typeface="+mn-ea"/>
                <a:ea typeface="+mn-ea"/>
                <a:cs typeface="宋体" panose="02010600030101010101" pitchFamily="2" charset="-122"/>
              </a:rPr>
              <a:t>服务的基本要求：</a:t>
            </a:r>
            <a:endParaRPr lang="zh-CN" altLang="en-US" sz="2000">
              <a:latin typeface="+mn-ea"/>
              <a:ea typeface="+mn-ea"/>
            </a:endParaRPr>
          </a:p>
        </p:txBody>
      </p:sp>
      <p:sp>
        <p:nvSpPr>
          <p:cNvPr id="3" name="文本框 2"/>
          <p:cNvSpPr txBox="1"/>
          <p:nvPr/>
        </p:nvSpPr>
        <p:spPr>
          <a:xfrm>
            <a:off x="1193165" y="2436495"/>
            <a:ext cx="6997065" cy="2399665"/>
          </a:xfrm>
          <a:prstGeom prst="rect">
            <a:avLst/>
          </a:prstGeom>
          <a:noFill/>
          <a:ln w="9525">
            <a:noFill/>
          </a:ln>
        </p:spPr>
        <p:txBody>
          <a:bodyPr wrap="square">
            <a:spAutoFit/>
          </a:bodyPr>
          <a:lstStyle/>
          <a:p>
            <a:pPr>
              <a:lnSpc>
                <a:spcPct val="150000"/>
              </a:lnSpc>
            </a:pPr>
            <a:r>
              <a:rPr lang="en-US" altLang="zh-CN" sz="2000">
                <a:latin typeface="+mn-ea"/>
                <a:ea typeface="+mn-ea"/>
                <a:cs typeface="宋体" panose="02010600030101010101" pitchFamily="2" charset="-122"/>
              </a:rPr>
              <a:t>6</a:t>
            </a:r>
            <a:r>
              <a:rPr lang="zh-CN" altLang="en-US" sz="2000">
                <a:latin typeface="+mn-ea"/>
                <a:ea typeface="+mn-ea"/>
                <a:cs typeface="宋体" panose="02010600030101010101" pitchFamily="2" charset="-122"/>
              </a:rPr>
              <a:t>） 供方应向顾客介绍汽车的使用常识；</a:t>
            </a:r>
          </a:p>
          <a:p>
            <a:pPr>
              <a:lnSpc>
                <a:spcPct val="150000"/>
              </a:lnSpc>
            </a:pPr>
            <a:r>
              <a:rPr lang="en-US" altLang="zh-CN" sz="2000">
                <a:latin typeface="+mn-ea"/>
                <a:ea typeface="+mn-ea"/>
                <a:cs typeface="宋体" panose="02010600030101010101" pitchFamily="2" charset="-122"/>
              </a:rPr>
              <a:t>7</a:t>
            </a:r>
            <a:r>
              <a:rPr lang="zh-CN" altLang="en-US" sz="2000">
                <a:latin typeface="+mn-ea"/>
                <a:ea typeface="+mn-ea"/>
                <a:cs typeface="宋体" panose="02010600030101010101" pitchFamily="2" charset="-122"/>
              </a:rPr>
              <a:t>） 供方有责任向顾客介绍汽车的装备、使用常识、保养常识、保修规定、保险常识、出险后的处理程序和注意事项；</a:t>
            </a:r>
          </a:p>
          <a:p>
            <a:pPr>
              <a:lnSpc>
                <a:spcPct val="150000"/>
              </a:lnSpc>
            </a:pPr>
            <a:r>
              <a:rPr lang="en-US" altLang="zh-CN" sz="2000">
                <a:latin typeface="+mn-ea"/>
                <a:ea typeface="+mn-ea"/>
                <a:cs typeface="宋体" panose="02010600030101010101" pitchFamily="2" charset="-122"/>
              </a:rPr>
              <a:t>8</a:t>
            </a:r>
            <a:r>
              <a:rPr lang="zh-CN" altLang="en-US" sz="2000">
                <a:latin typeface="+mn-ea"/>
                <a:ea typeface="+mn-ea"/>
                <a:cs typeface="宋体" panose="02010600030101010101" pitchFamily="2" charset="-122"/>
              </a:rPr>
              <a:t>） 供方应向顾客提供</a:t>
            </a:r>
            <a:r>
              <a:rPr lang="en-US" altLang="zh-CN" sz="2000">
                <a:latin typeface="+mn-ea"/>
                <a:ea typeface="+mn-ea"/>
                <a:cs typeface="Times New Roman" panose="02020603050405020304" charset="0"/>
              </a:rPr>
              <a:t>24</a:t>
            </a:r>
            <a:r>
              <a:rPr lang="zh-CN" altLang="en-US" sz="2000">
                <a:latin typeface="+mn-ea"/>
                <a:ea typeface="+mn-ea"/>
                <a:cs typeface="宋体" panose="02010600030101010101" pitchFamily="2" charset="-122"/>
              </a:rPr>
              <a:t>小时服务热线及救援电话；</a:t>
            </a:r>
          </a:p>
          <a:p>
            <a:pPr>
              <a:lnSpc>
                <a:spcPct val="150000"/>
              </a:lnSpc>
            </a:pPr>
            <a:r>
              <a:rPr lang="en-US" altLang="zh-CN" sz="2000">
                <a:latin typeface="+mn-ea"/>
                <a:ea typeface="+mn-ea"/>
                <a:cs typeface="宋体" panose="02010600030101010101" pitchFamily="2" charset="-122"/>
              </a:rPr>
              <a:t>9</a:t>
            </a:r>
            <a:r>
              <a:rPr lang="zh-CN" altLang="en-US" sz="2000">
                <a:latin typeface="+mn-ea"/>
                <a:ea typeface="+mn-ea"/>
                <a:cs typeface="宋体" panose="02010600030101010101" pitchFamily="2" charset="-122"/>
              </a:rPr>
              <a:t>） 供方应随时解答顾客在使用中所遇到的问题。</a:t>
            </a:r>
            <a:endParaRPr lang="zh-CN" altLang="en-US" sz="2000">
              <a:latin typeface="+mn-ea"/>
              <a:ea typeface="+mn-ea"/>
            </a:endParaRPr>
          </a:p>
        </p:txBody>
      </p:sp>
      <p:sp>
        <p:nvSpPr>
          <p:cNvPr id="5" name="文本框 3"/>
          <p:cNvSpPr txBox="1"/>
          <p:nvPr/>
        </p:nvSpPr>
        <p:spPr>
          <a:xfrm>
            <a:off x="1424305" y="646113"/>
            <a:ext cx="6534150"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二、交车前的检查(PDI) 服务的基本要求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2327275" y="596583"/>
            <a:ext cx="47288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三、纯电动汽车PDI作业内容</a:t>
            </a:r>
          </a:p>
        </p:txBody>
      </p:sp>
      <p:pic>
        <p:nvPicPr>
          <p:cNvPr id="4" name="图片 3"/>
          <p:cNvPicPr/>
          <p:nvPr/>
        </p:nvPicPr>
        <p:blipFill>
          <a:blip r:embed="rId3"/>
          <a:stretch>
            <a:fillRect/>
          </a:stretch>
        </p:blipFill>
        <p:spPr>
          <a:xfrm>
            <a:off x="2743200" y="842963"/>
            <a:ext cx="10220325" cy="5172075"/>
          </a:xfrm>
          <a:prstGeom prst="rect">
            <a:avLst/>
          </a:prstGeom>
          <a:noFill/>
          <a:ln w="9525">
            <a:noFill/>
          </a:ln>
        </p:spPr>
      </p:pic>
      <p:sp>
        <p:nvSpPr>
          <p:cNvPr id="5" name="文本框 4"/>
          <p:cNvSpPr txBox="1"/>
          <p:nvPr/>
        </p:nvSpPr>
        <p:spPr>
          <a:xfrm>
            <a:off x="3024505" y="5733733"/>
            <a:ext cx="5080000" cy="398780"/>
          </a:xfrm>
          <a:prstGeom prst="rect">
            <a:avLst/>
          </a:prstGeom>
          <a:noFill/>
          <a:ln w="9525">
            <a:noFill/>
          </a:ln>
        </p:spPr>
        <p:txBody>
          <a:bodyPr>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纯电动汽车</a:t>
            </a:r>
            <a:r>
              <a:rPr lang="en-US" altLang="zh-CN" sz="2000">
                <a:latin typeface="宋体" panose="02010600030101010101" pitchFamily="2" charset="-122"/>
                <a:ea typeface="宋体" panose="02010600030101010101" pitchFamily="2" charset="-122"/>
                <a:cs typeface="宋体" panose="02010600030101010101" pitchFamily="2" charset="-122"/>
              </a:rPr>
              <a:t>PDI</a:t>
            </a:r>
            <a:r>
              <a:rPr lang="zh-CN" altLang="en-US" sz="2000">
                <a:latin typeface="宋体" panose="02010600030101010101" pitchFamily="2" charset="-122"/>
                <a:ea typeface="宋体" panose="02010600030101010101" pitchFamily="2" charset="-122"/>
                <a:cs typeface="宋体" panose="02010600030101010101" pitchFamily="2" charset="-122"/>
              </a:rPr>
              <a:t>作业内容</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graphicFrame>
        <p:nvGraphicFramePr>
          <p:cNvPr id="1073743303" name="对象 1073743302"/>
          <p:cNvGraphicFramePr>
            <a:graphicFrameLocks/>
          </p:cNvGraphicFramePr>
          <p:nvPr/>
        </p:nvGraphicFramePr>
        <p:xfrm>
          <a:off x="484505" y="1118870"/>
          <a:ext cx="8174990" cy="4652645"/>
        </p:xfrm>
        <a:graphic>
          <a:graphicData uri="http://schemas.openxmlformats.org/presentationml/2006/ole">
            <mc:AlternateContent xmlns:mc="http://schemas.openxmlformats.org/markup-compatibility/2006">
              <mc:Choice xmlns:v="urn:schemas-microsoft-com:vml" Requires="v">
                <p:oleObj spid="_x0000_s3078" r:id="rId4" imgW="11087126" imgH="5029098" progId="">
                  <p:embed/>
                </p:oleObj>
              </mc:Choice>
              <mc:Fallback>
                <p:oleObj r:id="rId4" imgW="11087126" imgH="5029098" progId="">
                  <p:embed/>
                  <p:pic>
                    <p:nvPicPr>
                      <p:cNvPr id="0" name="Picture 4" descr="image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4505" y="1118870"/>
                        <a:ext cx="8174990" cy="465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3"/>
          <p:cNvSpPr txBox="1"/>
          <p:nvPr/>
        </p:nvSpPr>
        <p:spPr>
          <a:xfrm>
            <a:off x="2327275" y="596583"/>
            <a:ext cx="4728845" cy="521970"/>
          </a:xfrm>
          <a:prstGeom prst="rect">
            <a:avLst/>
          </a:prstGeom>
          <a:noFill/>
          <a:ln w="9525">
            <a:noFill/>
          </a:ln>
        </p:spPr>
        <p:txBody>
          <a:bodyPr wrap="none" anchor="t">
            <a:spAutoFit/>
          </a:bodyPr>
          <a:lstStyle/>
          <a:p>
            <a:pPr defTabSz="914400"/>
            <a:r>
              <a:rPr lang="zh-CN" altLang="en-US" sz="2800" b="1" dirty="0">
                <a:solidFill>
                  <a:srgbClr val="558ED5"/>
                </a:solidFill>
                <a:latin typeface="微软雅黑" panose="020B0503020204020204" pitchFamily="34" charset="-122"/>
                <a:ea typeface="微软雅黑" panose="020B0503020204020204" pitchFamily="34" charset="-122"/>
                <a:sym typeface="宋体" panose="02010600030101010101" pitchFamily="2" charset="-122"/>
              </a:rPr>
              <a:t>三、纯电动汽车PDI作业内容</a:t>
            </a:r>
          </a:p>
        </p:txBody>
      </p:sp>
      <p:pic>
        <p:nvPicPr>
          <p:cNvPr id="4" name="图片 3"/>
          <p:cNvPicPr/>
          <p:nvPr/>
        </p:nvPicPr>
        <p:blipFill>
          <a:blip r:embed="rId3"/>
          <a:stretch>
            <a:fillRect/>
          </a:stretch>
        </p:blipFill>
        <p:spPr>
          <a:xfrm>
            <a:off x="2743200" y="842963"/>
            <a:ext cx="10220325" cy="5172075"/>
          </a:xfrm>
          <a:prstGeom prst="rect">
            <a:avLst/>
          </a:prstGeom>
          <a:noFill/>
          <a:ln w="9525">
            <a:noFill/>
          </a:ln>
        </p:spPr>
      </p:pic>
      <p:sp>
        <p:nvSpPr>
          <p:cNvPr id="5" name="文本框 4"/>
          <p:cNvSpPr txBox="1"/>
          <p:nvPr/>
        </p:nvSpPr>
        <p:spPr>
          <a:xfrm>
            <a:off x="3024505" y="5517833"/>
            <a:ext cx="5080000" cy="398780"/>
          </a:xfrm>
          <a:prstGeom prst="rect">
            <a:avLst/>
          </a:prstGeom>
          <a:noFill/>
          <a:ln w="9525">
            <a:noFill/>
          </a:ln>
        </p:spPr>
        <p:txBody>
          <a:bodyPr>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纯电动汽车</a:t>
            </a:r>
            <a:r>
              <a:rPr lang="en-US" altLang="zh-CN" sz="2000">
                <a:latin typeface="宋体" panose="02010600030101010101" pitchFamily="2" charset="-122"/>
                <a:ea typeface="宋体" panose="02010600030101010101" pitchFamily="2" charset="-122"/>
                <a:cs typeface="宋体" panose="02010600030101010101" pitchFamily="2" charset="-122"/>
              </a:rPr>
              <a:t>PDI</a:t>
            </a:r>
            <a:r>
              <a:rPr lang="zh-CN" altLang="en-US" sz="2000">
                <a:latin typeface="宋体" panose="02010600030101010101" pitchFamily="2" charset="-122"/>
                <a:ea typeface="宋体" panose="02010600030101010101" pitchFamily="2" charset="-122"/>
                <a:cs typeface="宋体" panose="02010600030101010101" pitchFamily="2" charset="-122"/>
              </a:rPr>
              <a:t>作业内容</a:t>
            </a:r>
          </a:p>
        </p:txBody>
      </p:sp>
      <p:sp>
        <p:nvSpPr>
          <p:cNvPr id="102" name="文本框 101"/>
          <p:cNvSpPr txBox="1"/>
          <p:nvPr/>
        </p:nvSpPr>
        <p:spPr>
          <a:xfrm>
            <a:off x="2081530" y="10942638"/>
            <a:ext cx="5080000" cy="252730"/>
          </a:xfrm>
          <a:prstGeom prst="rect">
            <a:avLst/>
          </a:prstGeom>
          <a:noFill/>
          <a:ln w="9525">
            <a:noFill/>
          </a:ln>
        </p:spPr>
        <p:txBody>
          <a:bodyPr>
            <a:spAutoFit/>
          </a:bodyPr>
          <a:lstStyle/>
          <a:p>
            <a:r>
              <a:rPr lang="zh-CN" altLang="en-US" sz="1050">
                <a:latin typeface="宋体" panose="02010600030101010101" pitchFamily="2" charset="-122"/>
                <a:ea typeface="宋体" panose="02010600030101010101" pitchFamily="2" charset="-122"/>
                <a:cs typeface="宋体" panose="02010600030101010101" pitchFamily="2" charset="-122"/>
              </a:rPr>
              <a:t>表</a:t>
            </a:r>
            <a:endParaRPr lang="zh-CN" altLang="en-US"/>
          </a:p>
        </p:txBody>
      </p:sp>
      <p:graphicFrame>
        <p:nvGraphicFramePr>
          <p:cNvPr id="1073743155" name="对象 1073743154"/>
          <p:cNvGraphicFramePr>
            <a:graphicFrameLocks/>
          </p:cNvGraphicFramePr>
          <p:nvPr/>
        </p:nvGraphicFramePr>
        <p:xfrm>
          <a:off x="201930" y="1014095"/>
          <a:ext cx="8740775" cy="4902835"/>
        </p:xfrm>
        <a:graphic>
          <a:graphicData uri="http://schemas.openxmlformats.org/presentationml/2006/ole">
            <mc:AlternateContent xmlns:mc="http://schemas.openxmlformats.org/markup-compatibility/2006">
              <mc:Choice xmlns:v="urn:schemas-microsoft-com:vml" Requires="v">
                <p:oleObj spid="_x0000_s26627" r:id="rId4" imgW="11087066" imgH="4791150" progId="">
                  <p:embed/>
                </p:oleObj>
              </mc:Choice>
              <mc:Fallback>
                <p:oleObj r:id="rId4" imgW="11087066" imgH="4791150" progId="">
                  <p:embed/>
                  <p:pic>
                    <p:nvPicPr>
                      <p:cNvPr id="0" name="Picture 1" descr="image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930" y="1014095"/>
                        <a:ext cx="8740775" cy="4902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 name="文本框 2"/>
          <p:cNvSpPr txBox="1"/>
          <p:nvPr/>
        </p:nvSpPr>
        <p:spPr>
          <a:xfrm>
            <a:off x="3024505" y="5916613"/>
            <a:ext cx="5080000" cy="398780"/>
          </a:xfrm>
          <a:prstGeom prst="rect">
            <a:avLst/>
          </a:prstGeom>
          <a:noFill/>
          <a:ln w="9525">
            <a:noFill/>
          </a:ln>
        </p:spPr>
        <p:txBody>
          <a:bodyPr>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纯电动汽车</a:t>
            </a:r>
            <a:r>
              <a:rPr lang="en-US" altLang="zh-CN" sz="2000">
                <a:latin typeface="宋体" panose="02010600030101010101" pitchFamily="2" charset="-122"/>
                <a:ea typeface="宋体" panose="02010600030101010101" pitchFamily="2" charset="-122"/>
                <a:cs typeface="宋体" panose="02010600030101010101" pitchFamily="2" charset="-122"/>
              </a:rPr>
              <a:t>PDI</a:t>
            </a:r>
            <a:r>
              <a:rPr lang="zh-CN" altLang="en-US" sz="2000">
                <a:latin typeface="宋体" panose="02010600030101010101" pitchFamily="2" charset="-122"/>
                <a:ea typeface="宋体" panose="02010600030101010101" pitchFamily="2" charset="-122"/>
                <a:cs typeface="宋体" panose="02010600030101010101" pitchFamily="2" charset="-122"/>
              </a:rPr>
              <a:t>作业内容</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4065</Words>
  <Application>Microsoft Office PowerPoint</Application>
  <PresentationFormat>全屏显示(4:3)</PresentationFormat>
  <Paragraphs>566</Paragraphs>
  <Slides>31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0</vt:i4>
      </vt:variant>
      <vt:variant>
        <vt:lpstr>幻灯片标题</vt:lpstr>
      </vt:variant>
      <vt:variant>
        <vt:i4>31</vt:i4>
      </vt:variant>
    </vt:vector>
  </HeadingPairs>
  <TitlesOfParts>
    <vt:vector size="41" baseType="lpstr">
      <vt:lpstr>GungsuhChe</vt:lpstr>
      <vt:lpstr>方正舒体</vt:lpstr>
      <vt:lpstr>宋体</vt:lpstr>
      <vt:lpstr>微软雅黑</vt:lpstr>
      <vt:lpstr>Arial</vt:lpstr>
      <vt:lpstr>Arial Narrow</vt:lpstr>
      <vt:lpstr>Calibri</vt:lpstr>
      <vt:lpstr>Goudy Stout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机工浙江汽车套系</dc:title>
  <dc:creator>CMPZZ</dc:creator>
  <cp:lastModifiedBy>Administrator</cp:lastModifiedBy>
  <cp:revision>114</cp:revision>
  <dcterms:created xsi:type="dcterms:W3CDTF">2015-02-03T00:29:00Z</dcterms:created>
  <dcterms:modified xsi:type="dcterms:W3CDTF">2024-10-19T02:41:22Z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