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6"/>
  </p:notesMasterIdLst>
  <p:handoutMasterIdLst>
    <p:handoutMasterId r:id="rId47"/>
  </p:handoutMasterIdLst>
  <p:sldIdLst>
    <p:sldId id="256" r:id="rId2"/>
    <p:sldId id="263" r:id="rId3"/>
    <p:sldId id="264" r:id="rId4"/>
    <p:sldId id="260" r:id="rId5"/>
    <p:sldId id="331" r:id="rId6"/>
    <p:sldId id="332" r:id="rId7"/>
    <p:sldId id="296" r:id="rId8"/>
    <p:sldId id="335" r:id="rId9"/>
    <p:sldId id="336" r:id="rId10"/>
    <p:sldId id="337" r:id="rId11"/>
    <p:sldId id="338" r:id="rId12"/>
    <p:sldId id="341" r:id="rId13"/>
    <p:sldId id="298" r:id="rId14"/>
    <p:sldId id="343" r:id="rId15"/>
    <p:sldId id="342" r:id="rId16"/>
    <p:sldId id="349" r:id="rId17"/>
    <p:sldId id="350" r:id="rId18"/>
    <p:sldId id="402" r:id="rId19"/>
    <p:sldId id="352" r:id="rId20"/>
    <p:sldId id="375" r:id="rId21"/>
    <p:sldId id="299" r:id="rId22"/>
    <p:sldId id="376" r:id="rId23"/>
    <p:sldId id="378" r:id="rId24"/>
    <p:sldId id="377" r:id="rId25"/>
    <p:sldId id="379" r:id="rId26"/>
    <p:sldId id="300" r:id="rId27"/>
    <p:sldId id="380" r:id="rId28"/>
    <p:sldId id="381" r:id="rId29"/>
    <p:sldId id="382" r:id="rId30"/>
    <p:sldId id="383" r:id="rId31"/>
    <p:sldId id="384" r:id="rId32"/>
    <p:sldId id="385" r:id="rId33"/>
    <p:sldId id="386" r:id="rId34"/>
    <p:sldId id="387" r:id="rId35"/>
    <p:sldId id="388" r:id="rId36"/>
    <p:sldId id="389" r:id="rId37"/>
    <p:sldId id="391" r:id="rId38"/>
    <p:sldId id="392" r:id="rId39"/>
    <p:sldId id="393" r:id="rId40"/>
    <p:sldId id="394" r:id="rId41"/>
    <p:sldId id="396" r:id="rId42"/>
    <p:sldId id="397" r:id="rId43"/>
    <p:sldId id="398" r:id="rId44"/>
    <p:sldId id="401" r:id="rId45"/>
  </p:sldIdLst>
  <p:sldSz cx="9144000" cy="6858000" type="screen4x3"/>
  <p:notesSz cx="6797675" cy="9874250"/>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3870">
          <p15:clr>
            <a:srgbClr val="A4A3A4"/>
          </p15:clr>
        </p15:guide>
        <p15:guide id="2" orient="horz" pos="1785">
          <p15:clr>
            <a:srgbClr val="A4A3A4"/>
          </p15:clr>
        </p15:guide>
        <p15:guide id="3" orient="horz" pos="2752">
          <p15:clr>
            <a:srgbClr val="A4A3A4"/>
          </p15:clr>
        </p15:guide>
        <p15:guide id="4" orient="horz" pos="2452">
          <p15:clr>
            <a:srgbClr val="A4A3A4"/>
          </p15:clr>
        </p15:guide>
        <p15:guide id="5" orient="horz" pos="1129">
          <p15:clr>
            <a:srgbClr val="A4A3A4"/>
          </p15:clr>
        </p15:guide>
        <p15:guide id="6" orient="horz" pos="3582">
          <p15:clr>
            <a:srgbClr val="A4A3A4"/>
          </p15:clr>
        </p15:guide>
        <p15:guide id="7" pos="3661">
          <p15:clr>
            <a:srgbClr val="A4A3A4"/>
          </p15:clr>
        </p15:guide>
        <p15:guide id="8" pos="392">
          <p15:clr>
            <a:srgbClr val="A4A3A4"/>
          </p15:clr>
        </p15:guide>
        <p15:guide id="9" pos="5514">
          <p15:clr>
            <a:srgbClr val="A4A3A4"/>
          </p15:clr>
        </p15:guide>
        <p15:guide id="10" pos="2995">
          <p15:clr>
            <a:srgbClr val="A4A3A4"/>
          </p15:clr>
        </p15:guide>
        <p15:guide id="11" pos="3081">
          <p15:clr>
            <a:srgbClr val="A4A3A4"/>
          </p15:clr>
        </p15:guide>
        <p15:guide id="12" pos="26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0033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064"/>
    <p:restoredTop sz="94660"/>
  </p:normalViewPr>
  <p:slideViewPr>
    <p:cSldViewPr snapToGrid="0" snapToObjects="1" showGuides="1">
      <p:cViewPr varScale="1">
        <p:scale>
          <a:sx n="70" d="100"/>
          <a:sy n="70" d="100"/>
        </p:scale>
        <p:origin x="1446" y="78"/>
      </p:cViewPr>
      <p:guideLst>
        <p:guide orient="horz" pos="3870"/>
        <p:guide orient="horz" pos="1785"/>
        <p:guide orient="horz" pos="2752"/>
        <p:guide orient="horz" pos="2452"/>
        <p:guide orient="horz" pos="1129"/>
        <p:guide orient="horz" pos="3582"/>
        <p:guide pos="3661"/>
        <p:guide pos="392"/>
        <p:guide pos="5514"/>
        <p:guide pos="2995"/>
        <p:guide pos="3081"/>
        <p:guide pos="267"/>
      </p:guideLst>
    </p:cSldViewPr>
  </p:slideViewPr>
  <p:outlineViewPr>
    <p:cViewPr>
      <p:scale>
        <a:sx n="33" d="100"/>
        <a:sy n="33" d="100"/>
      </p:scale>
      <p:origin x="0" y="0"/>
    </p:cViewPr>
  </p:outlin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6400" cy="493713"/>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3" name="日期占位符 2"/>
          <p:cNvSpPr>
            <a:spLocks noGrp="1"/>
          </p:cNvSpPr>
          <p:nvPr>
            <p:ph type="dt" sz="quarter" idx="1"/>
          </p:nvPr>
        </p:nvSpPr>
        <p:spPr>
          <a:xfrm>
            <a:off x="3849688" y="0"/>
            <a:ext cx="2946400" cy="493713"/>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4" name="页脚占位符 3"/>
          <p:cNvSpPr>
            <a:spLocks noGrp="1"/>
          </p:cNvSpPr>
          <p:nvPr>
            <p:ph type="ftr" sz="quarter" idx="2"/>
          </p:nvPr>
        </p:nvSpPr>
        <p:spPr>
          <a:xfrm>
            <a:off x="0" y="9378950"/>
            <a:ext cx="2946400" cy="493713"/>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5" name="灯片编号占位符 4"/>
          <p:cNvSpPr>
            <a:spLocks noGrp="1"/>
          </p:cNvSpPr>
          <p:nvPr>
            <p:ph type="sldNum" sz="quarter" idx="3"/>
          </p:nvPr>
        </p:nvSpPr>
        <p:spPr>
          <a:xfrm>
            <a:off x="3849688" y="9378950"/>
            <a:ext cx="2946400" cy="493713"/>
          </a:xfrm>
          <a:prstGeom prst="rect">
            <a:avLst/>
          </a:prstGeom>
        </p:spPr>
        <p:txBody>
          <a:bodyPr vert="horz" lIns="91440" tIns="45720" rIns="91440" bIns="45720" rtlCol="0" anchor="b"/>
          <a:lstStyle/>
          <a:p>
            <a:pPr lvl="0" algn="r" eaLnBrk="1" hangingPunct="1"/>
            <a:fld id="{9A0DB2DC-4C9A-4742-B13C-FB6460FD3503}" type="slidenum">
              <a:rPr lang="zh-CN" altLang="en-US" sz="1200" dirty="0">
                <a:latin typeface="Calibri" panose="020F0502020204030204" pitchFamily="34" charset="0"/>
              </a:rPr>
              <a:pPr lvl="0" algn="r" eaLnBrk="1" hangingPunct="1"/>
              <a:t>‹#›</a:t>
            </a:fld>
            <a:endParaRPr lang="zh-CN" altLang="en-US" sz="1200" dirty="0">
              <a:latin typeface="Calibri" panose="020F0502020204030204" pitchFamily="34" charset="0"/>
            </a:endParaRPr>
          </a:p>
        </p:txBody>
      </p:sp>
    </p:spTree>
    <p:extLst>
      <p:ext uri="{BB962C8B-B14F-4D97-AF65-F5344CB8AC3E}">
        <p14:creationId xmlns:p14="http://schemas.microsoft.com/office/powerpoint/2010/main" val="32679112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6400" cy="493713"/>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3" name="日期占位符 2"/>
          <p:cNvSpPr>
            <a:spLocks noGrp="1"/>
          </p:cNvSpPr>
          <p:nvPr>
            <p:ph type="dt" idx="1"/>
          </p:nvPr>
        </p:nvSpPr>
        <p:spPr>
          <a:xfrm>
            <a:off x="3849688" y="0"/>
            <a:ext cx="2946400" cy="493713"/>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4" name="幻灯片图像占位符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79450" y="4691063"/>
            <a:ext cx="5438775" cy="4443413"/>
          </a:xfrm>
          <a:prstGeom prst="rect">
            <a:avLst/>
          </a:prstGeom>
        </p:spPr>
        <p:txBody>
          <a:bodyPr vert="horz" lIns="91440" tIns="45720" rIns="91440" bIns="45720" rtlCol="0">
            <a:normAutofit/>
          </a:bodyPr>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单击此处编辑母版文本样式</a:t>
            </a: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第二级</a:t>
            </a: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第三级</a:t>
            </a: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第四级</a:t>
            </a: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9378950"/>
            <a:ext cx="2946400" cy="493713"/>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6"/>
          <p:cNvSpPr>
            <a:spLocks noGrp="1"/>
          </p:cNvSpPr>
          <p:nvPr>
            <p:ph type="sldNum" sz="quarter" idx="5"/>
          </p:nvPr>
        </p:nvSpPr>
        <p:spPr>
          <a:xfrm>
            <a:off x="3849688" y="9378950"/>
            <a:ext cx="2946400" cy="493713"/>
          </a:xfrm>
          <a:prstGeom prst="rect">
            <a:avLst/>
          </a:prstGeom>
        </p:spPr>
        <p:txBody>
          <a:bodyPr vert="horz" lIns="91440" tIns="45720" rIns="91440" bIns="45720" rtlCol="0" anchor="b"/>
          <a:lstStyle/>
          <a:p>
            <a:pPr lvl="0" algn="r" eaLnBrk="1" hangingPunct="1"/>
            <a:fld id="{9A0DB2DC-4C9A-4742-B13C-FB6460FD3503}" type="slidenum">
              <a:rPr lang="zh-CN" altLang="en-US" sz="1200" dirty="0">
                <a:latin typeface="Calibri" panose="020F0502020204030204" pitchFamily="34" charset="0"/>
              </a:rPr>
              <a:pPr lvl="0" algn="r" eaLnBrk="1" hangingPunct="1"/>
              <a:t>‹#›</a:t>
            </a:fld>
            <a:endParaRPr lang="zh-CN" altLang="en-US" sz="1200" dirty="0">
              <a:latin typeface="Calibri" panose="020F0502020204030204" pitchFamily="34" charset="0"/>
            </a:endParaRPr>
          </a:p>
        </p:txBody>
      </p:sp>
    </p:spTree>
    <p:extLst>
      <p:ext uri="{BB962C8B-B14F-4D97-AF65-F5344CB8AC3E}">
        <p14:creationId xmlns:p14="http://schemas.microsoft.com/office/powerpoint/2010/main" val="2870642227"/>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课程开篇模板">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项目开始模板">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任务层级模板1">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任务层级模板2">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项目内容补充">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标题和竖排文字">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a:xfrm>
            <a:off x="457200" y="274638"/>
            <a:ext cx="8229600" cy="1143000"/>
          </a:xfrm>
          <a:prstGeom prst="rect">
            <a:avLst/>
          </a:prstGeom>
          <a:noFill/>
          <a:ln w="9525">
            <a:noFill/>
          </a:ln>
        </p:spPr>
        <p:txBody>
          <a:bodyPr anchor="ctr"/>
          <a:lstStyle/>
          <a:p>
            <a:pPr lvl="0"/>
            <a:r>
              <a:rPr lang="zh-CN" altLang="en-US" dirty="0"/>
              <a:t>单击此处编辑母版标题样式</a:t>
            </a:r>
          </a:p>
        </p:txBody>
      </p:sp>
      <p:sp>
        <p:nvSpPr>
          <p:cNvPr id="1027" name="文本占位符 2"/>
          <p:cNvSpPr>
            <a:spLocks noGrp="1"/>
          </p:cNvSpPr>
          <p:nvPr>
            <p:ph type="body" idx="1"/>
          </p:nvPr>
        </p:nvSpPr>
        <p:spPr>
          <a:xfrm>
            <a:off x="457200" y="1600200"/>
            <a:ext cx="8229600" cy="4525963"/>
          </a:xfrm>
          <a:prstGeom prst="rect">
            <a:avLst/>
          </a:prstGeom>
          <a:noFill/>
          <a:ln w="9525">
            <a:noFill/>
          </a:ln>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rgbClr val="898989"/>
                </a:solidFill>
                <a:latin typeface="Calibri" panose="020F0502020204030204" pitchFamily="34" charset="0"/>
              </a:defRPr>
            </a:lvl1pPr>
          </a:lstStyle>
          <a:p>
            <a:pPr lvl="0" eaLnBrk="1" hangingPunct="1"/>
            <a:fld id="{9A0DB2DC-4C9A-4742-B13C-FB6460FD3503}" type="slidenum">
              <a:rPr lang="zh-CN" altLang="en-US" dirty="0"/>
              <a:pPr lvl="0" eaLnBrk="1" hangingPunct="1"/>
              <a:t>‹#›</a:t>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60" r:id="rId7"/>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7.png"/></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image" Target="../media/image11.png"/></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5"/>
          <p:cNvSpPr>
            <a:spLocks noGrp="1"/>
          </p:cNvSpPr>
          <p:nvPr>
            <p:ph type="ctrTitle" idx="4294967295"/>
          </p:nvPr>
        </p:nvSpPr>
        <p:spPr>
          <a:xfrm>
            <a:off x="571500" y="2502019"/>
            <a:ext cx="6518275" cy="714375"/>
          </a:xfrm>
        </p:spPr>
        <p:txBody>
          <a:bodyPr vert="horz" wrap="square" lIns="91440" tIns="45720" rIns="91440" bIns="45720" anchor="ctr"/>
          <a:lstStyle/>
          <a:p>
            <a:pPr eaLnBrk="1" hangingPunct="1"/>
            <a:r>
              <a:rPr lang="zh-CN" altLang="en-US" sz="6000" kern="1200" dirty="0">
                <a:latin typeface="微软雅黑" panose="020B0503020204020204" pitchFamily="34" charset="-122"/>
                <a:ea typeface="微软雅黑" panose="020B0503020204020204" pitchFamily="34" charset="-122"/>
                <a:cs typeface="+mj-cs"/>
              </a:rPr>
              <a:t>电动汽车维护保养</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矩形 20"/>
          <p:cNvSpPr/>
          <p:nvPr/>
        </p:nvSpPr>
        <p:spPr>
          <a:xfrm>
            <a:off x="257810" y="1283970"/>
            <a:ext cx="7886700" cy="460375"/>
          </a:xfrm>
          <a:prstGeom prst="rect">
            <a:avLst/>
          </a:prstGeom>
          <a:solidFill>
            <a:srgbClr val="00B0F0"/>
          </a:solidFill>
          <a:ln w="9525">
            <a:noFill/>
          </a:ln>
        </p:spPr>
        <p:txBody>
          <a:bodyPr wrap="square">
            <a:spAutoFit/>
          </a:bodyPr>
          <a:lstStyle/>
          <a:p>
            <a:r>
              <a:rPr lang="en-US" altLang="zh-CN" sz="2400" b="1" dirty="0">
                <a:solidFill>
                  <a:schemeClr val="bg1"/>
                </a:solidFill>
                <a:latin typeface="宋体" panose="02010600030101010101" pitchFamily="2" charset="-122"/>
              </a:rPr>
              <a:t>3. </a:t>
            </a:r>
            <a:r>
              <a:rPr lang="zh-CN" altLang="en-US" sz="2400" b="1" dirty="0">
                <a:solidFill>
                  <a:schemeClr val="bg1"/>
                </a:solidFill>
                <a:latin typeface="宋体" panose="02010600030101010101" pitchFamily="2" charset="-122"/>
              </a:rPr>
              <a:t>北汽新能源系列电动汽车维护保养类别、项目及内容</a:t>
            </a:r>
          </a:p>
        </p:txBody>
      </p:sp>
      <p:sp>
        <p:nvSpPr>
          <p:cNvPr id="2" name="文本框 3"/>
          <p:cNvSpPr txBox="1"/>
          <p:nvPr/>
        </p:nvSpPr>
        <p:spPr>
          <a:xfrm>
            <a:off x="2176780" y="596583"/>
            <a:ext cx="5161280" cy="521970"/>
          </a:xfrm>
          <a:prstGeom prst="rect">
            <a:avLst/>
          </a:prstGeom>
          <a:noFill/>
        </p:spPr>
        <p:txBody>
          <a:bodyPr wrap="none">
            <a:spAutoFit/>
          </a:bodyPr>
          <a:lstStyle/>
          <a:p>
            <a:pPr marR="0" defTabSz="914400">
              <a:buClrTx/>
              <a:buSzTx/>
              <a:buFontTx/>
              <a:buNone/>
              <a:defRPr/>
            </a:pPr>
            <a:r>
              <a:rPr kumimoji="0" lang="zh-CN" altLang="en-US" sz="2800" b="1" kern="1200" cap="none" spc="0" normalizeH="0" baseline="0" noProof="0" dirty="0">
                <a:solidFill>
                  <a:schemeClr val="tx2">
                    <a:lumMod val="60000"/>
                    <a:lumOff val="40000"/>
                  </a:schemeClr>
                </a:solidFill>
                <a:latin typeface="微软雅黑" panose="020B0503020204020204" pitchFamily="34" charset="-122"/>
                <a:ea typeface="微软雅黑" panose="020B0503020204020204" pitchFamily="34" charset="-122"/>
                <a:cs typeface="Arial" panose="020B0604020202020204" pitchFamily="34" charset="0"/>
                <a:sym typeface="+mn-ea"/>
              </a:rPr>
              <a:t>一、电动汽车维护保养作业规范</a:t>
            </a:r>
          </a:p>
        </p:txBody>
      </p:sp>
      <p:graphicFrame>
        <p:nvGraphicFramePr>
          <p:cNvPr id="3" name="表格 -1"/>
          <p:cNvGraphicFramePr/>
          <p:nvPr/>
        </p:nvGraphicFramePr>
        <p:xfrm>
          <a:off x="1566545" y="2359660"/>
          <a:ext cx="5520690" cy="3562985"/>
        </p:xfrm>
        <a:graphic>
          <a:graphicData uri="http://schemas.openxmlformats.org/drawingml/2006/table">
            <a:tbl>
              <a:tblPr firstRow="1" bandRow="1">
                <a:tableStyleId>{5940675A-B579-460E-94D1-54222C63F5DA}</a:tableStyleId>
              </a:tblPr>
              <a:tblGrid>
                <a:gridCol w="784225"/>
                <a:gridCol w="2223770"/>
                <a:gridCol w="1353185"/>
                <a:gridCol w="676275"/>
                <a:gridCol w="483235"/>
              </a:tblGrid>
              <a:tr h="182245">
                <a:tc>
                  <a:txBody>
                    <a:bodyPr/>
                    <a:lstStyle/>
                    <a:p>
                      <a:pPr indent="0" algn="ctr">
                        <a:buNone/>
                      </a:pPr>
                      <a:r>
                        <a:rPr lang="zh-CN" altLang="en-US" sz="1000" b="1">
                          <a:latin typeface="宋体" panose="02010600030101010101" pitchFamily="2" charset="-122"/>
                          <a:ea typeface="宋体" panose="02010600030101010101" pitchFamily="2" charset="-122"/>
                          <a:cs typeface="宋体" panose="02010600030101010101" pitchFamily="2" charset="-122"/>
                        </a:rPr>
                        <a:t>系统类别</a:t>
                      </a:r>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zh-CN" altLang="en-US" sz="1000" b="1">
                          <a:latin typeface="宋体" panose="02010600030101010101" pitchFamily="2" charset="-122"/>
                          <a:ea typeface="宋体" panose="02010600030101010101" pitchFamily="2" charset="-122"/>
                          <a:cs typeface="宋体" panose="02010600030101010101" pitchFamily="2" charset="-122"/>
                        </a:rPr>
                        <a:t>检查内容</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zh-CN" altLang="en-US" sz="1000" b="1">
                          <a:latin typeface="宋体" panose="02010600030101010101" pitchFamily="2" charset="-122"/>
                          <a:ea typeface="宋体" panose="02010600030101010101" pitchFamily="2" charset="-122"/>
                          <a:cs typeface="宋体" panose="02010600030101010101" pitchFamily="2" charset="-122"/>
                        </a:rPr>
                        <a:t>处理方法</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gridSpan="2">
                  <a:txBody>
                    <a:bodyPr/>
                    <a:lstStyle/>
                    <a:p>
                      <a:pPr indent="0" algn="ctr">
                        <a:buNone/>
                      </a:pPr>
                      <a:r>
                        <a:rPr lang="zh-CN" altLang="en-US" sz="1000" b="1">
                          <a:latin typeface="宋体" panose="02010600030101010101" pitchFamily="2" charset="-122"/>
                          <a:ea typeface="宋体" panose="02010600030101010101" pitchFamily="2" charset="-122"/>
                          <a:cs typeface="宋体" panose="02010600030101010101" pitchFamily="2" charset="-122"/>
                        </a:rPr>
                        <a:t>保养级别及项目</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xBody>
                    <a:bodyPr/>
                    <a:lstStyle/>
                    <a:p>
                      <a:endParaRPr lang="zh-CN"/>
                    </a:p>
                  </a:txBody>
                  <a:tcPr>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r>
              <a:tr h="181610">
                <a:tc>
                  <a:txBody>
                    <a:bodyPr/>
                    <a:lstStyle/>
                    <a:p>
                      <a:pPr indent="0" algn="ctr">
                        <a:buNone/>
                      </a:pPr>
                      <a:r>
                        <a:rPr lang="en-US" altLang="zh-CN" sz="1000" b="1">
                          <a:latin typeface="宋体" panose="02010600030101010101" pitchFamily="2" charset="-122"/>
                          <a:ea typeface="宋体" panose="02010600030101010101" pitchFamily="2" charset="-122"/>
                          <a:cs typeface="宋体" panose="02010600030101010101" pitchFamily="2" charset="-122"/>
                        </a:rPr>
                        <a:t> </a:t>
                      </a:r>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altLang="zh-CN" sz="1000" b="1">
                          <a:latin typeface="宋体" panose="02010600030101010101" pitchFamily="2" charset="-122"/>
                          <a:ea typeface="宋体" panose="02010600030101010101" pitchFamily="2" charset="-122"/>
                          <a:cs typeface="宋体" panose="02010600030101010101" pitchFamily="2" charset="-122"/>
                        </a:rPr>
                        <a:t> </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altLang="zh-CN" sz="1000" b="1">
                          <a:latin typeface="宋体" panose="02010600030101010101" pitchFamily="2" charset="-122"/>
                          <a:ea typeface="宋体" panose="02010600030101010101" pitchFamily="2" charset="-122"/>
                          <a:cs typeface="宋体" panose="02010600030101010101" pitchFamily="2" charset="-122"/>
                        </a:rPr>
                        <a:t> </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1">
                          <a:latin typeface="宋体" panose="02010600030101010101" pitchFamily="2" charset="-122"/>
                          <a:ea typeface="宋体" panose="02010600030101010101" pitchFamily="2" charset="-122"/>
                          <a:cs typeface="宋体" panose="02010600030101010101" pitchFamily="2" charset="-122"/>
                        </a:rPr>
                        <a:t>A </a:t>
                      </a:r>
                      <a:r>
                        <a:rPr lang="zh-CN" altLang="en-US" sz="1000" b="1">
                          <a:latin typeface="宋体" panose="02010600030101010101" pitchFamily="2" charset="-122"/>
                          <a:ea typeface="宋体" panose="02010600030101010101" pitchFamily="2" charset="-122"/>
                          <a:cs typeface="宋体" panose="02010600030101010101" pitchFamily="2" charset="-122"/>
                        </a:rPr>
                        <a:t>级</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1">
                          <a:latin typeface="宋体" panose="02010600030101010101" pitchFamily="2" charset="-122"/>
                          <a:ea typeface="宋体" panose="02010600030101010101" pitchFamily="2" charset="-122"/>
                          <a:cs typeface="宋体" panose="02010600030101010101" pitchFamily="2" charset="-122"/>
                        </a:rPr>
                        <a:t>B </a:t>
                      </a:r>
                      <a:r>
                        <a:rPr lang="zh-CN" altLang="en-US" sz="1000" b="1">
                          <a:latin typeface="宋体" panose="02010600030101010101" pitchFamily="2" charset="-122"/>
                          <a:ea typeface="宋体" panose="02010600030101010101" pitchFamily="2" charset="-122"/>
                          <a:cs typeface="宋体" panose="02010600030101010101" pitchFamily="2" charset="-122"/>
                        </a:rPr>
                        <a:t>级</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15620">
                <a:tc rowSpan="4">
                  <a:txBody>
                    <a:bodyPr/>
                    <a:lstStyle/>
                    <a:p>
                      <a:pPr indent="0" algn="ctr">
                        <a:buNone/>
                      </a:pPr>
                      <a:r>
                        <a:rPr lang="zh-CN" altLang="en-US" sz="1000" b="1">
                          <a:latin typeface="宋体" panose="02010600030101010101" pitchFamily="2" charset="-122"/>
                          <a:ea typeface="宋体" panose="02010600030101010101" pitchFamily="2" charset="-122"/>
                          <a:cs typeface="宋体" panose="02010600030101010101" pitchFamily="2" charset="-122"/>
                        </a:rPr>
                        <a:t>转向系统</a:t>
                      </a:r>
                    </a:p>
                    <a:p>
                      <a:pPr indent="0" algn="ctr">
                        <a:buNone/>
                      </a:pPr>
                      <a:r>
                        <a:rPr lang="en-US" altLang="zh-CN" sz="1000" b="1">
                          <a:latin typeface="宋体" panose="02010600030101010101" pitchFamily="2" charset="-122"/>
                          <a:ea typeface="宋体" panose="02010600030101010101" pitchFamily="2" charset="-122"/>
                        </a:rPr>
                        <a:t> </a:t>
                      </a:r>
                    </a:p>
                    <a:p>
                      <a:pPr indent="0" algn="ctr">
                        <a:buNone/>
                      </a:pPr>
                      <a:r>
                        <a:rPr lang="en-US" altLang="zh-CN" sz="1000" b="1">
                          <a:latin typeface="宋体" panose="02010600030101010101" pitchFamily="2" charset="-122"/>
                          <a:ea typeface="宋体" panose="02010600030101010101" pitchFamily="2" charset="-122"/>
                        </a:rPr>
                        <a:t> </a:t>
                      </a:r>
                    </a:p>
                    <a:p>
                      <a:pPr indent="0" algn="ctr">
                        <a:buNone/>
                      </a:pPr>
                      <a:r>
                        <a:rPr lang="en-US" altLang="zh-CN" sz="1000" b="1">
                          <a:latin typeface="宋体" panose="02010600030101010101" pitchFamily="2" charset="-122"/>
                          <a:ea typeface="宋体" panose="02010600030101010101" pitchFamily="2" charset="-122"/>
                        </a:rPr>
                        <a:t> </a:t>
                      </a:r>
                      <a:endParaRPr lang="en-US" altLang="zh-CN" sz="1000" b="1">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转向盘及转向管柱连接紧固状态</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检查并视情况处理　</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57810">
                <a:tc vMerge="1">
                  <a:txBody>
                    <a:bodyPr/>
                    <a:lstStyle/>
                    <a:p>
                      <a:endParaRPr lang="zh-CN"/>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转向机本体连接紧固状态</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检查并视情况处理　</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85140">
                <a:tc vMerge="1">
                  <a:txBody>
                    <a:bodyPr/>
                    <a:lstStyle/>
                    <a:p>
                      <a:endParaRPr lang="zh-CN"/>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检查转向横拉杆间隙及防尘套</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检查并视情况处理　</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57810">
                <a:tc vMerge="1">
                  <a:txBody>
                    <a:bodyPr/>
                    <a:lstStyle/>
                    <a:p>
                      <a:endParaRPr lang="zh-CN"/>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检查转向助力功能</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路试并视情况处理</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 </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63855">
                <a:tc rowSpan="6">
                  <a:txBody>
                    <a:bodyPr/>
                    <a:lstStyle/>
                    <a:p>
                      <a:pPr indent="0" algn="ctr">
                        <a:buNone/>
                      </a:pPr>
                      <a:r>
                        <a:rPr lang="zh-CN" altLang="en-US" sz="1000" b="1">
                          <a:latin typeface="宋体" panose="02010600030101010101" pitchFamily="2" charset="-122"/>
                          <a:ea typeface="宋体" panose="02010600030101010101" pitchFamily="2" charset="-122"/>
                          <a:cs typeface="宋体" panose="02010600030101010101" pitchFamily="2" charset="-122"/>
                        </a:rPr>
                        <a:t>车身系统</a:t>
                      </a:r>
                    </a:p>
                    <a:p>
                      <a:pPr indent="0" algn="ctr">
                        <a:buNone/>
                      </a:pPr>
                      <a:r>
                        <a:rPr lang="en-US" altLang="zh-CN" sz="1000" b="1">
                          <a:latin typeface="宋体" panose="02010600030101010101" pitchFamily="2" charset="-122"/>
                          <a:ea typeface="宋体" panose="02010600030101010101" pitchFamily="2" charset="-122"/>
                        </a:rPr>
                        <a:t> </a:t>
                      </a:r>
                    </a:p>
                    <a:p>
                      <a:pPr indent="0" algn="ctr">
                        <a:buNone/>
                      </a:pPr>
                      <a:r>
                        <a:rPr lang="en-US" altLang="zh-CN" sz="1000" b="1">
                          <a:latin typeface="宋体" panose="02010600030101010101" pitchFamily="2" charset="-122"/>
                          <a:ea typeface="宋体" panose="02010600030101010101" pitchFamily="2" charset="-122"/>
                        </a:rPr>
                        <a:t> </a:t>
                      </a:r>
                    </a:p>
                    <a:p>
                      <a:pPr indent="0" algn="ctr">
                        <a:buNone/>
                      </a:pPr>
                      <a:r>
                        <a:rPr lang="en-US" altLang="zh-CN" sz="1000" b="1">
                          <a:latin typeface="宋体" panose="02010600030101010101" pitchFamily="2" charset="-122"/>
                          <a:ea typeface="宋体" panose="02010600030101010101" pitchFamily="2" charset="-122"/>
                        </a:rPr>
                        <a:t> </a:t>
                      </a:r>
                    </a:p>
                    <a:p>
                      <a:pPr indent="0" algn="ctr">
                        <a:buNone/>
                      </a:pPr>
                      <a:r>
                        <a:rPr lang="en-US" altLang="zh-CN" sz="1000" b="1">
                          <a:latin typeface="宋体" panose="02010600030101010101" pitchFamily="2" charset="-122"/>
                          <a:ea typeface="宋体" panose="02010600030101010101" pitchFamily="2" charset="-122"/>
                        </a:rPr>
                        <a:t> </a:t>
                      </a:r>
                    </a:p>
                    <a:p>
                      <a:pPr indent="0" algn="ctr">
                        <a:buNone/>
                      </a:pPr>
                      <a:r>
                        <a:rPr lang="en-US" altLang="zh-CN" sz="1000" b="1">
                          <a:latin typeface="宋体" panose="02010600030101010101" pitchFamily="2" charset="-122"/>
                          <a:ea typeface="宋体" panose="02010600030101010101" pitchFamily="2" charset="-122"/>
                        </a:rPr>
                        <a:t> </a:t>
                      </a:r>
                      <a:endParaRPr lang="en-US" altLang="zh-CN" sz="1000" b="1">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风窗及洗涤雨刷</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检查并视情况更换处理</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57810">
                <a:tc vMerge="1">
                  <a:txBody>
                    <a:bodyPr/>
                    <a:lstStyle/>
                    <a:p>
                      <a:endParaRPr lang="zh-CN"/>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顶窗</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检查并视情况处理</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57810">
                <a:tc vMerge="1">
                  <a:txBody>
                    <a:bodyPr/>
                    <a:lstStyle/>
                    <a:p>
                      <a:endParaRPr lang="zh-CN"/>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座椅及滑道</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检查并视情况处理</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57175">
                <a:tc vMerge="1">
                  <a:txBody>
                    <a:bodyPr/>
                    <a:lstStyle/>
                    <a:p>
                      <a:endParaRPr lang="zh-CN"/>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门锁及铰链</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检查并视情况处理</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18770">
                <a:tc vMerge="1">
                  <a:txBody>
                    <a:bodyPr/>
                    <a:lstStyle/>
                    <a:p>
                      <a:endParaRPr lang="zh-CN"/>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机舱铰链及锁扣</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检查并视情况处理</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27330">
                <a:tc vMerge="1">
                  <a:txBody>
                    <a:bodyPr/>
                    <a:lstStyle/>
                    <a:p>
                      <a:endParaRPr lang="zh-CN"/>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后背门（厢）铰链及锁</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检查并视情况处理　</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
        <p:nvSpPr>
          <p:cNvPr id="9" name="矩形 8"/>
          <p:cNvSpPr/>
          <p:nvPr/>
        </p:nvSpPr>
        <p:spPr>
          <a:xfrm>
            <a:off x="502920" y="1854200"/>
            <a:ext cx="5612130" cy="368300"/>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2</a:t>
            </a: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）北汽新能源系列电动汽车维护保养项目及内容</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矩形 20"/>
          <p:cNvSpPr/>
          <p:nvPr/>
        </p:nvSpPr>
        <p:spPr>
          <a:xfrm>
            <a:off x="231140" y="1231265"/>
            <a:ext cx="7886700" cy="460375"/>
          </a:xfrm>
          <a:prstGeom prst="rect">
            <a:avLst/>
          </a:prstGeom>
          <a:solidFill>
            <a:srgbClr val="00B0F0"/>
          </a:solidFill>
          <a:ln w="9525">
            <a:noFill/>
          </a:ln>
        </p:spPr>
        <p:txBody>
          <a:bodyPr wrap="square">
            <a:spAutoFit/>
          </a:bodyPr>
          <a:lstStyle/>
          <a:p>
            <a:r>
              <a:rPr lang="en-US" altLang="zh-CN" sz="2400" b="1" dirty="0">
                <a:solidFill>
                  <a:schemeClr val="bg1"/>
                </a:solidFill>
                <a:latin typeface="宋体" panose="02010600030101010101" pitchFamily="2" charset="-122"/>
              </a:rPr>
              <a:t>3. </a:t>
            </a:r>
            <a:r>
              <a:rPr lang="zh-CN" altLang="en-US" sz="2400" b="1" dirty="0">
                <a:solidFill>
                  <a:schemeClr val="bg1"/>
                </a:solidFill>
                <a:latin typeface="宋体" panose="02010600030101010101" pitchFamily="2" charset="-122"/>
              </a:rPr>
              <a:t>北汽新能源系列电动汽车维护保养类别、项目及内容</a:t>
            </a:r>
          </a:p>
        </p:txBody>
      </p:sp>
      <p:sp>
        <p:nvSpPr>
          <p:cNvPr id="2" name="文本框 3"/>
          <p:cNvSpPr txBox="1"/>
          <p:nvPr/>
        </p:nvSpPr>
        <p:spPr>
          <a:xfrm>
            <a:off x="2176780" y="596583"/>
            <a:ext cx="5161280" cy="521970"/>
          </a:xfrm>
          <a:prstGeom prst="rect">
            <a:avLst/>
          </a:prstGeom>
          <a:noFill/>
        </p:spPr>
        <p:txBody>
          <a:bodyPr wrap="none">
            <a:spAutoFit/>
          </a:bodyPr>
          <a:lstStyle/>
          <a:p>
            <a:pPr marR="0" defTabSz="914400">
              <a:buClrTx/>
              <a:buSzTx/>
              <a:buFontTx/>
              <a:buNone/>
              <a:defRPr/>
            </a:pPr>
            <a:r>
              <a:rPr kumimoji="0" lang="zh-CN" altLang="en-US" sz="2800" b="1" kern="1200" cap="none" spc="0" normalizeH="0" baseline="0" noProof="0" dirty="0">
                <a:solidFill>
                  <a:schemeClr val="tx2">
                    <a:lumMod val="60000"/>
                    <a:lumOff val="40000"/>
                  </a:schemeClr>
                </a:solidFill>
                <a:latin typeface="微软雅黑" panose="020B0503020204020204" pitchFamily="34" charset="-122"/>
                <a:ea typeface="微软雅黑" panose="020B0503020204020204" pitchFamily="34" charset="-122"/>
                <a:cs typeface="Arial" panose="020B0604020202020204" pitchFamily="34" charset="0"/>
                <a:sym typeface="+mn-ea"/>
              </a:rPr>
              <a:t>一、电动汽车维护保养作业规范</a:t>
            </a:r>
          </a:p>
        </p:txBody>
      </p:sp>
      <p:graphicFrame>
        <p:nvGraphicFramePr>
          <p:cNvPr id="3" name="表格 -1"/>
          <p:cNvGraphicFramePr/>
          <p:nvPr/>
        </p:nvGraphicFramePr>
        <p:xfrm>
          <a:off x="2015490" y="2320925"/>
          <a:ext cx="5546725" cy="3870962"/>
        </p:xfrm>
        <a:graphic>
          <a:graphicData uri="http://schemas.openxmlformats.org/drawingml/2006/table">
            <a:tbl>
              <a:tblPr firstRow="1" bandRow="1">
                <a:tableStyleId>{5940675A-B579-460E-94D1-54222C63F5DA}</a:tableStyleId>
              </a:tblPr>
              <a:tblGrid>
                <a:gridCol w="776605"/>
                <a:gridCol w="1612265"/>
                <a:gridCol w="2115185"/>
                <a:gridCol w="556260"/>
                <a:gridCol w="486410"/>
              </a:tblGrid>
              <a:tr h="152400">
                <a:tc>
                  <a:txBody>
                    <a:bodyPr/>
                    <a:lstStyle/>
                    <a:p>
                      <a:pPr indent="0" algn="ctr">
                        <a:buNone/>
                      </a:pPr>
                      <a:r>
                        <a:rPr lang="zh-CN" altLang="en-US" sz="1000" b="1">
                          <a:latin typeface="宋体" panose="02010600030101010101" pitchFamily="2" charset="-122"/>
                          <a:ea typeface="宋体" panose="02010600030101010101" pitchFamily="2" charset="-122"/>
                          <a:cs typeface="宋体" panose="02010600030101010101" pitchFamily="2" charset="-122"/>
                        </a:rPr>
                        <a:t>系统类别</a:t>
                      </a:r>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zh-CN" altLang="en-US" sz="1000" b="1">
                          <a:latin typeface="宋体" panose="02010600030101010101" pitchFamily="2" charset="-122"/>
                          <a:ea typeface="宋体" panose="02010600030101010101" pitchFamily="2" charset="-122"/>
                          <a:cs typeface="宋体" panose="02010600030101010101" pitchFamily="2" charset="-122"/>
                        </a:rPr>
                        <a:t>检查内容</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zh-CN" altLang="en-US" sz="1000" b="1">
                          <a:latin typeface="宋体" panose="02010600030101010101" pitchFamily="2" charset="-122"/>
                          <a:ea typeface="宋体" panose="02010600030101010101" pitchFamily="2" charset="-122"/>
                          <a:cs typeface="宋体" panose="02010600030101010101" pitchFamily="2" charset="-122"/>
                        </a:rPr>
                        <a:t>处理方法</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gridSpan="2">
                  <a:txBody>
                    <a:bodyPr/>
                    <a:lstStyle/>
                    <a:p>
                      <a:pPr indent="0" algn="ctr">
                        <a:buNone/>
                      </a:pPr>
                      <a:r>
                        <a:rPr lang="zh-CN" altLang="en-US" sz="1000" b="1">
                          <a:latin typeface="宋体" panose="02010600030101010101" pitchFamily="2" charset="-122"/>
                          <a:ea typeface="宋体" panose="02010600030101010101" pitchFamily="2" charset="-122"/>
                          <a:cs typeface="宋体" panose="02010600030101010101" pitchFamily="2" charset="-122"/>
                        </a:rPr>
                        <a:t>保养级别及项目</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xBody>
                    <a:bodyPr/>
                    <a:lstStyle/>
                    <a:p>
                      <a:endParaRPr lang="zh-CN"/>
                    </a:p>
                  </a:txBody>
                  <a:tcPr>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r>
              <a:tr h="152400">
                <a:tc>
                  <a:txBody>
                    <a:bodyPr/>
                    <a:lstStyle/>
                    <a:p>
                      <a:pPr indent="0" algn="ctr">
                        <a:buNone/>
                      </a:pPr>
                      <a:r>
                        <a:rPr lang="en-US" altLang="zh-CN" sz="1000" b="1">
                          <a:latin typeface="宋体" panose="02010600030101010101" pitchFamily="2" charset="-122"/>
                          <a:ea typeface="宋体" panose="02010600030101010101" pitchFamily="2" charset="-122"/>
                          <a:cs typeface="宋体" panose="02010600030101010101" pitchFamily="2" charset="-122"/>
                        </a:rPr>
                        <a:t> </a:t>
                      </a:r>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altLang="zh-CN" sz="1000" b="1">
                          <a:latin typeface="宋体" panose="02010600030101010101" pitchFamily="2" charset="-122"/>
                          <a:ea typeface="宋体" panose="02010600030101010101" pitchFamily="2" charset="-122"/>
                          <a:cs typeface="宋体" panose="02010600030101010101" pitchFamily="2" charset="-122"/>
                        </a:rPr>
                        <a:t> </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altLang="zh-CN" sz="1000" b="1">
                          <a:latin typeface="宋体" panose="02010600030101010101" pitchFamily="2" charset="-122"/>
                          <a:ea typeface="宋体" panose="02010600030101010101" pitchFamily="2" charset="-122"/>
                          <a:cs typeface="宋体" panose="02010600030101010101" pitchFamily="2" charset="-122"/>
                        </a:rPr>
                        <a:t> </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1">
                          <a:latin typeface="宋体" panose="02010600030101010101" pitchFamily="2" charset="-122"/>
                          <a:ea typeface="宋体" panose="02010600030101010101" pitchFamily="2" charset="-122"/>
                          <a:cs typeface="宋体" panose="02010600030101010101" pitchFamily="2" charset="-122"/>
                        </a:rPr>
                        <a:t>A </a:t>
                      </a:r>
                      <a:r>
                        <a:rPr lang="zh-CN" altLang="en-US" sz="1000" b="1">
                          <a:latin typeface="宋体" panose="02010600030101010101" pitchFamily="2" charset="-122"/>
                          <a:ea typeface="宋体" panose="02010600030101010101" pitchFamily="2" charset="-122"/>
                          <a:cs typeface="宋体" panose="02010600030101010101" pitchFamily="2" charset="-122"/>
                        </a:rPr>
                        <a:t>级</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1">
                          <a:latin typeface="宋体" panose="02010600030101010101" pitchFamily="2" charset="-122"/>
                          <a:ea typeface="宋体" panose="02010600030101010101" pitchFamily="2" charset="-122"/>
                          <a:cs typeface="宋体" panose="02010600030101010101" pitchFamily="2" charset="-122"/>
                        </a:rPr>
                        <a:t>B </a:t>
                      </a:r>
                      <a:r>
                        <a:rPr lang="zh-CN" altLang="en-US" sz="1000" b="1">
                          <a:latin typeface="宋体" panose="02010600030101010101" pitchFamily="2" charset="-122"/>
                          <a:ea typeface="宋体" panose="02010600030101010101" pitchFamily="2" charset="-122"/>
                          <a:cs typeface="宋体" panose="02010600030101010101" pitchFamily="2" charset="-122"/>
                        </a:rPr>
                        <a:t>级</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78460">
                <a:tc rowSpan="6">
                  <a:txBody>
                    <a:bodyPr/>
                    <a:lstStyle/>
                    <a:p>
                      <a:pPr indent="0" algn="ctr">
                        <a:buNone/>
                      </a:pPr>
                      <a:r>
                        <a:rPr lang="zh-CN" altLang="en-US" sz="1000" b="1">
                          <a:latin typeface="宋体" panose="02010600030101010101" pitchFamily="2" charset="-122"/>
                          <a:ea typeface="宋体" panose="02010600030101010101" pitchFamily="2" charset="-122"/>
                          <a:cs typeface="宋体" panose="02010600030101010101" pitchFamily="2" charset="-122"/>
                        </a:rPr>
                        <a:t>传动及悬挂系统</a:t>
                      </a:r>
                    </a:p>
                    <a:p>
                      <a:pPr indent="0" algn="ctr">
                        <a:buNone/>
                      </a:pPr>
                      <a:r>
                        <a:rPr lang="en-US" altLang="zh-CN" sz="1000" b="1">
                          <a:latin typeface="宋体" panose="02010600030101010101" pitchFamily="2" charset="-122"/>
                          <a:ea typeface="宋体" panose="02010600030101010101" pitchFamily="2" charset="-122"/>
                        </a:rPr>
                        <a:t> </a:t>
                      </a:r>
                    </a:p>
                    <a:p>
                      <a:pPr indent="0" algn="ctr">
                        <a:buNone/>
                      </a:pPr>
                      <a:r>
                        <a:rPr lang="en-US" altLang="zh-CN" sz="1000" b="1">
                          <a:latin typeface="宋体" panose="02010600030101010101" pitchFamily="2" charset="-122"/>
                          <a:ea typeface="宋体" panose="02010600030101010101" pitchFamily="2" charset="-122"/>
                        </a:rPr>
                        <a:t> </a:t>
                      </a:r>
                    </a:p>
                    <a:p>
                      <a:pPr indent="0" algn="ctr">
                        <a:buNone/>
                      </a:pPr>
                      <a:r>
                        <a:rPr lang="en-US" altLang="zh-CN" sz="1000" b="1">
                          <a:latin typeface="宋体" panose="02010600030101010101" pitchFamily="2" charset="-122"/>
                          <a:ea typeface="宋体" panose="02010600030101010101" pitchFamily="2" charset="-122"/>
                        </a:rPr>
                        <a:t> </a:t>
                      </a:r>
                    </a:p>
                    <a:p>
                      <a:pPr indent="0" algn="ctr">
                        <a:buNone/>
                      </a:pPr>
                      <a:r>
                        <a:rPr lang="en-US" altLang="zh-CN" sz="1000" b="1">
                          <a:latin typeface="宋体" panose="02010600030101010101" pitchFamily="2" charset="-122"/>
                          <a:ea typeface="宋体" panose="02010600030101010101" pitchFamily="2" charset="-122"/>
                        </a:rPr>
                        <a:t> </a:t>
                      </a:r>
                    </a:p>
                    <a:p>
                      <a:pPr indent="0" algn="ctr">
                        <a:buNone/>
                      </a:pPr>
                      <a:r>
                        <a:rPr lang="en-US" altLang="zh-CN" sz="1000" b="1">
                          <a:latin typeface="宋体" panose="02010600030101010101" pitchFamily="2" charset="-122"/>
                          <a:ea typeface="宋体" panose="02010600030101010101" pitchFamily="2" charset="-122"/>
                        </a:rPr>
                        <a:t> </a:t>
                      </a:r>
                      <a:endParaRPr lang="en-US" altLang="zh-CN" sz="1000" b="1">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变速箱（减速箱）</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检查减速箱连接、紧固及渗漏　</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78460">
                <a:tc vMerge="1">
                  <a:txBody>
                    <a:bodyPr/>
                    <a:lstStyle/>
                    <a:p>
                      <a:endParaRPr lang="zh-CN"/>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传动轴</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检查球笼间隙及护罩，并视情况处理</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45440">
                <a:tc vMerge="1">
                  <a:txBody>
                    <a:bodyPr/>
                    <a:lstStyle/>
                    <a:p>
                      <a:endParaRPr lang="zh-CN"/>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轮辋</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检查、紧固，视情处理</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 </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35280">
                <a:tc vMerge="1">
                  <a:txBody>
                    <a:bodyPr/>
                    <a:lstStyle/>
                    <a:p>
                      <a:endParaRPr lang="zh-CN"/>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轮胎</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检查胎压并视情处理</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83515">
                <a:tc vMerge="1">
                  <a:txBody>
                    <a:bodyPr/>
                    <a:lstStyle/>
                    <a:p>
                      <a:endParaRPr lang="zh-CN"/>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副车架及各悬置连接状态</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检查紧固</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 </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29590">
                <a:tc vMerge="1">
                  <a:txBody>
                    <a:bodyPr/>
                    <a:lstStyle/>
                    <a:p>
                      <a:endParaRPr lang="zh-CN"/>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前后减振器　</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检查渗漏情况并紧固，并视情况更换</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 </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45440">
                <a:tc rowSpan="4">
                  <a:txBody>
                    <a:bodyPr/>
                    <a:lstStyle/>
                    <a:p>
                      <a:pPr indent="0" algn="ctr">
                        <a:buNone/>
                      </a:pPr>
                      <a:r>
                        <a:rPr lang="zh-CN" altLang="en-US" sz="1000" b="1">
                          <a:latin typeface="宋体" panose="02010600030101010101" pitchFamily="2" charset="-122"/>
                          <a:ea typeface="宋体" panose="02010600030101010101" pitchFamily="2" charset="-122"/>
                          <a:cs typeface="宋体" panose="02010600030101010101" pitchFamily="2" charset="-122"/>
                        </a:rPr>
                        <a:t>冷却系统</a:t>
                      </a:r>
                    </a:p>
                    <a:p>
                      <a:pPr indent="0" algn="ctr">
                        <a:buNone/>
                      </a:pPr>
                      <a:r>
                        <a:rPr lang="en-US" altLang="zh-CN" sz="1000" b="1">
                          <a:latin typeface="宋体" panose="02010600030101010101" pitchFamily="2" charset="-122"/>
                          <a:ea typeface="宋体" panose="02010600030101010101" pitchFamily="2" charset="-122"/>
                        </a:rPr>
                        <a:t> </a:t>
                      </a:r>
                    </a:p>
                    <a:p>
                      <a:pPr indent="0" algn="ctr">
                        <a:buNone/>
                      </a:pPr>
                      <a:r>
                        <a:rPr lang="en-US" altLang="zh-CN" sz="1000" b="1">
                          <a:latin typeface="宋体" panose="02010600030101010101" pitchFamily="2" charset="-122"/>
                          <a:ea typeface="宋体" panose="02010600030101010101" pitchFamily="2" charset="-122"/>
                        </a:rPr>
                        <a:t> </a:t>
                      </a:r>
                    </a:p>
                    <a:p>
                      <a:pPr indent="0" algn="ctr">
                        <a:buNone/>
                      </a:pPr>
                      <a:r>
                        <a:rPr lang="en-US" altLang="zh-CN" sz="1000" b="1">
                          <a:latin typeface="宋体" panose="02010600030101010101" pitchFamily="2" charset="-122"/>
                          <a:ea typeface="宋体" panose="02010600030101010101" pitchFamily="2" charset="-122"/>
                        </a:rPr>
                        <a:t> </a:t>
                      </a:r>
                      <a:endParaRPr lang="en-US" altLang="zh-CN" sz="1000" b="1">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冷却液液位及冰点</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液位及冰点测试，视情况添加</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21640">
                <a:tc vMerge="1">
                  <a:txBody>
                    <a:bodyPr/>
                    <a:lstStyle/>
                    <a:p>
                      <a:endParaRPr lang="zh-CN"/>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冷却管路</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检查渗漏情况并处理</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64820">
                <a:tc vMerge="1">
                  <a:txBody>
                    <a:bodyPr/>
                    <a:lstStyle/>
                    <a:p>
                      <a:endParaRPr lang="zh-CN"/>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水泵</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检查渗漏情况并处理</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83515">
                <a:tc vMerge="1">
                  <a:txBody>
                    <a:bodyPr/>
                    <a:lstStyle/>
                    <a:p>
                      <a:endParaRPr lang="zh-CN"/>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散热水箱</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检查并清洁</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
        <p:nvSpPr>
          <p:cNvPr id="9" name="矩形 8"/>
          <p:cNvSpPr/>
          <p:nvPr/>
        </p:nvSpPr>
        <p:spPr>
          <a:xfrm>
            <a:off x="502920" y="1854200"/>
            <a:ext cx="5612130" cy="368300"/>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2</a:t>
            </a: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）北汽新能源系列电动汽车维护保养项目及内容</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矩形 20"/>
          <p:cNvSpPr/>
          <p:nvPr/>
        </p:nvSpPr>
        <p:spPr>
          <a:xfrm>
            <a:off x="244475" y="1428750"/>
            <a:ext cx="7886700" cy="460375"/>
          </a:xfrm>
          <a:prstGeom prst="rect">
            <a:avLst/>
          </a:prstGeom>
          <a:solidFill>
            <a:srgbClr val="00B0F0"/>
          </a:solidFill>
          <a:ln w="9525">
            <a:noFill/>
          </a:ln>
        </p:spPr>
        <p:txBody>
          <a:bodyPr wrap="square">
            <a:spAutoFit/>
          </a:bodyPr>
          <a:lstStyle/>
          <a:p>
            <a:r>
              <a:rPr lang="en-US" altLang="zh-CN" sz="2400" b="1" dirty="0">
                <a:solidFill>
                  <a:schemeClr val="bg1"/>
                </a:solidFill>
                <a:latin typeface="宋体" panose="02010600030101010101" pitchFamily="2" charset="-122"/>
              </a:rPr>
              <a:t>3. </a:t>
            </a:r>
            <a:r>
              <a:rPr lang="zh-CN" altLang="en-US" sz="2400" b="1" dirty="0">
                <a:solidFill>
                  <a:schemeClr val="bg1"/>
                </a:solidFill>
                <a:latin typeface="宋体" panose="02010600030101010101" pitchFamily="2" charset="-122"/>
              </a:rPr>
              <a:t>北汽新能源系列电动汽车维护保养类别、项目及内容</a:t>
            </a:r>
          </a:p>
        </p:txBody>
      </p:sp>
      <p:sp>
        <p:nvSpPr>
          <p:cNvPr id="18436" name="矩形 4"/>
          <p:cNvSpPr/>
          <p:nvPr/>
        </p:nvSpPr>
        <p:spPr>
          <a:xfrm>
            <a:off x="508953" y="2073275"/>
            <a:ext cx="7091362" cy="368300"/>
          </a:xfrm>
          <a:prstGeom prst="rect">
            <a:avLst/>
          </a:prstGeom>
          <a:noFill/>
          <a:ln w="9525">
            <a:noFill/>
          </a:ln>
        </p:spPr>
        <p:txBody>
          <a:bodyPr>
            <a:spAutoFit/>
          </a:bodyPr>
          <a:lstStyle/>
          <a:p>
            <a:r>
              <a:rPr lang="zh-CN" altLang="en-US" b="1" dirty="0">
                <a:solidFill>
                  <a:srgbClr val="000000"/>
                </a:solidFill>
                <a:latin typeface="宋体" panose="02010600030101010101" pitchFamily="2" charset="-122"/>
              </a:rPr>
              <a:t>（</a:t>
            </a:r>
            <a:r>
              <a:rPr lang="en-US" altLang="zh-CN" b="1" dirty="0">
                <a:solidFill>
                  <a:srgbClr val="000000"/>
                </a:solidFill>
                <a:latin typeface="宋体" panose="02010600030101010101" pitchFamily="2" charset="-122"/>
              </a:rPr>
              <a:t>1</a:t>
            </a:r>
            <a:r>
              <a:rPr lang="zh-CN" altLang="en-US" b="1" dirty="0">
                <a:solidFill>
                  <a:srgbClr val="000000"/>
                </a:solidFill>
                <a:latin typeface="宋体" panose="02010600030101010101" pitchFamily="2" charset="-122"/>
              </a:rPr>
              <a:t>）北汽新能源系列电动汽车维护保养项目及内容</a:t>
            </a:r>
          </a:p>
        </p:txBody>
      </p:sp>
      <p:sp>
        <p:nvSpPr>
          <p:cNvPr id="2" name="文本框 3"/>
          <p:cNvSpPr txBox="1"/>
          <p:nvPr/>
        </p:nvSpPr>
        <p:spPr>
          <a:xfrm>
            <a:off x="2176780" y="596583"/>
            <a:ext cx="5161280" cy="521970"/>
          </a:xfrm>
          <a:prstGeom prst="rect">
            <a:avLst/>
          </a:prstGeom>
          <a:noFill/>
        </p:spPr>
        <p:txBody>
          <a:bodyPr wrap="none">
            <a:spAutoFit/>
          </a:bodyPr>
          <a:lstStyle/>
          <a:p>
            <a:pPr marR="0" defTabSz="914400">
              <a:buClrTx/>
              <a:buSzTx/>
              <a:buFontTx/>
              <a:buNone/>
              <a:defRPr/>
            </a:pPr>
            <a:r>
              <a:rPr kumimoji="0" lang="zh-CN" altLang="en-US" sz="2800" b="1" kern="1200" cap="none" spc="0" normalizeH="0" baseline="0" noProof="0" dirty="0">
                <a:solidFill>
                  <a:schemeClr val="tx2">
                    <a:lumMod val="60000"/>
                    <a:lumOff val="40000"/>
                  </a:schemeClr>
                </a:solidFill>
                <a:latin typeface="微软雅黑" panose="020B0503020204020204" pitchFamily="34" charset="-122"/>
                <a:ea typeface="微软雅黑" panose="020B0503020204020204" pitchFamily="34" charset="-122"/>
                <a:cs typeface="Arial" panose="020B0604020202020204" pitchFamily="34" charset="0"/>
                <a:sym typeface="+mn-ea"/>
              </a:rPr>
              <a:t>一、电动汽车维护保养作业规范</a:t>
            </a:r>
          </a:p>
        </p:txBody>
      </p:sp>
      <p:graphicFrame>
        <p:nvGraphicFramePr>
          <p:cNvPr id="3" name="表格 2"/>
          <p:cNvGraphicFramePr/>
          <p:nvPr/>
        </p:nvGraphicFramePr>
        <p:xfrm>
          <a:off x="1438910" y="2837815"/>
          <a:ext cx="5899150" cy="2416175"/>
        </p:xfrm>
        <a:graphic>
          <a:graphicData uri="http://schemas.openxmlformats.org/drawingml/2006/table">
            <a:tbl>
              <a:tblPr firstRow="1" bandRow="1">
                <a:tableStyleId>{5940675A-B579-460E-94D1-54222C63F5DA}</a:tableStyleId>
              </a:tblPr>
              <a:tblGrid>
                <a:gridCol w="838835"/>
                <a:gridCol w="1852930"/>
                <a:gridCol w="1967865"/>
                <a:gridCol w="723265"/>
                <a:gridCol w="516255"/>
              </a:tblGrid>
              <a:tr h="189865">
                <a:tc rowSpan="2">
                  <a:txBody>
                    <a:bodyPr/>
                    <a:lstStyle/>
                    <a:p>
                      <a:pPr indent="0" algn="ctr">
                        <a:buNone/>
                      </a:pPr>
                      <a:r>
                        <a:rPr lang="zh-CN" altLang="en-US" sz="1000" b="1">
                          <a:latin typeface="宋体" panose="02010600030101010101" pitchFamily="2" charset="-122"/>
                          <a:ea typeface="宋体" panose="02010600030101010101" pitchFamily="2" charset="-122"/>
                          <a:cs typeface="宋体" panose="02010600030101010101" pitchFamily="2" charset="-122"/>
                        </a:rPr>
                        <a:t>系统类别</a:t>
                      </a:r>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rowSpan="2">
                  <a:txBody>
                    <a:bodyPr/>
                    <a:lstStyle/>
                    <a:p>
                      <a:pPr indent="0" algn="ctr">
                        <a:buNone/>
                      </a:pPr>
                      <a:r>
                        <a:rPr lang="zh-CN" altLang="en-US" sz="1000" b="1">
                          <a:latin typeface="宋体" panose="02010600030101010101" pitchFamily="2" charset="-122"/>
                          <a:ea typeface="宋体" panose="02010600030101010101" pitchFamily="2" charset="-122"/>
                          <a:cs typeface="宋体" panose="02010600030101010101" pitchFamily="2" charset="-122"/>
                        </a:rPr>
                        <a:t>检查内容</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rowSpan="2">
                  <a:txBody>
                    <a:bodyPr/>
                    <a:lstStyle/>
                    <a:p>
                      <a:pPr indent="0" algn="ctr">
                        <a:buNone/>
                      </a:pPr>
                      <a:r>
                        <a:rPr lang="zh-CN" altLang="en-US" sz="1000" b="1">
                          <a:latin typeface="宋体" panose="02010600030101010101" pitchFamily="2" charset="-122"/>
                          <a:ea typeface="宋体" panose="02010600030101010101" pitchFamily="2" charset="-122"/>
                          <a:cs typeface="宋体" panose="02010600030101010101" pitchFamily="2" charset="-122"/>
                        </a:rPr>
                        <a:t>处理方法</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gridSpan="2">
                  <a:txBody>
                    <a:bodyPr/>
                    <a:lstStyle/>
                    <a:p>
                      <a:pPr indent="0" algn="ctr">
                        <a:buNone/>
                      </a:pPr>
                      <a:r>
                        <a:rPr lang="zh-CN" altLang="en-US" sz="1000" b="1">
                          <a:latin typeface="宋体" panose="02010600030101010101" pitchFamily="2" charset="-122"/>
                          <a:ea typeface="宋体" panose="02010600030101010101" pitchFamily="2" charset="-122"/>
                          <a:cs typeface="宋体" panose="02010600030101010101" pitchFamily="2" charset="-122"/>
                        </a:rPr>
                        <a:t>保养级别及项目</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xBody>
                    <a:bodyPr/>
                    <a:lstStyle/>
                    <a:p>
                      <a:endParaRPr lang="zh-CN"/>
                    </a:p>
                  </a:txBody>
                  <a:tcPr>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r>
              <a:tr h="189230">
                <a:tc vMerge="1">
                  <a:txBody>
                    <a:bodyPr/>
                    <a:lstStyle/>
                    <a:p>
                      <a:endParaRPr lang="zh-CN"/>
                    </a:p>
                  </a:txBody>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vMerge="1">
                  <a:txBody>
                    <a:bodyPr/>
                    <a:lstStyle/>
                    <a:p>
                      <a:endParaRPr lang="zh-CN"/>
                    </a:p>
                  </a:txBody>
                  <a:tcP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B w="12700" cap="flat" cmpd="sng">
                      <a:solidFill>
                        <a:srgbClr val="080000"/>
                      </a:solidFill>
                      <a:prstDash val="solid"/>
                      <a:headEnd type="none" w="med" len="med"/>
                      <a:tailEnd type="none" w="med" len="med"/>
                    </a:lnB>
                  </a:tcPr>
                </a:tc>
                <a:tc vMerge="1">
                  <a:txBody>
                    <a:bodyPr/>
                    <a:lstStyle/>
                    <a:p>
                      <a:endParaRPr lang="zh-CN"/>
                    </a:p>
                  </a:txBody>
                  <a:tcP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lstStyle/>
                    <a:p>
                      <a:pPr indent="0" algn="ctr">
                        <a:buNone/>
                      </a:pPr>
                      <a:r>
                        <a:rPr lang="en-US" altLang="zh-CN" sz="1000" b="1">
                          <a:latin typeface="宋体" panose="02010600030101010101" pitchFamily="2" charset="-122"/>
                          <a:ea typeface="宋体" panose="02010600030101010101" pitchFamily="2" charset="-122"/>
                          <a:cs typeface="宋体" panose="02010600030101010101" pitchFamily="2" charset="-122"/>
                        </a:rPr>
                        <a:t>A </a:t>
                      </a:r>
                      <a:r>
                        <a:rPr lang="zh-CN" altLang="en-US" sz="1000" b="1">
                          <a:latin typeface="宋体" panose="02010600030101010101" pitchFamily="2" charset="-122"/>
                          <a:ea typeface="宋体" panose="02010600030101010101" pitchFamily="2" charset="-122"/>
                          <a:cs typeface="宋体" panose="02010600030101010101" pitchFamily="2" charset="-122"/>
                        </a:rPr>
                        <a:t>级</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1">
                          <a:latin typeface="宋体" panose="02010600030101010101" pitchFamily="2" charset="-122"/>
                          <a:ea typeface="宋体" panose="02010600030101010101" pitchFamily="2" charset="-122"/>
                          <a:cs typeface="宋体" panose="02010600030101010101" pitchFamily="2" charset="-122"/>
                        </a:rPr>
                        <a:t>B </a:t>
                      </a:r>
                      <a:r>
                        <a:rPr lang="zh-CN" altLang="en-US" sz="1000" b="1">
                          <a:latin typeface="宋体" panose="02010600030101010101" pitchFamily="2" charset="-122"/>
                          <a:ea typeface="宋体" panose="02010600030101010101" pitchFamily="2" charset="-122"/>
                          <a:cs typeface="宋体" panose="02010600030101010101" pitchFamily="2" charset="-122"/>
                        </a:rPr>
                        <a:t>级</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67970">
                <a:tc rowSpan="5">
                  <a:txBody>
                    <a:bodyPr/>
                    <a:lstStyle/>
                    <a:p>
                      <a:pPr indent="0" algn="ctr">
                        <a:buNone/>
                      </a:pPr>
                      <a:r>
                        <a:rPr lang="zh-CN" altLang="en-US" sz="1000" b="1">
                          <a:latin typeface="宋体" panose="02010600030101010101" pitchFamily="2" charset="-122"/>
                          <a:ea typeface="宋体" panose="02010600030101010101" pitchFamily="2" charset="-122"/>
                          <a:cs typeface="宋体" panose="02010600030101010101" pitchFamily="2" charset="-122"/>
                        </a:rPr>
                        <a:t>空调系统</a:t>
                      </a:r>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9525"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空调冷、暖风功能</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测试并处理</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 </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79450">
                <a:tc vMerge="1">
                  <a:txBody>
                    <a:bodyPr/>
                    <a:lstStyle/>
                    <a:p>
                      <a:endParaRPr lang="zh-CN"/>
                    </a:p>
                  </a:txBody>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压缩机及控制器　</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检查压缩机及控制器安装及线束插接件状态</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 </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53085">
                <a:tc vMerge="1">
                  <a:txBody>
                    <a:bodyPr/>
                    <a:lstStyle/>
                    <a:p>
                      <a:endParaRPr lang="zh-CN"/>
                    </a:p>
                  </a:txBody>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空调管路及连接固定</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管路防护检查并视情况检漏处理　</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67970">
                <a:tc vMerge="1">
                  <a:txBody>
                    <a:bodyPr/>
                    <a:lstStyle/>
                    <a:p>
                      <a:endParaRPr lang="zh-CN"/>
                    </a:p>
                  </a:txBody>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空调系统冷凝水排水口</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检查、处理</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 </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68605">
                <a:tc vMerge="1">
                  <a:txBody>
                    <a:bodyPr/>
                    <a:lstStyle/>
                    <a:p>
                      <a:endParaRPr lang="zh-CN"/>
                    </a:p>
                  </a:txBody>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9525" cap="flat" cmpd="sng">
                      <a:solidFill>
                        <a:srgbClr val="000000"/>
                      </a:solidFill>
                      <a:prstDash val="solid"/>
                      <a:headEnd type="none" w="med" len="med"/>
                      <a:tailEnd type="none" w="med" len="med"/>
                    </a:lnB>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空调滤芯</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检查处理</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3"/>
          <p:cNvSpPr txBox="1"/>
          <p:nvPr/>
        </p:nvSpPr>
        <p:spPr>
          <a:xfrm>
            <a:off x="1308100" y="575628"/>
            <a:ext cx="6228080" cy="521970"/>
          </a:xfrm>
          <a:prstGeom prst="rect">
            <a:avLst/>
          </a:prstGeom>
          <a:noFill/>
        </p:spPr>
        <p:txBody>
          <a:bodyPr wrap="none">
            <a:spAutoFit/>
          </a:bodyPr>
          <a:lstStyle/>
          <a:p>
            <a:pPr marR="0" algn="l" defTabSz="914400">
              <a:buClrTx/>
              <a:buSzTx/>
              <a:buFontTx/>
              <a:buNone/>
              <a:defRPr/>
            </a:pPr>
            <a:r>
              <a:rPr kumimoji="0" lang="zh-CN" altLang="en-US" sz="2800" b="1" kern="1200" cap="none" spc="0" normalizeH="0" baseline="0" noProof="0" dirty="0">
                <a:solidFill>
                  <a:schemeClr val="tx2">
                    <a:lumMod val="60000"/>
                    <a:lumOff val="40000"/>
                  </a:schemeClr>
                </a:solidFill>
                <a:latin typeface="微软雅黑" panose="020B0503020204020204" pitchFamily="34" charset="-122"/>
                <a:ea typeface="微软雅黑" panose="020B0503020204020204" pitchFamily="34" charset="-122"/>
                <a:cs typeface="Arial" panose="020B0604020202020204" pitchFamily="34" charset="0"/>
                <a:sym typeface="+mn-ea"/>
              </a:rPr>
              <a:t>二、电动汽车维护保养作业前场地准备</a:t>
            </a:r>
          </a:p>
        </p:txBody>
      </p:sp>
      <p:sp>
        <p:nvSpPr>
          <p:cNvPr id="9" name="矩形 8"/>
          <p:cNvSpPr/>
          <p:nvPr/>
        </p:nvSpPr>
        <p:spPr>
          <a:xfrm>
            <a:off x="1099185" y="1809115"/>
            <a:ext cx="6945630" cy="645160"/>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1</a:t>
            </a: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场地周边无大功率电器电磁设备，不会对汽车电器电控设备的检测造成电磁干扰。 </a:t>
            </a:r>
            <a:r>
              <a:rPr kumimoji="0" lang="zh-CN" altLang="en-US" sz="1800" b="0"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a:t>
            </a:r>
          </a:p>
        </p:txBody>
      </p:sp>
      <p:sp>
        <p:nvSpPr>
          <p:cNvPr id="4" name="矩形 3"/>
          <p:cNvSpPr/>
          <p:nvPr/>
        </p:nvSpPr>
        <p:spPr>
          <a:xfrm>
            <a:off x="1099185" y="3131820"/>
            <a:ext cx="6945630" cy="645160"/>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2</a:t>
            </a: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为保证操作中的绝对安全，场地工作区域警示标牌、标线清晰，隔离距离正常。 </a:t>
            </a:r>
            <a:r>
              <a:rPr kumimoji="0" lang="zh-CN" altLang="en-US" sz="1800" b="0"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a:t>
            </a:r>
          </a:p>
        </p:txBody>
      </p:sp>
      <p:sp>
        <p:nvSpPr>
          <p:cNvPr id="5" name="矩形 4"/>
          <p:cNvSpPr/>
          <p:nvPr/>
        </p:nvSpPr>
        <p:spPr>
          <a:xfrm>
            <a:off x="1099185" y="4454525"/>
            <a:ext cx="6945630" cy="645160"/>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3</a:t>
            </a: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车辆操作区域地面铺设绝缘垫，工作前使用专用绝缘仪器进行绝缘性能检查，确保工作过程中的安全。 </a:t>
            </a:r>
            <a:r>
              <a:rPr kumimoji="0" lang="zh-CN" altLang="en-US" sz="1800" b="0"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3"/>
          <p:cNvSpPr txBox="1"/>
          <p:nvPr/>
        </p:nvSpPr>
        <p:spPr>
          <a:xfrm>
            <a:off x="1308100" y="575628"/>
            <a:ext cx="6228080" cy="521970"/>
          </a:xfrm>
          <a:prstGeom prst="rect">
            <a:avLst/>
          </a:prstGeom>
          <a:noFill/>
        </p:spPr>
        <p:txBody>
          <a:bodyPr wrap="none">
            <a:spAutoFit/>
          </a:bodyPr>
          <a:lstStyle/>
          <a:p>
            <a:pPr marR="0" algn="l" defTabSz="914400">
              <a:buClrTx/>
              <a:buSzTx/>
              <a:buFontTx/>
              <a:buNone/>
              <a:defRPr/>
            </a:pPr>
            <a:r>
              <a:rPr kumimoji="0" lang="zh-CN" altLang="en-US" sz="2800" b="1" kern="1200" cap="none" spc="0" normalizeH="0" baseline="0" noProof="0" dirty="0">
                <a:solidFill>
                  <a:schemeClr val="tx2">
                    <a:lumMod val="60000"/>
                    <a:lumOff val="40000"/>
                  </a:schemeClr>
                </a:solidFill>
                <a:latin typeface="微软雅黑" panose="020B0503020204020204" pitchFamily="34" charset="-122"/>
                <a:ea typeface="微软雅黑" panose="020B0503020204020204" pitchFamily="34" charset="-122"/>
                <a:cs typeface="Arial" panose="020B0604020202020204" pitchFamily="34" charset="0"/>
                <a:sym typeface="+mn-ea"/>
              </a:rPr>
              <a:t>二、电动汽车维护保养作业前场地准备</a:t>
            </a:r>
          </a:p>
        </p:txBody>
      </p:sp>
      <p:sp>
        <p:nvSpPr>
          <p:cNvPr id="9" name="矩形 8"/>
          <p:cNvSpPr/>
          <p:nvPr/>
        </p:nvSpPr>
        <p:spPr>
          <a:xfrm>
            <a:off x="949325" y="1663700"/>
            <a:ext cx="6945630" cy="645160"/>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4</a:t>
            </a: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配备电动汽车维护保养专用工具，工具安全防护等级符合要求，外观、性能完好，摆放整洁有序。</a:t>
            </a:r>
            <a:r>
              <a:rPr kumimoji="0" lang="zh-CN" altLang="en-US" sz="1800" b="0"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a:t>
            </a:r>
          </a:p>
        </p:txBody>
      </p:sp>
      <p:sp>
        <p:nvSpPr>
          <p:cNvPr id="4" name="矩形 3"/>
          <p:cNvSpPr/>
          <p:nvPr/>
        </p:nvSpPr>
        <p:spPr>
          <a:xfrm>
            <a:off x="949325" y="3065145"/>
            <a:ext cx="6945630" cy="645160"/>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（5） 消防设施有效，灭火器应设置在位置明显和便于取用的地点, 摆放稳固，灭火器箱不得上锁。</a:t>
            </a:r>
          </a:p>
        </p:txBody>
      </p:sp>
      <p:sp>
        <p:nvSpPr>
          <p:cNvPr id="5" name="矩形 4"/>
          <p:cNvSpPr/>
          <p:nvPr/>
        </p:nvSpPr>
        <p:spPr>
          <a:xfrm>
            <a:off x="949325" y="4466590"/>
            <a:ext cx="6945630" cy="645160"/>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6</a:t>
            </a: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车轮档块、三件套、翼子板布护垫等基本维护作业材料准备完备。</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3"/>
          <p:cNvSpPr txBox="1"/>
          <p:nvPr/>
        </p:nvSpPr>
        <p:spPr>
          <a:xfrm>
            <a:off x="1324610" y="575628"/>
            <a:ext cx="6228080" cy="521970"/>
          </a:xfrm>
          <a:prstGeom prst="rect">
            <a:avLst/>
          </a:prstGeom>
          <a:noFill/>
        </p:spPr>
        <p:txBody>
          <a:bodyPr wrap="none">
            <a:spAutoFit/>
          </a:bodyPr>
          <a:lstStyle/>
          <a:p>
            <a:pPr marR="0" defTabSz="914400">
              <a:buClrTx/>
              <a:buSzTx/>
              <a:buFontTx/>
              <a:buNone/>
              <a:defRPr/>
            </a:pPr>
            <a:r>
              <a:rPr kumimoji="0" lang="zh-CN" altLang="en-US" sz="2800" b="1" kern="1200" cap="none" spc="0" normalizeH="0" baseline="0" noProof="0" dirty="0">
                <a:solidFill>
                  <a:schemeClr val="tx2">
                    <a:lumMod val="60000"/>
                    <a:lumOff val="40000"/>
                  </a:schemeClr>
                </a:solidFill>
                <a:latin typeface="微软雅黑" panose="020B0503020204020204" pitchFamily="34" charset="-122"/>
                <a:ea typeface="微软雅黑" panose="020B0503020204020204" pitchFamily="34" charset="-122"/>
                <a:cs typeface="Arial" panose="020B0604020202020204" pitchFamily="34" charset="0"/>
                <a:sym typeface="+mn-ea"/>
              </a:rPr>
              <a:t>二、电动汽车维护保养作业前场地准备</a:t>
            </a:r>
          </a:p>
        </p:txBody>
      </p:sp>
      <p:graphicFrame>
        <p:nvGraphicFramePr>
          <p:cNvPr id="2" name="表格 1"/>
          <p:cNvGraphicFramePr/>
          <p:nvPr/>
        </p:nvGraphicFramePr>
        <p:xfrm>
          <a:off x="1638300" y="1649095"/>
          <a:ext cx="5914390" cy="4037965"/>
        </p:xfrm>
        <a:graphic>
          <a:graphicData uri="http://schemas.openxmlformats.org/drawingml/2006/table">
            <a:tbl>
              <a:tblPr firstRow="1" bandRow="1">
                <a:tableStyleId>{5940675A-B579-460E-94D1-54222C63F5DA}</a:tableStyleId>
              </a:tblPr>
              <a:tblGrid>
                <a:gridCol w="439420"/>
                <a:gridCol w="1343025"/>
                <a:gridCol w="1172845"/>
                <a:gridCol w="461645"/>
                <a:gridCol w="1178560"/>
                <a:gridCol w="1318895"/>
              </a:tblGrid>
              <a:tr h="268605">
                <a:tc>
                  <a:txBody>
                    <a:bodyPr/>
                    <a:lstStyle/>
                    <a:p>
                      <a:pPr indent="0" algn="ctr">
                        <a:buNone/>
                      </a:pPr>
                      <a:r>
                        <a:rPr lang="zh-CN" altLang="en-US" sz="1200" b="1">
                          <a:latin typeface="宋体" panose="02010600030101010101" pitchFamily="2" charset="-122"/>
                          <a:ea typeface="宋体" panose="02010600030101010101" pitchFamily="2" charset="-122"/>
                          <a:cs typeface="宋体" panose="02010600030101010101" pitchFamily="2" charset="-122"/>
                        </a:rPr>
                        <a:t>序号</a:t>
                      </a:r>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zh-CN" altLang="en-US" sz="1200" b="1">
                          <a:latin typeface="宋体" panose="02010600030101010101" pitchFamily="2" charset="-122"/>
                          <a:ea typeface="宋体" panose="02010600030101010101" pitchFamily="2" charset="-122"/>
                          <a:cs typeface="宋体" panose="02010600030101010101" pitchFamily="2" charset="-122"/>
                        </a:rPr>
                        <a:t>工具仪器名称</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zh-CN" altLang="en-US" sz="1200" b="1">
                          <a:latin typeface="宋体" panose="02010600030101010101" pitchFamily="2" charset="-122"/>
                          <a:ea typeface="宋体" panose="02010600030101010101" pitchFamily="2" charset="-122"/>
                          <a:cs typeface="宋体" panose="02010600030101010101" pitchFamily="2" charset="-122"/>
                        </a:rPr>
                        <a:t>用途</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zh-CN" altLang="en-US" sz="1200" b="1">
                          <a:latin typeface="宋体" panose="02010600030101010101" pitchFamily="2" charset="-122"/>
                          <a:ea typeface="宋体" panose="02010600030101010101" pitchFamily="2" charset="-122"/>
                          <a:cs typeface="宋体" panose="02010600030101010101" pitchFamily="2" charset="-122"/>
                        </a:rPr>
                        <a:t>序号</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zh-CN" altLang="en-US" sz="1200" b="1">
                          <a:latin typeface="宋体" panose="02010600030101010101" pitchFamily="2" charset="-122"/>
                          <a:ea typeface="宋体" panose="02010600030101010101" pitchFamily="2" charset="-122"/>
                          <a:cs typeface="宋体" panose="02010600030101010101" pitchFamily="2" charset="-122"/>
                        </a:rPr>
                        <a:t>工具仪器名称</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zh-CN" altLang="en-US" sz="1200" b="1">
                          <a:latin typeface="宋体" panose="02010600030101010101" pitchFamily="2" charset="-122"/>
                          <a:ea typeface="宋体" panose="02010600030101010101" pitchFamily="2" charset="-122"/>
                          <a:cs typeface="宋体" panose="02010600030101010101" pitchFamily="2" charset="-122"/>
                        </a:rPr>
                        <a:t>用途</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767080">
                <a:tc>
                  <a:txBody>
                    <a:bodyPr/>
                    <a:lstStyle/>
                    <a:p>
                      <a:pPr indent="0" algn="ctr">
                        <a:buNone/>
                      </a:pPr>
                      <a:r>
                        <a:rPr lang="en-US" altLang="zh-CN" sz="1200" b="1">
                          <a:latin typeface="宋体" panose="02010600030101010101" pitchFamily="2" charset="-122"/>
                          <a:ea typeface="宋体" panose="02010600030101010101" pitchFamily="2" charset="-122"/>
                          <a:cs typeface="宋体" panose="02010600030101010101" pitchFamily="2" charset="-122"/>
                        </a:rPr>
                        <a:t>1</a:t>
                      </a:r>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故障诊断仪（</a:t>
                      </a:r>
                      <a:r>
                        <a:rPr lang="en-US" altLang="zh-CN" sz="1200" b="0">
                          <a:latin typeface="宋体" panose="02010600030101010101" pitchFamily="2" charset="-122"/>
                          <a:ea typeface="宋体" panose="02010600030101010101" pitchFamily="2" charset="-122"/>
                          <a:cs typeface="宋体" panose="02010600030101010101" pitchFamily="2" charset="-122"/>
                        </a:rPr>
                        <a:t>BDS</a:t>
                      </a:r>
                      <a:r>
                        <a:rPr lang="zh-CN" altLang="en-US" sz="1200" b="0">
                          <a:latin typeface="宋体" panose="02010600030101010101" pitchFamily="2" charset="-122"/>
                          <a:ea typeface="宋体" panose="02010600030101010101" pitchFamily="2" charset="-122"/>
                          <a:cs typeface="宋体" panose="02010600030101010101" pitchFamily="2" charset="-122"/>
                        </a:rPr>
                        <a:t>）</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读取故障码、数据流</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200" b="1">
                          <a:latin typeface="宋体" panose="02010600030101010101" pitchFamily="2" charset="-122"/>
                          <a:ea typeface="宋体" panose="02010600030101010101" pitchFamily="2" charset="-122"/>
                          <a:cs typeface="宋体" panose="02010600030101010101" pitchFamily="2" charset="-122"/>
                        </a:rPr>
                        <a:t>7</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护目镜</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防止电弧烧伤眼睛</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67030">
                <a:tc>
                  <a:txBody>
                    <a:bodyPr/>
                    <a:lstStyle/>
                    <a:p>
                      <a:pPr indent="0" algn="ctr">
                        <a:buNone/>
                      </a:pPr>
                      <a:r>
                        <a:rPr lang="en-US" altLang="zh-CN" sz="1200" b="1">
                          <a:latin typeface="宋体" panose="02010600030101010101" pitchFamily="2" charset="-122"/>
                          <a:ea typeface="宋体" panose="02010600030101010101" pitchFamily="2" charset="-122"/>
                          <a:cs typeface="宋体" panose="02010600030101010101" pitchFamily="2" charset="-122"/>
                        </a:rPr>
                        <a:t>2</a:t>
                      </a:r>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动力电池举升车</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拆装托举电池</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200" b="1">
                          <a:latin typeface="宋体" panose="02010600030101010101" pitchFamily="2" charset="-122"/>
                          <a:ea typeface="宋体" panose="02010600030101010101" pitchFamily="2" charset="-122"/>
                          <a:cs typeface="宋体" panose="02010600030101010101" pitchFamily="2" charset="-122"/>
                        </a:rPr>
                        <a:t>8</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绝缘安全帽</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防止碰撞及触电</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731520">
                <a:tc>
                  <a:txBody>
                    <a:bodyPr/>
                    <a:lstStyle/>
                    <a:p>
                      <a:pPr indent="0" algn="ctr">
                        <a:buNone/>
                      </a:pPr>
                      <a:r>
                        <a:rPr lang="en-US" altLang="zh-CN" sz="1200" b="1">
                          <a:latin typeface="宋体" panose="02010600030101010101" pitchFamily="2" charset="-122"/>
                          <a:ea typeface="宋体" panose="02010600030101010101" pitchFamily="2" charset="-122"/>
                          <a:cs typeface="宋体" panose="02010600030101010101" pitchFamily="2" charset="-122"/>
                        </a:rPr>
                        <a:t>3</a:t>
                      </a:r>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绝缘拆装工具</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高压部件拆装</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200" b="1">
                          <a:latin typeface="宋体" panose="02010600030101010101" pitchFamily="2" charset="-122"/>
                          <a:ea typeface="宋体" panose="02010600030101010101" pitchFamily="2" charset="-122"/>
                          <a:cs typeface="宋体" panose="02010600030101010101" pitchFamily="2" charset="-122"/>
                        </a:rPr>
                        <a:t>10</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高性能数字绝缘表</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高低压电路及电器元件测试</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67665">
                <a:tc>
                  <a:txBody>
                    <a:bodyPr/>
                    <a:lstStyle/>
                    <a:p>
                      <a:pPr indent="0" algn="ctr">
                        <a:buNone/>
                      </a:pPr>
                      <a:r>
                        <a:rPr lang="en-US" altLang="zh-CN" sz="1200" b="1">
                          <a:latin typeface="宋体" panose="02010600030101010101" pitchFamily="2" charset="-122"/>
                          <a:ea typeface="宋体" panose="02010600030101010101" pitchFamily="2" charset="-122"/>
                          <a:cs typeface="宋体" panose="02010600030101010101" pitchFamily="2" charset="-122"/>
                        </a:rPr>
                        <a:t>4</a:t>
                      </a:r>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绝缘手套</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高压部件拆装</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200" b="1">
                          <a:latin typeface="宋体" panose="02010600030101010101" pitchFamily="2" charset="-122"/>
                          <a:ea typeface="宋体" panose="02010600030101010101" pitchFamily="2" charset="-122"/>
                          <a:cs typeface="宋体" panose="02010600030101010101" pitchFamily="2" charset="-122"/>
                        </a:rPr>
                        <a:t>11</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红外线温度仪</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高压端子温度检测</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751205">
                <a:tc>
                  <a:txBody>
                    <a:bodyPr/>
                    <a:lstStyle/>
                    <a:p>
                      <a:pPr indent="0" algn="ctr">
                        <a:buNone/>
                      </a:pPr>
                      <a:r>
                        <a:rPr lang="en-US" altLang="zh-CN" sz="1200" b="1">
                          <a:latin typeface="宋体" panose="02010600030101010101" pitchFamily="2" charset="-122"/>
                          <a:ea typeface="宋体" panose="02010600030101010101" pitchFamily="2" charset="-122"/>
                          <a:cs typeface="宋体" panose="02010600030101010101" pitchFamily="2" charset="-122"/>
                        </a:rPr>
                        <a:t>5</a:t>
                      </a:r>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绝缘垫</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举升机地面绝缘</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200" b="1">
                          <a:latin typeface="宋体" panose="02010600030101010101" pitchFamily="2" charset="-122"/>
                          <a:ea typeface="宋体" panose="02010600030101010101" pitchFamily="2" charset="-122"/>
                          <a:cs typeface="宋体" panose="02010600030101010101" pitchFamily="2" charset="-122"/>
                        </a:rPr>
                        <a:t>12</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灭火器</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火灾防范</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784860">
                <a:tc>
                  <a:txBody>
                    <a:bodyPr/>
                    <a:lstStyle/>
                    <a:p>
                      <a:pPr indent="0" algn="ctr">
                        <a:buNone/>
                      </a:pPr>
                      <a:r>
                        <a:rPr lang="en-US" altLang="zh-CN" sz="1200" b="1">
                          <a:latin typeface="宋体" panose="02010600030101010101" pitchFamily="2" charset="-122"/>
                          <a:ea typeface="宋体" panose="02010600030101010101" pitchFamily="2" charset="-122"/>
                          <a:cs typeface="宋体" panose="02010600030101010101" pitchFamily="2" charset="-122"/>
                        </a:rPr>
                        <a:t>6</a:t>
                      </a:r>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放电工装</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电路余电释放</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200" b="1">
                          <a:latin typeface="宋体" panose="02010600030101010101" pitchFamily="2" charset="-122"/>
                          <a:ea typeface="宋体" panose="02010600030101010101" pitchFamily="2" charset="-122"/>
                          <a:cs typeface="宋体" panose="02010600030101010101" pitchFamily="2" charset="-122"/>
                        </a:rPr>
                        <a:t>13</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高性能绝缘表</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检测高压系统绝缘性能</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
        <p:nvSpPr>
          <p:cNvPr id="100" name="文本框 99"/>
          <p:cNvSpPr txBox="1"/>
          <p:nvPr/>
        </p:nvSpPr>
        <p:spPr>
          <a:xfrm>
            <a:off x="3088005" y="5687060"/>
            <a:ext cx="5080000" cy="337185"/>
          </a:xfrm>
          <a:prstGeom prst="rect">
            <a:avLst/>
          </a:prstGeom>
          <a:noFill/>
          <a:ln w="9525">
            <a:noFill/>
          </a:ln>
        </p:spPr>
        <p:txBody>
          <a:bodyPr>
            <a:spAutoFit/>
          </a:bodyPr>
          <a:lstStyle/>
          <a:p>
            <a:r>
              <a:rPr lang="zh-CN" altLang="en-US" sz="1600">
                <a:latin typeface="宋体" panose="02010600030101010101" pitchFamily="2" charset="-122"/>
                <a:ea typeface="宋体" panose="02010600030101010101" pitchFamily="2" charset="-122"/>
                <a:cs typeface="宋体" panose="02010600030101010101" pitchFamily="2" charset="-122"/>
              </a:rPr>
              <a:t>电动汽车常用维修保养工具</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3"/>
          <p:cNvSpPr txBox="1"/>
          <p:nvPr/>
        </p:nvSpPr>
        <p:spPr>
          <a:xfrm>
            <a:off x="4081463" y="550863"/>
            <a:ext cx="1620838" cy="523875"/>
          </a:xfrm>
          <a:prstGeom prst="rect">
            <a:avLst/>
          </a:prstGeom>
          <a:noFill/>
        </p:spPr>
        <p:txBody>
          <a:bodyPr wrap="none">
            <a:spAutoFit/>
          </a:bodyPr>
          <a:lstStyle/>
          <a:p>
            <a:pPr marR="0" defTabSz="914400">
              <a:buClrTx/>
              <a:buSzTx/>
              <a:buFontTx/>
              <a:buNone/>
              <a:defRPr/>
            </a:pPr>
            <a:r>
              <a:rPr kumimoji="0" lang="zh-CN" altLang="en-US" sz="2800" b="1" kern="1200" cap="none" spc="0" normalizeH="0" baseline="0" noProof="0" dirty="0">
                <a:solidFill>
                  <a:srgbClr val="FF0000"/>
                </a:solidFill>
                <a:latin typeface="微软雅黑" panose="020B0503020204020204" pitchFamily="34" charset="-122"/>
                <a:ea typeface="微软雅黑" panose="020B0503020204020204" pitchFamily="34" charset="-122"/>
                <a:cs typeface="Arial" panose="020B0604020202020204" pitchFamily="34" charset="0"/>
                <a:sym typeface="+mn-ea"/>
              </a:rPr>
              <a:t>知识拓展</a:t>
            </a:r>
            <a:endParaRPr kumimoji="0" lang="zh-CN" altLang="en-US" sz="2800" b="1" kern="1200" cap="none" spc="0" normalizeH="0" baseline="0" noProof="0" dirty="0">
              <a:solidFill>
                <a:schemeClr val="tx2">
                  <a:lumMod val="60000"/>
                  <a:lumOff val="40000"/>
                </a:schemeClr>
              </a:solidFill>
              <a:latin typeface="微软雅黑" panose="020B0503020204020204" pitchFamily="34" charset="-122"/>
              <a:ea typeface="微软雅黑" panose="020B0503020204020204" pitchFamily="34" charset="-122"/>
              <a:cs typeface="Arial" panose="020B0604020202020204" pitchFamily="34" charset="0"/>
              <a:sym typeface="+mn-ea"/>
            </a:endParaRPr>
          </a:p>
        </p:txBody>
      </p:sp>
      <p:sp>
        <p:nvSpPr>
          <p:cNvPr id="2" name="文本框 3"/>
          <p:cNvSpPr txBox="1"/>
          <p:nvPr/>
        </p:nvSpPr>
        <p:spPr>
          <a:xfrm>
            <a:off x="2939415" y="1220788"/>
            <a:ext cx="3738880" cy="521970"/>
          </a:xfrm>
          <a:prstGeom prst="rect">
            <a:avLst/>
          </a:prstGeom>
          <a:noFill/>
        </p:spPr>
        <p:txBody>
          <a:bodyPr wrap="none">
            <a:spAutoFit/>
          </a:bodyPr>
          <a:lstStyle/>
          <a:p>
            <a:pPr marR="0" defTabSz="914400">
              <a:buClrTx/>
              <a:buSzTx/>
              <a:buFontTx/>
              <a:buNone/>
              <a:defRPr/>
            </a:pPr>
            <a:r>
              <a:rPr kumimoji="0" lang="zh-CN" altLang="en-US" sz="2800" b="1" kern="1200" cap="none" spc="0" normalizeH="0" baseline="0" noProof="0" dirty="0">
                <a:solidFill>
                  <a:schemeClr val="tx2">
                    <a:lumMod val="60000"/>
                    <a:lumOff val="40000"/>
                  </a:schemeClr>
                </a:solidFill>
                <a:latin typeface="微软雅黑" panose="020B0503020204020204" pitchFamily="34" charset="-122"/>
                <a:ea typeface="微软雅黑" panose="020B0503020204020204" pitchFamily="34" charset="-122"/>
                <a:cs typeface="Arial" panose="020B0604020202020204" pitchFamily="34" charset="0"/>
                <a:sym typeface="+mn-ea"/>
              </a:rPr>
              <a:t>电动汽车维护保养常识</a:t>
            </a:r>
          </a:p>
        </p:txBody>
      </p:sp>
      <p:sp>
        <p:nvSpPr>
          <p:cNvPr id="19459" name="矩形 20"/>
          <p:cNvSpPr/>
          <p:nvPr/>
        </p:nvSpPr>
        <p:spPr>
          <a:xfrm>
            <a:off x="591185" y="1889760"/>
            <a:ext cx="2943225" cy="460375"/>
          </a:xfrm>
          <a:prstGeom prst="rect">
            <a:avLst/>
          </a:prstGeom>
          <a:solidFill>
            <a:srgbClr val="00B0F0"/>
          </a:solidFill>
          <a:ln w="9525">
            <a:noFill/>
          </a:ln>
        </p:spPr>
        <p:txBody>
          <a:bodyPr wrap="square">
            <a:spAutoFit/>
          </a:bodyPr>
          <a:lstStyle/>
          <a:p>
            <a:r>
              <a:rPr sz="2400" b="1" dirty="0">
                <a:solidFill>
                  <a:schemeClr val="bg1"/>
                </a:solidFill>
                <a:latin typeface="宋体" panose="02010600030101010101" pitchFamily="2" charset="-122"/>
              </a:rPr>
              <a:t>1．严禁存放时亏电</a:t>
            </a:r>
          </a:p>
        </p:txBody>
      </p:sp>
      <p:sp>
        <p:nvSpPr>
          <p:cNvPr id="100" name="文本框 99"/>
          <p:cNvSpPr txBox="1"/>
          <p:nvPr/>
        </p:nvSpPr>
        <p:spPr>
          <a:xfrm>
            <a:off x="946150" y="4059555"/>
            <a:ext cx="7052945" cy="968375"/>
          </a:xfrm>
          <a:prstGeom prst="rect">
            <a:avLst/>
          </a:prstGeom>
          <a:noFill/>
          <a:ln w="9525">
            <a:noFill/>
          </a:ln>
        </p:spPr>
        <p:txBody>
          <a:bodyPr wrap="square">
            <a:spAutoFit/>
          </a:bodyPr>
          <a:lstStyle/>
          <a:p>
            <a:pPr algn="just">
              <a:lnSpc>
                <a:spcPct val="150000"/>
              </a:lnSpc>
            </a:pPr>
            <a:r>
              <a:rPr lang="en-US" altLang="zh-CN" sz="2000">
                <a:latin typeface="宋体" panose="02010600030101010101" pitchFamily="2" charset="-122"/>
                <a:ea typeface="宋体" panose="02010600030101010101" pitchFamily="2" charset="-122"/>
                <a:cs typeface="宋体" panose="02010600030101010101" pitchFamily="2" charset="-122"/>
              </a:rPr>
              <a:t>    </a:t>
            </a:r>
            <a:r>
              <a:rPr lang="zh-CN" altLang="en-US" sz="2000" b="1">
                <a:latin typeface="宋体" panose="02010600030101010101" pitchFamily="2" charset="-122"/>
                <a:ea typeface="宋体" panose="02010600030101010101" pitchFamily="2" charset="-122"/>
                <a:cs typeface="宋体" panose="02010600030101010101" pitchFamily="2" charset="-122"/>
              </a:rPr>
              <a:t>如何处理：</a:t>
            </a:r>
            <a:r>
              <a:rPr lang="zh-CN" altLang="en-US" sz="1800">
                <a:latin typeface="宋体" panose="02010600030101010101" pitchFamily="2" charset="-122"/>
                <a:ea typeface="宋体" panose="02010600030101010101" pitchFamily="2" charset="-122"/>
                <a:cs typeface="宋体" panose="02010600030101010101" pitchFamily="2" charset="-122"/>
              </a:rPr>
              <a:t>亏电状态闲置时间越长，电池损坏越重。因此，电池闲置不用时，应每月补充电一次，这样能较好地保持电池技术状态。 </a:t>
            </a:r>
          </a:p>
        </p:txBody>
      </p:sp>
      <p:sp>
        <p:nvSpPr>
          <p:cNvPr id="3" name="文本框 2"/>
          <p:cNvSpPr txBox="1"/>
          <p:nvPr/>
        </p:nvSpPr>
        <p:spPr>
          <a:xfrm>
            <a:off x="946150" y="2497455"/>
            <a:ext cx="7052945" cy="1383665"/>
          </a:xfrm>
          <a:prstGeom prst="rect">
            <a:avLst/>
          </a:prstGeom>
          <a:noFill/>
        </p:spPr>
        <p:txBody>
          <a:bodyPr wrap="square" rtlCol="0">
            <a:spAutoFit/>
          </a:bodyPr>
          <a:lstStyle/>
          <a:p>
            <a:pPr algn="just">
              <a:lnSpc>
                <a:spcPct val="150000"/>
              </a:lnSpc>
            </a:pPr>
            <a:r>
              <a:rPr lang="en-US" altLang="zh-CN" sz="2000">
                <a:latin typeface="宋体" panose="02010600030101010101" pitchFamily="2" charset="-122"/>
                <a:cs typeface="宋体" panose="02010600030101010101" pitchFamily="2" charset="-122"/>
                <a:sym typeface="+mn-ea"/>
              </a:rPr>
              <a:t>    </a:t>
            </a:r>
            <a:r>
              <a:rPr lang="zh-CN" altLang="en-US" sz="2000" b="1">
                <a:latin typeface="宋体" panose="02010600030101010101" pitchFamily="2" charset="-122"/>
                <a:cs typeface="宋体" panose="02010600030101010101" pitchFamily="2" charset="-122"/>
                <a:sym typeface="+mn-ea"/>
              </a:rPr>
              <a:t>什么是亏电状态：</a:t>
            </a:r>
            <a:r>
              <a:rPr lang="zh-CN" altLang="en-US" sz="1800">
                <a:latin typeface="宋体" panose="02010600030101010101" pitchFamily="2" charset="-122"/>
                <a:cs typeface="宋体" panose="02010600030101010101" pitchFamily="2" charset="-122"/>
                <a:sym typeface="+mn-ea"/>
              </a:rPr>
              <a:t>是指电池使用后没有及时充电，在亏电状态下存放电池，很容易出现硫酸盐化，硫酸铅结晶物附着在极板上，会堵塞电离子通道，造成充电不足，电池容量下降。</a:t>
            </a:r>
            <a:endParaRPr lang="zh-CN" altLang="en-US" sz="1800">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3"/>
          <p:cNvSpPr txBox="1"/>
          <p:nvPr/>
        </p:nvSpPr>
        <p:spPr>
          <a:xfrm>
            <a:off x="2939415" y="1133793"/>
            <a:ext cx="3738880" cy="521970"/>
          </a:xfrm>
          <a:prstGeom prst="rect">
            <a:avLst/>
          </a:prstGeom>
          <a:noFill/>
        </p:spPr>
        <p:txBody>
          <a:bodyPr wrap="none">
            <a:spAutoFit/>
          </a:bodyPr>
          <a:lstStyle/>
          <a:p>
            <a:pPr marR="0" defTabSz="914400">
              <a:buClrTx/>
              <a:buSzTx/>
              <a:buFontTx/>
              <a:buNone/>
              <a:defRPr/>
            </a:pPr>
            <a:r>
              <a:rPr kumimoji="0" lang="zh-CN" altLang="en-US" sz="2800" b="1" kern="1200" cap="none" spc="0" normalizeH="0" baseline="0" noProof="0" dirty="0">
                <a:solidFill>
                  <a:schemeClr val="tx2">
                    <a:lumMod val="60000"/>
                    <a:lumOff val="40000"/>
                  </a:schemeClr>
                </a:solidFill>
                <a:latin typeface="微软雅黑" panose="020B0503020204020204" pitchFamily="34" charset="-122"/>
                <a:ea typeface="微软雅黑" panose="020B0503020204020204" pitchFamily="34" charset="-122"/>
                <a:cs typeface="Arial" panose="020B0604020202020204" pitchFamily="34" charset="0"/>
                <a:sym typeface="+mn-ea"/>
              </a:rPr>
              <a:t>电动汽车维护保养常识</a:t>
            </a:r>
          </a:p>
        </p:txBody>
      </p:sp>
      <p:sp>
        <p:nvSpPr>
          <p:cNvPr id="19459" name="矩形 20"/>
          <p:cNvSpPr/>
          <p:nvPr/>
        </p:nvSpPr>
        <p:spPr>
          <a:xfrm>
            <a:off x="643890" y="1838325"/>
            <a:ext cx="2943225" cy="460375"/>
          </a:xfrm>
          <a:prstGeom prst="rect">
            <a:avLst/>
          </a:prstGeom>
          <a:solidFill>
            <a:srgbClr val="00B0F0"/>
          </a:solidFill>
          <a:ln w="9525">
            <a:noFill/>
          </a:ln>
        </p:spPr>
        <p:txBody>
          <a:bodyPr wrap="square">
            <a:spAutoFit/>
          </a:bodyPr>
          <a:lstStyle/>
          <a:p>
            <a:r>
              <a:rPr lang="en-US" sz="2400" b="1" dirty="0">
                <a:solidFill>
                  <a:schemeClr val="bg1"/>
                </a:solidFill>
                <a:latin typeface="宋体" panose="02010600030101010101" pitchFamily="2" charset="-122"/>
              </a:rPr>
              <a:t>2</a:t>
            </a:r>
            <a:r>
              <a:rPr sz="2400" b="1" dirty="0">
                <a:solidFill>
                  <a:schemeClr val="bg1"/>
                </a:solidFill>
                <a:latin typeface="宋体" panose="02010600030101010101" pitchFamily="2" charset="-122"/>
              </a:rPr>
              <a:t>．</a:t>
            </a:r>
            <a:r>
              <a:rPr lang="zh-CN" sz="2400" b="1" dirty="0">
                <a:solidFill>
                  <a:schemeClr val="bg1"/>
                </a:solidFill>
                <a:latin typeface="宋体" panose="02010600030101010101" pitchFamily="2" charset="-122"/>
              </a:rPr>
              <a:t>定期检查</a:t>
            </a:r>
          </a:p>
        </p:txBody>
      </p:sp>
      <p:sp>
        <p:nvSpPr>
          <p:cNvPr id="100" name="文本框 99"/>
          <p:cNvSpPr txBox="1"/>
          <p:nvPr/>
        </p:nvSpPr>
        <p:spPr>
          <a:xfrm>
            <a:off x="1072515" y="2442845"/>
            <a:ext cx="6999605" cy="1383665"/>
          </a:xfrm>
          <a:prstGeom prst="rect">
            <a:avLst/>
          </a:prstGeom>
          <a:noFill/>
          <a:ln w="9525">
            <a:noFill/>
          </a:ln>
        </p:spPr>
        <p:txBody>
          <a:bodyPr wrap="square">
            <a:spAutoFit/>
          </a:bodyPr>
          <a:lstStyle/>
          <a:p>
            <a:pPr algn="just">
              <a:lnSpc>
                <a:spcPct val="150000"/>
              </a:lnSpc>
            </a:pPr>
            <a:r>
              <a:rPr lang="en-US" altLang="zh-CN" sz="2000">
                <a:latin typeface="宋体" panose="02010600030101010101" pitchFamily="2" charset="-122"/>
                <a:ea typeface="宋体" panose="02010600030101010101" pitchFamily="2" charset="-122"/>
                <a:cs typeface="宋体" panose="02010600030101010101" pitchFamily="2" charset="-122"/>
              </a:rPr>
              <a:t> </a:t>
            </a:r>
            <a:r>
              <a:rPr lang="en-US" altLang="zh-CN" sz="1800">
                <a:latin typeface="宋体" panose="02010600030101010101" pitchFamily="2" charset="-122"/>
                <a:ea typeface="宋体" panose="02010600030101010101" pitchFamily="2" charset="-122"/>
                <a:cs typeface="宋体" panose="02010600030101010101" pitchFamily="2" charset="-122"/>
              </a:rPr>
              <a:t>  </a:t>
            </a:r>
            <a:r>
              <a:rPr lang="zh-CN" altLang="en-US" sz="1800">
                <a:latin typeface="宋体" panose="02010600030101010101" pitchFamily="2" charset="-122"/>
                <a:ea typeface="宋体" panose="02010600030101010101" pitchFamily="2" charset="-122"/>
                <a:cs typeface="宋体" panose="02010600030101010101" pitchFamily="2" charset="-122"/>
              </a:rPr>
              <a:t> 在使用过程中，如果电动汽车的续航里程在短时间内突然大幅度下降十几公里，则很有可能是电池组中最少有一块电池出现问题。此时，应及时进行检查、修复或配组，能相对延长电池组的寿命。</a:t>
            </a:r>
          </a:p>
        </p:txBody>
      </p:sp>
      <p:sp>
        <p:nvSpPr>
          <p:cNvPr id="3" name="文本框 2"/>
          <p:cNvSpPr txBox="1"/>
          <p:nvPr/>
        </p:nvSpPr>
        <p:spPr>
          <a:xfrm>
            <a:off x="4116070" y="612140"/>
            <a:ext cx="1605280" cy="521970"/>
          </a:xfrm>
          <a:prstGeom prst="rect">
            <a:avLst/>
          </a:prstGeom>
          <a:noFill/>
        </p:spPr>
        <p:txBody>
          <a:bodyPr wrap="none" rtlCol="0" anchor="t">
            <a:spAutoFit/>
          </a:bodyPr>
          <a:lstStyle/>
          <a:p>
            <a:pPr marR="0" defTabSz="914400">
              <a:buClrTx/>
              <a:buSzTx/>
              <a:buFontTx/>
              <a:buNone/>
              <a:defRPr/>
            </a:pPr>
            <a:r>
              <a:rPr lang="zh-CN" altLang="en-US" sz="2800" b="1" noProof="0" dirty="0">
                <a:solidFill>
                  <a:srgbClr val="FF0000"/>
                </a:solidFill>
                <a:latin typeface="微软雅黑" panose="020B0503020204020204" pitchFamily="34" charset="-122"/>
                <a:ea typeface="微软雅黑" panose="020B0503020204020204" pitchFamily="34" charset="-122"/>
                <a:cs typeface="Arial" panose="020B0604020202020204" pitchFamily="34" charset="0"/>
                <a:sym typeface="+mn-ea"/>
              </a:rPr>
              <a:t>知识拓展</a:t>
            </a:r>
          </a:p>
        </p:txBody>
      </p:sp>
      <p:sp>
        <p:nvSpPr>
          <p:cNvPr id="4" name="矩形 20"/>
          <p:cNvSpPr/>
          <p:nvPr/>
        </p:nvSpPr>
        <p:spPr>
          <a:xfrm>
            <a:off x="643890" y="4000500"/>
            <a:ext cx="2943225" cy="460375"/>
          </a:xfrm>
          <a:prstGeom prst="rect">
            <a:avLst/>
          </a:prstGeom>
          <a:solidFill>
            <a:srgbClr val="00B0F0"/>
          </a:solidFill>
          <a:ln w="9525">
            <a:noFill/>
          </a:ln>
        </p:spPr>
        <p:txBody>
          <a:bodyPr wrap="square">
            <a:spAutoFit/>
          </a:bodyPr>
          <a:lstStyle/>
          <a:p>
            <a:r>
              <a:rPr lang="en-US" sz="2400" b="1" dirty="0">
                <a:solidFill>
                  <a:schemeClr val="bg1"/>
                </a:solidFill>
                <a:latin typeface="宋体" panose="02010600030101010101" pitchFamily="2" charset="-122"/>
              </a:rPr>
              <a:t>3</a:t>
            </a:r>
            <a:r>
              <a:rPr sz="2400" b="1" dirty="0">
                <a:solidFill>
                  <a:schemeClr val="bg1"/>
                </a:solidFill>
                <a:latin typeface="宋体" panose="02010600030101010101" pitchFamily="2" charset="-122"/>
              </a:rPr>
              <a:t>．</a:t>
            </a:r>
            <a:r>
              <a:rPr lang="zh-CN" sz="2400" b="1" dirty="0">
                <a:solidFill>
                  <a:schemeClr val="bg1"/>
                </a:solidFill>
                <a:latin typeface="宋体" panose="02010600030101010101" pitchFamily="2" charset="-122"/>
              </a:rPr>
              <a:t>避免大电流放电</a:t>
            </a:r>
          </a:p>
        </p:txBody>
      </p:sp>
      <p:sp>
        <p:nvSpPr>
          <p:cNvPr id="5" name="文本框 4"/>
          <p:cNvSpPr txBox="1"/>
          <p:nvPr/>
        </p:nvSpPr>
        <p:spPr>
          <a:xfrm>
            <a:off x="1072515" y="4607560"/>
            <a:ext cx="6868160" cy="1383665"/>
          </a:xfrm>
          <a:prstGeom prst="rect">
            <a:avLst/>
          </a:prstGeom>
          <a:noFill/>
          <a:ln w="9525">
            <a:noFill/>
          </a:ln>
        </p:spPr>
        <p:txBody>
          <a:bodyPr wrap="square">
            <a:spAutoFit/>
          </a:bodyPr>
          <a:lstStyle/>
          <a:p>
            <a:pPr algn="just">
              <a:lnSpc>
                <a:spcPct val="150000"/>
              </a:lnSpc>
            </a:pPr>
            <a:r>
              <a:rPr lang="en-US" altLang="zh-CN" sz="2000">
                <a:latin typeface="宋体" panose="02010600030101010101" pitchFamily="2" charset="-122"/>
                <a:ea typeface="宋体" panose="02010600030101010101" pitchFamily="2" charset="-122"/>
                <a:cs typeface="宋体" panose="02010600030101010101" pitchFamily="2" charset="-122"/>
              </a:rPr>
              <a:t>   </a:t>
            </a:r>
            <a:r>
              <a:rPr lang="zh-CN" altLang="en-US" sz="2000">
                <a:latin typeface="宋体" panose="02010600030101010101" pitchFamily="2" charset="-122"/>
                <a:ea typeface="宋体" panose="02010600030101010101" pitchFamily="2" charset="-122"/>
                <a:cs typeface="宋体" panose="02010600030101010101" pitchFamily="2" charset="-122"/>
              </a:rPr>
              <a:t> </a:t>
            </a:r>
            <a:r>
              <a:rPr lang="zh-CN" altLang="en-US" sz="1800">
                <a:latin typeface="宋体" panose="02010600030101010101" pitchFamily="2" charset="-122"/>
                <a:ea typeface="宋体" panose="02010600030101010101" pitchFamily="2" charset="-122"/>
                <a:cs typeface="宋体" panose="02010600030101010101" pitchFamily="2" charset="-122"/>
              </a:rPr>
              <a:t>电动汽车在起步、载人、上坡时，尽量避免猛踩加速，形成瞬间大电流放电。大电流放电容易导致产生硫酸铅结晶，从而损害电池极板的物理性能。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3"/>
          <p:cNvSpPr txBox="1"/>
          <p:nvPr/>
        </p:nvSpPr>
        <p:spPr>
          <a:xfrm>
            <a:off x="2781300" y="1211263"/>
            <a:ext cx="3738880" cy="521970"/>
          </a:xfrm>
          <a:prstGeom prst="rect">
            <a:avLst/>
          </a:prstGeom>
          <a:noFill/>
        </p:spPr>
        <p:txBody>
          <a:bodyPr wrap="none">
            <a:spAutoFit/>
          </a:bodyPr>
          <a:lstStyle/>
          <a:p>
            <a:pPr marR="0" defTabSz="914400">
              <a:buClrTx/>
              <a:buSzTx/>
              <a:buFontTx/>
              <a:buNone/>
              <a:defRPr/>
            </a:pPr>
            <a:r>
              <a:rPr kumimoji="0" lang="zh-CN" altLang="en-US" sz="2800" b="1" kern="1200" cap="none" spc="0" normalizeH="0" baseline="0" noProof="0" dirty="0">
                <a:solidFill>
                  <a:schemeClr val="tx2">
                    <a:lumMod val="60000"/>
                    <a:lumOff val="40000"/>
                  </a:schemeClr>
                </a:solidFill>
                <a:latin typeface="微软雅黑" panose="020B0503020204020204" pitchFamily="34" charset="-122"/>
                <a:ea typeface="微软雅黑" panose="020B0503020204020204" pitchFamily="34" charset="-122"/>
                <a:cs typeface="Arial" panose="020B0604020202020204" pitchFamily="34" charset="0"/>
                <a:sym typeface="+mn-ea"/>
              </a:rPr>
              <a:t>电动汽车维护保养常识</a:t>
            </a:r>
          </a:p>
        </p:txBody>
      </p:sp>
      <p:sp>
        <p:nvSpPr>
          <p:cNvPr id="3" name="矩形 20"/>
          <p:cNvSpPr/>
          <p:nvPr/>
        </p:nvSpPr>
        <p:spPr>
          <a:xfrm>
            <a:off x="551815" y="1851660"/>
            <a:ext cx="4314825" cy="460375"/>
          </a:xfrm>
          <a:prstGeom prst="rect">
            <a:avLst/>
          </a:prstGeom>
          <a:solidFill>
            <a:srgbClr val="00B0F0"/>
          </a:solidFill>
          <a:ln w="9525">
            <a:noFill/>
          </a:ln>
        </p:spPr>
        <p:txBody>
          <a:bodyPr wrap="square">
            <a:spAutoFit/>
          </a:bodyPr>
          <a:lstStyle/>
          <a:p>
            <a:r>
              <a:rPr lang="en-US" sz="2400" b="1" dirty="0">
                <a:solidFill>
                  <a:schemeClr val="bg1"/>
                </a:solidFill>
                <a:latin typeface="宋体" panose="02010600030101010101" pitchFamily="2" charset="-122"/>
              </a:rPr>
              <a:t>4</a:t>
            </a:r>
            <a:r>
              <a:rPr sz="2400" b="1" dirty="0">
                <a:solidFill>
                  <a:schemeClr val="bg1"/>
                </a:solidFill>
                <a:latin typeface="宋体" panose="02010600030101010101" pitchFamily="2" charset="-122"/>
              </a:rPr>
              <a:t>．</a:t>
            </a:r>
            <a:r>
              <a:rPr lang="zh-CN" sz="2400" b="1" dirty="0">
                <a:solidFill>
                  <a:schemeClr val="bg1"/>
                </a:solidFill>
                <a:latin typeface="宋体" panose="02010600030101010101" pitchFamily="2" charset="-122"/>
              </a:rPr>
              <a:t>正确掌握充电时间</a:t>
            </a:r>
          </a:p>
        </p:txBody>
      </p:sp>
      <p:sp>
        <p:nvSpPr>
          <p:cNvPr id="4" name="文本框 3"/>
          <p:cNvSpPr txBox="1"/>
          <p:nvPr/>
        </p:nvSpPr>
        <p:spPr>
          <a:xfrm>
            <a:off x="880745" y="2418080"/>
            <a:ext cx="7095490" cy="3415030"/>
          </a:xfrm>
          <a:prstGeom prst="rect">
            <a:avLst/>
          </a:prstGeom>
          <a:noFill/>
          <a:ln w="9525">
            <a:noFill/>
          </a:ln>
        </p:spPr>
        <p:txBody>
          <a:bodyPr wrap="square">
            <a:spAutoFit/>
          </a:bodyPr>
          <a:lstStyle/>
          <a:p>
            <a:pPr>
              <a:lnSpc>
                <a:spcPct val="150000"/>
              </a:lnSpc>
            </a:pPr>
            <a:r>
              <a:rPr lang="zh-CN" altLang="en-US" sz="1800">
                <a:latin typeface="宋体" panose="02010600030101010101" pitchFamily="2" charset="-122"/>
                <a:ea typeface="宋体" panose="02010600030101010101" pitchFamily="2" charset="-122"/>
                <a:cs typeface="宋体" panose="02010600030101010101" pitchFamily="2" charset="-122"/>
              </a:rPr>
              <a:t>（</a:t>
            </a:r>
            <a:r>
              <a:rPr lang="en-US" altLang="zh-CN" sz="1800">
                <a:latin typeface="宋体" panose="02010600030101010101" pitchFamily="2" charset="-122"/>
                <a:ea typeface="宋体" panose="02010600030101010101" pitchFamily="2" charset="-122"/>
                <a:cs typeface="宋体" panose="02010600030101010101" pitchFamily="2" charset="-122"/>
              </a:rPr>
              <a:t>1</a:t>
            </a:r>
            <a:r>
              <a:rPr lang="zh-CN" altLang="en-US" sz="1800">
                <a:latin typeface="宋体" panose="02010600030101010101" pitchFamily="2" charset="-122"/>
                <a:ea typeface="宋体" panose="02010600030101010101" pitchFamily="2" charset="-122"/>
                <a:cs typeface="宋体" panose="02010600030101010101" pitchFamily="2" charset="-122"/>
              </a:rPr>
              <a:t>）</a:t>
            </a:r>
            <a:r>
              <a:rPr sz="1800">
                <a:latin typeface="宋体" panose="02010600030101010101" pitchFamily="2" charset="-122"/>
                <a:ea typeface="宋体" panose="02010600030101010101" pitchFamily="2" charset="-122"/>
                <a:cs typeface="宋体" panose="02010600030101010101" pitchFamily="2" charset="-122"/>
              </a:rPr>
              <a:t>应根据实际情况把握充电时间，参考平时使用频率及行驶里程情况，把握充电频次。</a:t>
            </a:r>
          </a:p>
          <a:p>
            <a:pPr>
              <a:lnSpc>
                <a:spcPct val="150000"/>
              </a:lnSpc>
            </a:pPr>
            <a:r>
              <a:rPr lang="zh-CN" sz="1800">
                <a:latin typeface="宋体" panose="02010600030101010101" pitchFamily="2" charset="-122"/>
                <a:ea typeface="宋体" panose="02010600030101010101" pitchFamily="2" charset="-122"/>
                <a:cs typeface="宋体" panose="02010600030101010101" pitchFamily="2" charset="-122"/>
              </a:rPr>
              <a:t>（</a:t>
            </a:r>
            <a:r>
              <a:rPr lang="en-US" altLang="zh-CN" sz="1800">
                <a:latin typeface="宋体" panose="02010600030101010101" pitchFamily="2" charset="-122"/>
                <a:ea typeface="宋体" panose="02010600030101010101" pitchFamily="2" charset="-122"/>
                <a:cs typeface="宋体" panose="02010600030101010101" pitchFamily="2" charset="-122"/>
              </a:rPr>
              <a:t>2</a:t>
            </a:r>
            <a:r>
              <a:rPr lang="zh-CN" sz="1800">
                <a:latin typeface="宋体" panose="02010600030101010101" pitchFamily="2" charset="-122"/>
                <a:ea typeface="宋体" panose="02010600030101010101" pitchFamily="2" charset="-122"/>
                <a:cs typeface="宋体" panose="02010600030101010101" pitchFamily="2" charset="-122"/>
              </a:rPr>
              <a:t>）</a:t>
            </a:r>
            <a:r>
              <a:rPr sz="1800">
                <a:latin typeface="宋体" panose="02010600030101010101" pitchFamily="2" charset="-122"/>
                <a:ea typeface="宋体" panose="02010600030101010101" pitchFamily="2" charset="-122"/>
                <a:cs typeface="宋体" panose="02010600030101010101" pitchFamily="2" charset="-122"/>
              </a:rPr>
              <a:t>正常行驶时，如果电量表指示红灯或黄灯亮，就应充电；如只剩下红灯亮，应停止运行，尽快充电，否则电瓶过度放电会严重缩短其寿命。</a:t>
            </a:r>
          </a:p>
          <a:p>
            <a:pPr>
              <a:lnSpc>
                <a:spcPct val="150000"/>
              </a:lnSpc>
            </a:pPr>
            <a:r>
              <a:rPr lang="zh-CN" sz="1800">
                <a:latin typeface="宋体" panose="02010600030101010101" pitchFamily="2" charset="-122"/>
                <a:ea typeface="宋体" panose="02010600030101010101" pitchFamily="2" charset="-122"/>
                <a:cs typeface="宋体" panose="02010600030101010101" pitchFamily="2" charset="-122"/>
              </a:rPr>
              <a:t>（</a:t>
            </a:r>
            <a:r>
              <a:rPr lang="en-US" altLang="zh-CN" sz="1800">
                <a:latin typeface="宋体" panose="02010600030101010101" pitchFamily="2" charset="-122"/>
                <a:ea typeface="宋体" panose="02010600030101010101" pitchFamily="2" charset="-122"/>
                <a:cs typeface="宋体" panose="02010600030101010101" pitchFamily="2" charset="-122"/>
              </a:rPr>
              <a:t>3</a:t>
            </a:r>
            <a:r>
              <a:rPr lang="zh-CN" sz="1800">
                <a:latin typeface="宋体" panose="02010600030101010101" pitchFamily="2" charset="-122"/>
                <a:ea typeface="宋体" panose="02010600030101010101" pitchFamily="2" charset="-122"/>
                <a:cs typeface="宋体" panose="02010600030101010101" pitchFamily="2" charset="-122"/>
              </a:rPr>
              <a:t>）</a:t>
            </a:r>
            <a:r>
              <a:rPr sz="1800">
                <a:latin typeface="宋体" panose="02010600030101010101" pitchFamily="2" charset="-122"/>
                <a:ea typeface="宋体" panose="02010600030101010101" pitchFamily="2" charset="-122"/>
                <a:cs typeface="宋体" panose="02010600030101010101" pitchFamily="2" charset="-122"/>
              </a:rPr>
              <a:t>充满电后运行时间较短就充电，充电时间不宜过长，否则会形成过度充电，使电瓶发热。</a:t>
            </a:r>
          </a:p>
          <a:p>
            <a:pPr>
              <a:lnSpc>
                <a:spcPct val="150000"/>
              </a:lnSpc>
            </a:pPr>
            <a:r>
              <a:rPr lang="zh-CN" sz="1800">
                <a:latin typeface="宋体" panose="02010600030101010101" pitchFamily="2" charset="-122"/>
                <a:ea typeface="宋体" panose="02010600030101010101" pitchFamily="2" charset="-122"/>
                <a:cs typeface="宋体" panose="02010600030101010101" pitchFamily="2" charset="-122"/>
              </a:rPr>
              <a:t>（</a:t>
            </a:r>
            <a:r>
              <a:rPr lang="en-US" altLang="zh-CN" sz="1800">
                <a:latin typeface="宋体" panose="02010600030101010101" pitchFamily="2" charset="-122"/>
                <a:ea typeface="宋体" panose="02010600030101010101" pitchFamily="2" charset="-122"/>
                <a:cs typeface="宋体" panose="02010600030101010101" pitchFamily="2" charset="-122"/>
              </a:rPr>
              <a:t>4</a:t>
            </a:r>
            <a:r>
              <a:rPr lang="zh-CN" sz="1800">
                <a:latin typeface="宋体" panose="02010600030101010101" pitchFamily="2" charset="-122"/>
                <a:ea typeface="宋体" panose="02010600030101010101" pitchFamily="2" charset="-122"/>
                <a:cs typeface="宋体" panose="02010600030101010101" pitchFamily="2" charset="-122"/>
              </a:rPr>
              <a:t>）</a:t>
            </a:r>
            <a:r>
              <a:rPr sz="1800">
                <a:latin typeface="宋体" panose="02010600030101010101" pitchFamily="2" charset="-122"/>
                <a:ea typeface="宋体" panose="02010600030101010101" pitchFamily="2" charset="-122"/>
                <a:cs typeface="宋体" panose="02010600030101010101" pitchFamily="2" charset="-122"/>
              </a:rPr>
              <a:t>过度充电、过度放电和充电不足都会缩短电瓶寿命。</a:t>
            </a:r>
          </a:p>
        </p:txBody>
      </p:sp>
      <p:sp>
        <p:nvSpPr>
          <p:cNvPr id="5" name="文本框 4"/>
          <p:cNvSpPr txBox="1"/>
          <p:nvPr/>
        </p:nvSpPr>
        <p:spPr>
          <a:xfrm>
            <a:off x="4116070" y="612140"/>
            <a:ext cx="1605280" cy="521970"/>
          </a:xfrm>
          <a:prstGeom prst="rect">
            <a:avLst/>
          </a:prstGeom>
          <a:noFill/>
        </p:spPr>
        <p:txBody>
          <a:bodyPr wrap="none" rtlCol="0" anchor="t">
            <a:spAutoFit/>
          </a:bodyPr>
          <a:lstStyle/>
          <a:p>
            <a:pPr marR="0" defTabSz="914400">
              <a:buClrTx/>
              <a:buSzTx/>
              <a:buFontTx/>
              <a:buNone/>
              <a:defRPr/>
            </a:pPr>
            <a:r>
              <a:rPr lang="zh-CN" altLang="en-US" sz="2800" b="1" noProof="0" dirty="0">
                <a:solidFill>
                  <a:srgbClr val="FF0000"/>
                </a:solidFill>
                <a:latin typeface="微软雅黑" panose="020B0503020204020204" pitchFamily="34" charset="-122"/>
                <a:ea typeface="微软雅黑" panose="020B0503020204020204" pitchFamily="34" charset="-122"/>
                <a:cs typeface="Arial" panose="020B0604020202020204" pitchFamily="34" charset="0"/>
                <a:sym typeface="+mn-ea"/>
              </a:rPr>
              <a:t>知识拓展</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3"/>
          <p:cNvSpPr txBox="1"/>
          <p:nvPr/>
        </p:nvSpPr>
        <p:spPr>
          <a:xfrm>
            <a:off x="2702560" y="1133793"/>
            <a:ext cx="3738880" cy="521970"/>
          </a:xfrm>
          <a:prstGeom prst="rect">
            <a:avLst/>
          </a:prstGeom>
          <a:noFill/>
        </p:spPr>
        <p:txBody>
          <a:bodyPr wrap="none">
            <a:spAutoFit/>
          </a:bodyPr>
          <a:lstStyle/>
          <a:p>
            <a:pPr marR="0" defTabSz="914400">
              <a:buClrTx/>
              <a:buSzTx/>
              <a:buFontTx/>
              <a:buNone/>
              <a:defRPr/>
            </a:pPr>
            <a:r>
              <a:rPr kumimoji="0" lang="zh-CN" altLang="en-US" sz="2800" b="1" kern="1200" cap="none" spc="0" normalizeH="0" baseline="0" noProof="0" dirty="0">
                <a:solidFill>
                  <a:schemeClr val="tx2">
                    <a:lumMod val="60000"/>
                    <a:lumOff val="40000"/>
                  </a:schemeClr>
                </a:solidFill>
                <a:latin typeface="微软雅黑" panose="020B0503020204020204" pitchFamily="34" charset="-122"/>
                <a:ea typeface="微软雅黑" panose="020B0503020204020204" pitchFamily="34" charset="-122"/>
                <a:cs typeface="Arial" panose="020B0604020202020204" pitchFamily="34" charset="0"/>
                <a:sym typeface="+mn-ea"/>
              </a:rPr>
              <a:t>电动汽车维护保养常识</a:t>
            </a:r>
          </a:p>
        </p:txBody>
      </p:sp>
      <p:sp>
        <p:nvSpPr>
          <p:cNvPr id="19459" name="矩形 20"/>
          <p:cNvSpPr/>
          <p:nvPr/>
        </p:nvSpPr>
        <p:spPr>
          <a:xfrm>
            <a:off x="591185" y="1693545"/>
            <a:ext cx="2943225" cy="460375"/>
          </a:xfrm>
          <a:prstGeom prst="rect">
            <a:avLst/>
          </a:prstGeom>
          <a:solidFill>
            <a:srgbClr val="00B0F0"/>
          </a:solidFill>
          <a:ln w="9525">
            <a:noFill/>
          </a:ln>
        </p:spPr>
        <p:txBody>
          <a:bodyPr wrap="square">
            <a:spAutoFit/>
          </a:bodyPr>
          <a:lstStyle/>
          <a:p>
            <a:r>
              <a:rPr lang="en-US" sz="2400" b="1" dirty="0">
                <a:solidFill>
                  <a:schemeClr val="bg1"/>
                </a:solidFill>
                <a:latin typeface="宋体" panose="02010600030101010101" pitchFamily="2" charset="-122"/>
              </a:rPr>
              <a:t>5</a:t>
            </a:r>
            <a:r>
              <a:rPr sz="2400" b="1" dirty="0">
                <a:solidFill>
                  <a:schemeClr val="bg1"/>
                </a:solidFill>
                <a:latin typeface="宋体" panose="02010600030101010101" pitchFamily="2" charset="-122"/>
              </a:rPr>
              <a:t>．</a:t>
            </a:r>
            <a:r>
              <a:rPr lang="zh-CN" sz="2400" b="1" dirty="0">
                <a:solidFill>
                  <a:schemeClr val="bg1"/>
                </a:solidFill>
                <a:latin typeface="宋体" panose="02010600030101010101" pitchFamily="2" charset="-122"/>
              </a:rPr>
              <a:t>放置暴晒</a:t>
            </a:r>
          </a:p>
        </p:txBody>
      </p:sp>
      <p:sp>
        <p:nvSpPr>
          <p:cNvPr id="100" name="文本框 99"/>
          <p:cNvSpPr txBox="1"/>
          <p:nvPr/>
        </p:nvSpPr>
        <p:spPr>
          <a:xfrm>
            <a:off x="822325" y="2291715"/>
            <a:ext cx="7499350" cy="1014730"/>
          </a:xfrm>
          <a:prstGeom prst="rect">
            <a:avLst/>
          </a:prstGeom>
          <a:noFill/>
          <a:ln w="9525">
            <a:noFill/>
          </a:ln>
        </p:spPr>
        <p:txBody>
          <a:bodyPr wrap="square">
            <a:spAutoFit/>
          </a:bodyPr>
          <a:lstStyle/>
          <a:p>
            <a:pPr algn="just">
              <a:lnSpc>
                <a:spcPct val="150000"/>
              </a:lnSpc>
            </a:pPr>
            <a:r>
              <a:rPr lang="en-US" altLang="zh-CN" sz="2000">
                <a:latin typeface="宋体" panose="02010600030101010101" pitchFamily="2" charset="-122"/>
                <a:ea typeface="宋体" panose="02010600030101010101" pitchFamily="2" charset="-122"/>
                <a:cs typeface="宋体" panose="02010600030101010101" pitchFamily="2" charset="-122"/>
              </a:rPr>
              <a:t>   </a:t>
            </a:r>
            <a:r>
              <a:rPr lang="zh-CN" altLang="en-US" sz="2000">
                <a:latin typeface="宋体" panose="02010600030101010101" pitchFamily="2" charset="-122"/>
                <a:ea typeface="宋体" panose="02010600030101010101" pitchFamily="2" charset="-122"/>
                <a:cs typeface="宋体" panose="02010600030101010101" pitchFamily="2" charset="-122"/>
              </a:rPr>
              <a:t> 电动车严禁在阳光下暴晒。温度过高的环境会使蓄电池内部压力增加而使电池失水，引发电池活性下降，加速极板老化。</a:t>
            </a:r>
          </a:p>
        </p:txBody>
      </p:sp>
      <p:sp>
        <p:nvSpPr>
          <p:cNvPr id="3" name="矩形 20"/>
          <p:cNvSpPr/>
          <p:nvPr/>
        </p:nvSpPr>
        <p:spPr>
          <a:xfrm>
            <a:off x="591185" y="3444875"/>
            <a:ext cx="4314825" cy="460375"/>
          </a:xfrm>
          <a:prstGeom prst="rect">
            <a:avLst/>
          </a:prstGeom>
          <a:solidFill>
            <a:srgbClr val="00B0F0"/>
          </a:solidFill>
          <a:ln w="9525">
            <a:noFill/>
          </a:ln>
        </p:spPr>
        <p:txBody>
          <a:bodyPr wrap="square">
            <a:spAutoFit/>
          </a:bodyPr>
          <a:lstStyle/>
          <a:p>
            <a:r>
              <a:rPr lang="en-US" sz="2400" b="1" dirty="0">
                <a:solidFill>
                  <a:schemeClr val="bg1"/>
                </a:solidFill>
                <a:latin typeface="宋体" panose="02010600030101010101" pitchFamily="2" charset="-122"/>
              </a:rPr>
              <a:t>6</a:t>
            </a:r>
            <a:r>
              <a:rPr sz="2400" b="1" dirty="0">
                <a:solidFill>
                  <a:schemeClr val="bg1"/>
                </a:solidFill>
                <a:latin typeface="宋体" panose="02010600030101010101" pitchFamily="2" charset="-122"/>
              </a:rPr>
              <a:t>．</a:t>
            </a:r>
            <a:r>
              <a:rPr lang="zh-CN" sz="2400" b="1" dirty="0">
                <a:solidFill>
                  <a:schemeClr val="bg1"/>
                </a:solidFill>
                <a:latin typeface="宋体" panose="02010600030101010101" pitchFamily="2" charset="-122"/>
              </a:rPr>
              <a:t>避免充电时插头发热</a:t>
            </a:r>
          </a:p>
        </p:txBody>
      </p:sp>
      <p:sp>
        <p:nvSpPr>
          <p:cNvPr id="4" name="文本框 3"/>
          <p:cNvSpPr txBox="1"/>
          <p:nvPr/>
        </p:nvSpPr>
        <p:spPr>
          <a:xfrm>
            <a:off x="822325" y="4011295"/>
            <a:ext cx="7499350" cy="1938020"/>
          </a:xfrm>
          <a:prstGeom prst="rect">
            <a:avLst/>
          </a:prstGeom>
          <a:noFill/>
          <a:ln w="9525">
            <a:noFill/>
          </a:ln>
        </p:spPr>
        <p:txBody>
          <a:bodyPr wrap="square">
            <a:spAutoFit/>
          </a:bodyPr>
          <a:lstStyle/>
          <a:p>
            <a:pPr algn="just">
              <a:lnSpc>
                <a:spcPct val="150000"/>
              </a:lnSpc>
            </a:pPr>
            <a:r>
              <a:rPr lang="en-US" altLang="zh-CN" sz="2000">
                <a:latin typeface="宋体" panose="02010600030101010101" pitchFamily="2" charset="-122"/>
                <a:ea typeface="宋体" panose="02010600030101010101" pitchFamily="2" charset="-122"/>
                <a:cs typeface="宋体" panose="02010600030101010101" pitchFamily="2" charset="-122"/>
              </a:rPr>
              <a:t>    220V</a:t>
            </a:r>
            <a:r>
              <a:rPr lang="zh-CN" altLang="en-US" sz="2000">
                <a:latin typeface="宋体" panose="02010600030101010101" pitchFamily="2" charset="-122"/>
                <a:ea typeface="宋体" panose="02010600030101010101" pitchFamily="2" charset="-122"/>
                <a:cs typeface="宋体" panose="02010600030101010101" pitchFamily="2" charset="-122"/>
              </a:rPr>
              <a:t>电源插头或充电器输出插头松动、接触面氧化等现象都会导致插头发热，发热时间过长会导致插头短路或接触不良，损害充电器和电瓶，给用户带来不必要的损失。所以发现上述情况时，应及时清除氧化物或更换接插件。</a:t>
            </a:r>
          </a:p>
        </p:txBody>
      </p:sp>
      <p:sp>
        <p:nvSpPr>
          <p:cNvPr id="5" name="文本框 4"/>
          <p:cNvSpPr txBox="1"/>
          <p:nvPr/>
        </p:nvSpPr>
        <p:spPr>
          <a:xfrm>
            <a:off x="4116070" y="612140"/>
            <a:ext cx="1605280" cy="521970"/>
          </a:xfrm>
          <a:prstGeom prst="rect">
            <a:avLst/>
          </a:prstGeom>
          <a:noFill/>
        </p:spPr>
        <p:txBody>
          <a:bodyPr wrap="none" rtlCol="0" anchor="t">
            <a:spAutoFit/>
          </a:bodyPr>
          <a:lstStyle/>
          <a:p>
            <a:pPr marR="0" defTabSz="914400">
              <a:buClrTx/>
              <a:buSzTx/>
              <a:buFontTx/>
              <a:buNone/>
              <a:defRPr/>
            </a:pPr>
            <a:r>
              <a:rPr lang="zh-CN" altLang="en-US" sz="2800" b="1" noProof="0" dirty="0">
                <a:solidFill>
                  <a:srgbClr val="FF0000"/>
                </a:solidFill>
                <a:latin typeface="微软雅黑" panose="020B0503020204020204" pitchFamily="34" charset="-122"/>
                <a:ea typeface="微软雅黑" panose="020B0503020204020204" pitchFamily="34" charset="-122"/>
                <a:cs typeface="Arial" panose="020B0604020202020204" pitchFamily="34" charset="0"/>
                <a:sym typeface="+mn-ea"/>
              </a:rPr>
              <a:t>知识拓展</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文本占位符 1"/>
          <p:cNvSpPr>
            <a:spLocks noGrp="1"/>
          </p:cNvSpPr>
          <p:nvPr>
            <p:ph type="body" sz="quarter" idx="4294967295"/>
          </p:nvPr>
        </p:nvSpPr>
        <p:spPr>
          <a:xfrm>
            <a:off x="0" y="692150"/>
            <a:ext cx="3043238" cy="428625"/>
          </a:xfrm>
        </p:spPr>
        <p:txBody>
          <a:bodyPr vert="horz" wrap="square" lIns="91440" tIns="45720" rIns="91440" bIns="45720" anchor="t"/>
          <a:lstStyle/>
          <a:p>
            <a:pPr eaLnBrk="1" hangingPunct="1">
              <a:buFont typeface="Arial" panose="020B0604020202020204" pitchFamily="34" charset="0"/>
            </a:pPr>
            <a:r>
              <a:rPr lang="zh-CN" altLang="en-US" kern="1200" dirty="0">
                <a:solidFill>
                  <a:srgbClr val="00B050"/>
                </a:solidFill>
                <a:latin typeface="方正舒体" pitchFamily="2" charset="-122"/>
                <a:ea typeface="方正舒体" pitchFamily="2" charset="-122"/>
                <a:cs typeface="+mn-cs"/>
              </a:rPr>
              <a:t>电动汽车维护与保养</a:t>
            </a:r>
          </a:p>
        </p:txBody>
      </p:sp>
      <p:sp>
        <p:nvSpPr>
          <p:cNvPr id="15363" name="文本占位符 2"/>
          <p:cNvSpPr>
            <a:spLocks noGrp="1"/>
          </p:cNvSpPr>
          <p:nvPr>
            <p:ph type="body" sz="quarter" idx="4294967295"/>
          </p:nvPr>
        </p:nvSpPr>
        <p:spPr>
          <a:xfrm>
            <a:off x="1068388" y="2085975"/>
            <a:ext cx="688975" cy="1931988"/>
          </a:xfrm>
        </p:spPr>
        <p:txBody>
          <a:bodyPr vert="horz" wrap="square" lIns="91440" tIns="45720" rIns="91440" bIns="45720" anchor="t"/>
          <a:lstStyle/>
          <a:p>
            <a:pPr eaLnBrk="1" hangingPunct="1">
              <a:buFont typeface="Arial" panose="020B0604020202020204" pitchFamily="34" charset="0"/>
            </a:pPr>
            <a:r>
              <a:rPr lang="en-US" altLang="zh-CN" kern="1200" dirty="0">
                <a:solidFill>
                  <a:srgbClr val="FF6600"/>
                </a:solidFill>
                <a:latin typeface="+mn-lt"/>
                <a:ea typeface="+mn-ea"/>
                <a:cs typeface="+mn-cs"/>
              </a:rPr>
              <a:t>1</a:t>
            </a:r>
          </a:p>
        </p:txBody>
      </p:sp>
      <p:sp>
        <p:nvSpPr>
          <p:cNvPr id="15364" name="文本占位符 3"/>
          <p:cNvSpPr>
            <a:spLocks noGrp="1"/>
          </p:cNvSpPr>
          <p:nvPr>
            <p:ph type="body" sz="half"/>
          </p:nvPr>
        </p:nvSpPr>
        <p:spPr>
          <a:xfrm>
            <a:off x="2754313" y="1765300"/>
            <a:ext cx="4396500" cy="641350"/>
          </a:xfrm>
        </p:spPr>
        <p:txBody>
          <a:bodyPr vert="horz" wrap="square" lIns="91440" tIns="45720" rIns="91440" bIns="45720" anchor="t"/>
          <a:lstStyle>
            <a:lvl1pPr lvl="0">
              <a:defRPr sz="2800"/>
            </a:lvl1pPr>
            <a:lvl2pPr lvl="1">
              <a:defRPr sz="2400"/>
            </a:lvl2pPr>
            <a:lvl3pPr lvl="2">
              <a:defRPr sz="2000"/>
            </a:lvl3pPr>
            <a:lvl4pPr lvl="3">
              <a:defRPr sz="1800"/>
            </a:lvl4pPr>
            <a:lvl5pPr lvl="4">
              <a:defRPr sz="1800"/>
            </a:lvl5pPr>
          </a:lstStyle>
          <a:p>
            <a:pPr lvl="0">
              <a:buNone/>
            </a:pPr>
            <a:r>
              <a:rPr lang="zh-CN" altLang="en-US" sz="3200" b="1" dirty="0">
                <a:solidFill>
                  <a:srgbClr val="4C4847"/>
                </a:solidFill>
                <a:latin typeface="Arial" panose="020B0604020202020204" pitchFamily="34" charset="0"/>
                <a:ea typeface="微软雅黑" panose="020B0503020204020204" pitchFamily="34" charset="-122"/>
                <a:sym typeface="+mn-ea"/>
              </a:rPr>
              <a:t>电动汽车维护保养准备</a:t>
            </a:r>
          </a:p>
        </p:txBody>
      </p:sp>
      <p:pic>
        <p:nvPicPr>
          <p:cNvPr id="45058" name="Picture 2" descr="https://ss1.bdstatic.com/70cFvXSh_Q1YnxGkpoWK1HF6hhy/it/u=3947847888,2694885593&amp;fm=27&amp;gp=0.jpg"/>
          <p:cNvPicPr>
            <a:picLocks noChangeAspect="1" noChangeArrowheads="1"/>
          </p:cNvPicPr>
          <p:nvPr/>
        </p:nvPicPr>
        <p:blipFill>
          <a:blip r:embed="rId2"/>
          <a:srcRect/>
          <a:stretch>
            <a:fillRect/>
          </a:stretch>
        </p:blipFill>
        <p:spPr bwMode="auto">
          <a:xfrm>
            <a:off x="2536824" y="2406650"/>
            <a:ext cx="5055777" cy="3468263"/>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文本占位符 8"/>
          <p:cNvSpPr>
            <a:spLocks noGrp="1"/>
          </p:cNvSpPr>
          <p:nvPr>
            <p:ph type="body" sz="half"/>
          </p:nvPr>
        </p:nvSpPr>
        <p:spPr>
          <a:xfrm>
            <a:off x="2540000" y="1520825"/>
            <a:ext cx="6604000" cy="687388"/>
          </a:xfrm>
        </p:spPr>
        <p:txBody>
          <a:bodyPr vert="horz" wrap="square" lIns="91440" tIns="45720" rIns="91440" bIns="45720" anchor="t"/>
          <a:lstStyle>
            <a:lvl1pPr lvl="0">
              <a:defRPr sz="2800"/>
            </a:lvl1pPr>
            <a:lvl2pPr lvl="1">
              <a:defRPr sz="2400"/>
            </a:lvl2pPr>
            <a:lvl3pPr lvl="2">
              <a:defRPr sz="2000"/>
            </a:lvl3pPr>
            <a:lvl4pPr lvl="3">
              <a:defRPr sz="1800"/>
            </a:lvl4pPr>
            <a:lvl5pPr lvl="4">
              <a:defRPr sz="1800"/>
            </a:lvl5pPr>
          </a:lstStyle>
          <a:p>
            <a:pPr lvl="0" eaLnBrk="1" hangingPunct="1">
              <a:buNone/>
            </a:pPr>
            <a:r>
              <a:rPr lang="zh-CN" altLang="en-US" sz="3600" b="1" dirty="0">
                <a:solidFill>
                  <a:srgbClr val="00B050"/>
                </a:solidFill>
                <a:latin typeface="Arial" panose="020B0604020202020204" pitchFamily="34" charset="0"/>
                <a:ea typeface="微软雅黑" panose="020B0503020204020204" pitchFamily="34" charset="-122"/>
              </a:rPr>
              <a:t>电动汽车维护保养工具的使用</a:t>
            </a:r>
            <a:endParaRPr lang="en-US" altLang="zh-CN" sz="3600" b="1" dirty="0">
              <a:solidFill>
                <a:srgbClr val="00B050"/>
              </a:solidFill>
              <a:latin typeface="Arial" panose="020B0604020202020204" pitchFamily="34" charset="0"/>
              <a:ea typeface="微软雅黑" panose="020B0503020204020204" pitchFamily="34" charset="-122"/>
            </a:endParaRPr>
          </a:p>
        </p:txBody>
      </p:sp>
      <p:sp>
        <p:nvSpPr>
          <p:cNvPr id="16387" name="文本占位符 9"/>
          <p:cNvSpPr>
            <a:spLocks noGrp="1"/>
          </p:cNvSpPr>
          <p:nvPr>
            <p:ph type="body" sz="half" idx="4294967295"/>
          </p:nvPr>
        </p:nvSpPr>
        <p:spPr>
          <a:xfrm>
            <a:off x="4929188" y="620713"/>
            <a:ext cx="4214812" cy="357187"/>
          </a:xfrm>
        </p:spPr>
        <p:txBody>
          <a:bodyPr vert="horz" wrap="square" lIns="91440" tIns="45720" rIns="91440" bIns="45720" anchor="t"/>
          <a:lstStyle/>
          <a:p>
            <a:pPr eaLnBrk="1" hangingPunct="1"/>
            <a:r>
              <a:rPr lang="zh-CN" altLang="en-US" kern="1200" dirty="0">
                <a:solidFill>
                  <a:srgbClr val="0070C0"/>
                </a:solidFill>
                <a:latin typeface="微软雅黑" panose="020B0503020204020204" pitchFamily="34" charset="-122"/>
                <a:ea typeface="微软雅黑" panose="020B0503020204020204" pitchFamily="34" charset="-122"/>
                <a:cs typeface="+mn-cs"/>
              </a:rPr>
              <a:t>项目</a:t>
            </a:r>
            <a:r>
              <a:rPr lang="en-US" altLang="zh-CN" kern="1200" dirty="0">
                <a:solidFill>
                  <a:srgbClr val="0070C0"/>
                </a:solidFill>
                <a:latin typeface="微软雅黑" panose="020B0503020204020204" pitchFamily="34" charset="-122"/>
                <a:ea typeface="微软雅黑" panose="020B0503020204020204" pitchFamily="34" charset="-122"/>
                <a:cs typeface="+mn-cs"/>
              </a:rPr>
              <a:t>1  </a:t>
            </a:r>
            <a:r>
              <a:rPr lang="zh-CN" altLang="en-US" kern="1200" dirty="0">
                <a:solidFill>
                  <a:srgbClr val="0070C0"/>
                </a:solidFill>
                <a:latin typeface="微软雅黑" panose="020B0503020204020204" pitchFamily="34" charset="-122"/>
                <a:ea typeface="微软雅黑" panose="020B0503020204020204" pitchFamily="34" charset="-122"/>
                <a:cs typeface="+mn-cs"/>
                <a:sym typeface="+mn-ea"/>
              </a:rPr>
              <a:t>电动汽车维护保养准备</a:t>
            </a:r>
          </a:p>
        </p:txBody>
      </p:sp>
      <p:sp>
        <p:nvSpPr>
          <p:cNvPr id="11" name="文本占位符 10"/>
          <p:cNvSpPr>
            <a:spLocks noGrp="1"/>
          </p:cNvSpPr>
          <p:nvPr>
            <p:ph type="body" sz="half" idx="4294967295"/>
          </p:nvPr>
        </p:nvSpPr>
        <p:spPr>
          <a:xfrm>
            <a:off x="423863" y="2559050"/>
            <a:ext cx="4322763" cy="3584575"/>
          </a:xfrm>
          <a:solidFill>
            <a:schemeClr val="lt1"/>
          </a:solidFill>
          <a:ln>
            <a:solidFill>
              <a:schemeClr val="accent3"/>
            </a:solidFill>
          </a:ln>
        </p:spPr>
        <p:txBody>
          <a:bodyPr vert="horz" wrap="square" lIns="91440" tIns="45720" rIns="91440" bIns="45720" numCol="1" rtlCol="0" anchor="t" anchorCtr="0" compatLnSpc="1">
            <a:noAutofit/>
          </a:bodyPr>
          <a:lstStyle/>
          <a:p>
            <a:pPr marL="532130" marR="0" lvl="0" indent="-532130" algn="ctr" defTabSz="914400" rtl="0" eaLnBrk="1" fontAlgn="auto" latinLnBrk="0" hangingPunct="1">
              <a:lnSpc>
                <a:spcPct val="100000"/>
              </a:lnSpc>
              <a:spcBef>
                <a:spcPts val="600"/>
              </a:spcBef>
              <a:spcAft>
                <a:spcPts val="0"/>
              </a:spcAft>
              <a:buClrTx/>
              <a:buSzPct val="120000"/>
              <a:buFont typeface="Arial" panose="020B0604020202020204" pitchFamily="34" charset="0"/>
              <a:buNone/>
              <a:tabLst>
                <a:tab pos="531495" algn="l"/>
              </a:tabLst>
              <a:defRPr/>
            </a:pPr>
            <a:r>
              <a:rPr kumimoji="0" lang="zh-CN" altLang="en-US" sz="2400" b="0" i="0" u="none" strike="noStrike" kern="1200" cap="none" spc="200" normalizeH="0" baseline="0" noProof="0" dirty="0" smtClean="0">
                <a:ln>
                  <a:noFill/>
                </a:ln>
                <a:solidFill>
                  <a:srgbClr val="FF0000"/>
                </a:solidFill>
                <a:effectLst/>
                <a:uLnTx/>
                <a:uFillTx/>
                <a:latin typeface="方正舒体" pitchFamily="2" charset="-122"/>
                <a:ea typeface="方正舒体" pitchFamily="2" charset="-122"/>
                <a:cs typeface="+mn-cs"/>
                <a:sym typeface="+mn-ea"/>
              </a:rPr>
              <a:t>学习目标</a:t>
            </a:r>
            <a:endParaRPr kumimoji="0" lang="en-US" altLang="zh-CN" sz="2400" b="0" i="0" u="none" strike="noStrike" kern="1200" cap="none" spc="200" normalizeH="0" baseline="0" noProof="0" dirty="0" smtClean="0">
              <a:ln>
                <a:noFill/>
              </a:ln>
              <a:solidFill>
                <a:srgbClr val="FF0000"/>
              </a:solidFill>
              <a:effectLst/>
              <a:uLnTx/>
              <a:uFillTx/>
              <a:latin typeface="方正舒体" pitchFamily="2" charset="-122"/>
              <a:ea typeface="方正舒体" pitchFamily="2" charset="-122"/>
              <a:cs typeface="+mn-cs"/>
              <a:sym typeface="+mn-ea"/>
            </a:endParaRPr>
          </a:p>
          <a:p>
            <a:pPr marL="532130" marR="0" lvl="0" indent="-532130" algn="just" defTabSz="914400" rtl="0" eaLnBrk="1" fontAlgn="auto" latinLnBrk="0" hangingPunct="1">
              <a:lnSpc>
                <a:spcPct val="100000"/>
              </a:lnSpc>
              <a:spcBef>
                <a:spcPts val="600"/>
              </a:spcBef>
              <a:spcAft>
                <a:spcPts val="0"/>
              </a:spcAft>
              <a:buClrTx/>
              <a:buSzPct val="120000"/>
              <a:buFont typeface="Arial" panose="020B0604020202020204" pitchFamily="34" charset="0"/>
              <a:buNone/>
              <a:tabLst>
                <a:tab pos="531495" algn="l"/>
              </a:tabLst>
              <a:defRPr/>
            </a:pPr>
            <a:r>
              <a:rPr kumimoji="0" lang="zh-CN" altLang="zh-CN" sz="1800" b="0" i="0" u="none" strike="noStrike" kern="1200" cap="none" spc="200" normalizeH="0" baseline="0" noProof="0" dirty="0" smtClean="0">
                <a:ln>
                  <a:noFill/>
                </a:ln>
                <a:solidFill>
                  <a:schemeClr val="tx1">
                    <a:lumMod val="85000"/>
                    <a:lumOff val="15000"/>
                  </a:schemeClr>
                </a:solidFill>
                <a:effectLst/>
                <a:uLnTx/>
                <a:uFillTx/>
                <a:latin typeface="Arial Narrow" pitchFamily="34" charset="0"/>
                <a:ea typeface="微软雅黑" panose="020B0503020204020204" pitchFamily="34" charset="-122"/>
                <a:cs typeface="+mn-cs"/>
                <a:sym typeface="+mn-ea"/>
              </a:rPr>
              <a:t>1．掌握电动汽车维护保养常规工具</a:t>
            </a:r>
          </a:p>
          <a:p>
            <a:pPr marL="532130" marR="0" lvl="0" indent="-532130" algn="just" defTabSz="914400" rtl="0" eaLnBrk="1" fontAlgn="auto" latinLnBrk="0" hangingPunct="1">
              <a:lnSpc>
                <a:spcPct val="100000"/>
              </a:lnSpc>
              <a:spcBef>
                <a:spcPts val="600"/>
              </a:spcBef>
              <a:spcAft>
                <a:spcPts val="0"/>
              </a:spcAft>
              <a:buClrTx/>
              <a:buSzPct val="120000"/>
              <a:buFont typeface="Arial" panose="020B0604020202020204" pitchFamily="34" charset="0"/>
              <a:buNone/>
              <a:tabLst>
                <a:tab pos="531495" algn="l"/>
              </a:tabLst>
              <a:defRPr/>
            </a:pPr>
            <a:r>
              <a:rPr kumimoji="0" lang="zh-CN" altLang="zh-CN" sz="1800" b="0" i="0" u="none" strike="noStrike" kern="1200" cap="none" spc="200" normalizeH="0" baseline="0" noProof="0" dirty="0" smtClean="0">
                <a:ln>
                  <a:noFill/>
                </a:ln>
                <a:solidFill>
                  <a:schemeClr val="tx1">
                    <a:lumMod val="85000"/>
                    <a:lumOff val="15000"/>
                  </a:schemeClr>
                </a:solidFill>
                <a:effectLst/>
                <a:uLnTx/>
                <a:uFillTx/>
                <a:latin typeface="Arial Narrow" pitchFamily="34" charset="0"/>
                <a:ea typeface="微软雅黑" panose="020B0503020204020204" pitchFamily="34" charset="-122"/>
                <a:cs typeface="+mn-cs"/>
                <a:sym typeface="+mn-ea"/>
              </a:rPr>
              <a:t>的使用和维护方法；</a:t>
            </a:r>
          </a:p>
          <a:p>
            <a:pPr marL="532130" marR="0" lvl="0" indent="-532130" algn="just" defTabSz="914400" rtl="0" eaLnBrk="1" fontAlgn="auto" latinLnBrk="0" hangingPunct="1">
              <a:lnSpc>
                <a:spcPct val="100000"/>
              </a:lnSpc>
              <a:spcBef>
                <a:spcPts val="600"/>
              </a:spcBef>
              <a:spcAft>
                <a:spcPts val="0"/>
              </a:spcAft>
              <a:buClrTx/>
              <a:buSzPct val="120000"/>
              <a:buFont typeface="Arial" panose="020B0604020202020204" pitchFamily="34" charset="0"/>
              <a:buNone/>
              <a:tabLst>
                <a:tab pos="531495" algn="l"/>
              </a:tabLst>
              <a:defRPr/>
            </a:pPr>
            <a:r>
              <a:rPr kumimoji="0" lang="zh-CN" altLang="zh-CN" sz="1800" b="0" i="0" u="none" strike="noStrike" kern="1200" cap="none" spc="200" normalizeH="0" baseline="0" noProof="0" dirty="0" smtClean="0">
                <a:ln>
                  <a:noFill/>
                </a:ln>
                <a:solidFill>
                  <a:schemeClr val="tx1">
                    <a:lumMod val="85000"/>
                    <a:lumOff val="15000"/>
                  </a:schemeClr>
                </a:solidFill>
                <a:effectLst/>
                <a:uLnTx/>
                <a:uFillTx/>
                <a:latin typeface="Arial Narrow" pitchFamily="34" charset="0"/>
                <a:ea typeface="微软雅黑" panose="020B0503020204020204" pitchFamily="34" charset="-122"/>
                <a:cs typeface="+mn-cs"/>
                <a:sym typeface="+mn-ea"/>
              </a:rPr>
              <a:t>2. 掌握电动汽车维护保养检测工具的</a:t>
            </a:r>
          </a:p>
          <a:p>
            <a:pPr marL="532130" marR="0" lvl="0" indent="-532130" algn="just" defTabSz="914400" rtl="0" eaLnBrk="1" fontAlgn="auto" latinLnBrk="0" hangingPunct="1">
              <a:lnSpc>
                <a:spcPct val="100000"/>
              </a:lnSpc>
              <a:spcBef>
                <a:spcPts val="600"/>
              </a:spcBef>
              <a:spcAft>
                <a:spcPts val="0"/>
              </a:spcAft>
              <a:buClrTx/>
              <a:buSzPct val="120000"/>
              <a:buFont typeface="Arial" panose="020B0604020202020204" pitchFamily="34" charset="0"/>
              <a:buNone/>
              <a:tabLst>
                <a:tab pos="531495" algn="l"/>
              </a:tabLst>
              <a:defRPr/>
            </a:pPr>
            <a:r>
              <a:rPr kumimoji="0" lang="zh-CN" altLang="zh-CN" sz="1800" b="0" i="0" u="none" strike="noStrike" kern="1200" cap="none" spc="200" normalizeH="0" baseline="0" noProof="0" dirty="0" smtClean="0">
                <a:ln>
                  <a:noFill/>
                </a:ln>
                <a:solidFill>
                  <a:schemeClr val="tx1">
                    <a:lumMod val="85000"/>
                    <a:lumOff val="15000"/>
                  </a:schemeClr>
                </a:solidFill>
                <a:effectLst/>
                <a:uLnTx/>
                <a:uFillTx/>
                <a:latin typeface="Arial Narrow" pitchFamily="34" charset="0"/>
                <a:ea typeface="微软雅黑" panose="020B0503020204020204" pitchFamily="34" charset="-122"/>
                <a:cs typeface="+mn-cs"/>
                <a:sym typeface="+mn-ea"/>
              </a:rPr>
              <a:t>使用维护方法；</a:t>
            </a:r>
          </a:p>
          <a:p>
            <a:pPr marL="532130" marR="0" lvl="0" indent="-532130" algn="just" defTabSz="914400" rtl="0" eaLnBrk="1" fontAlgn="auto" latinLnBrk="0" hangingPunct="1">
              <a:lnSpc>
                <a:spcPct val="100000"/>
              </a:lnSpc>
              <a:spcBef>
                <a:spcPts val="600"/>
              </a:spcBef>
              <a:spcAft>
                <a:spcPts val="0"/>
              </a:spcAft>
              <a:buClrTx/>
              <a:buSzPct val="120000"/>
              <a:buFont typeface="Arial" panose="020B0604020202020204" pitchFamily="34" charset="0"/>
              <a:buNone/>
              <a:tabLst>
                <a:tab pos="531495" algn="l"/>
              </a:tabLst>
              <a:defRPr/>
            </a:pPr>
            <a:r>
              <a:rPr kumimoji="0" lang="en-US" altLang="zh-CN" sz="1800" b="0" i="0" u="none" strike="noStrike" kern="1200" cap="none" spc="200" normalizeH="0" baseline="0" noProof="0" dirty="0" smtClean="0">
                <a:ln>
                  <a:noFill/>
                </a:ln>
                <a:solidFill>
                  <a:schemeClr val="tx1">
                    <a:lumMod val="85000"/>
                    <a:lumOff val="15000"/>
                  </a:schemeClr>
                </a:solidFill>
                <a:effectLst/>
                <a:uLnTx/>
                <a:uFillTx/>
                <a:latin typeface="Arial Narrow" pitchFamily="34" charset="0"/>
                <a:ea typeface="微软雅黑" panose="020B0503020204020204" pitchFamily="34" charset="-122"/>
                <a:cs typeface="+mn-cs"/>
                <a:sym typeface="+mn-ea"/>
              </a:rPr>
              <a:t>3.</a:t>
            </a:r>
            <a:r>
              <a:rPr kumimoji="0" lang="zh-CN" altLang="en-US" sz="1800" b="0" i="0" u="none" strike="noStrike" kern="1200" cap="none" spc="200" normalizeH="0" baseline="0" noProof="0" dirty="0" smtClean="0">
                <a:ln>
                  <a:noFill/>
                </a:ln>
                <a:solidFill>
                  <a:schemeClr val="tx1">
                    <a:lumMod val="85000"/>
                    <a:lumOff val="15000"/>
                  </a:schemeClr>
                </a:solidFill>
                <a:effectLst/>
                <a:uLnTx/>
                <a:uFillTx/>
                <a:latin typeface="Arial Narrow" pitchFamily="34" charset="0"/>
                <a:ea typeface="微软雅黑" panose="020B0503020204020204" pitchFamily="34" charset="-122"/>
                <a:cs typeface="+mn-cs"/>
                <a:sym typeface="+mn-ea"/>
              </a:rPr>
              <a:t>掌握电动汽车故障诊断仪的使用方</a:t>
            </a:r>
          </a:p>
          <a:p>
            <a:pPr marL="532130" marR="0" lvl="0" indent="-532130" algn="just" defTabSz="914400" rtl="0" eaLnBrk="1" fontAlgn="auto" latinLnBrk="0" hangingPunct="1">
              <a:lnSpc>
                <a:spcPct val="100000"/>
              </a:lnSpc>
              <a:spcBef>
                <a:spcPts val="600"/>
              </a:spcBef>
              <a:spcAft>
                <a:spcPts val="0"/>
              </a:spcAft>
              <a:buClrTx/>
              <a:buSzPct val="120000"/>
              <a:buFont typeface="Arial" panose="020B0604020202020204" pitchFamily="34" charset="0"/>
              <a:buNone/>
              <a:tabLst>
                <a:tab pos="531495" algn="l"/>
              </a:tabLst>
              <a:defRPr/>
            </a:pPr>
            <a:r>
              <a:rPr kumimoji="0" lang="zh-CN" altLang="en-US" sz="1800" b="0" i="0" u="none" strike="noStrike" kern="1200" cap="none" spc="200" normalizeH="0" baseline="0" noProof="0" dirty="0" smtClean="0">
                <a:ln>
                  <a:noFill/>
                </a:ln>
                <a:solidFill>
                  <a:schemeClr val="tx1">
                    <a:lumMod val="85000"/>
                    <a:lumOff val="15000"/>
                  </a:schemeClr>
                </a:solidFill>
                <a:effectLst/>
                <a:uLnTx/>
                <a:uFillTx/>
                <a:latin typeface="Arial Narrow" pitchFamily="34" charset="0"/>
                <a:ea typeface="微软雅黑" panose="020B0503020204020204" pitchFamily="34" charset="-122"/>
                <a:cs typeface="+mn-cs"/>
                <a:sym typeface="+mn-ea"/>
              </a:rPr>
              <a:t>法；</a:t>
            </a:r>
          </a:p>
          <a:p>
            <a:pPr marL="532130" marR="0" lvl="0" indent="-532130" algn="just" defTabSz="914400" rtl="0" eaLnBrk="1" fontAlgn="auto" latinLnBrk="0" hangingPunct="1">
              <a:lnSpc>
                <a:spcPct val="100000"/>
              </a:lnSpc>
              <a:spcBef>
                <a:spcPts val="600"/>
              </a:spcBef>
              <a:spcAft>
                <a:spcPts val="0"/>
              </a:spcAft>
              <a:buClrTx/>
              <a:buSzPct val="120000"/>
              <a:buFont typeface="Arial" panose="020B0604020202020204" pitchFamily="34" charset="0"/>
              <a:buNone/>
              <a:tabLst>
                <a:tab pos="531495" algn="l"/>
              </a:tabLst>
              <a:defRPr/>
            </a:pPr>
            <a:r>
              <a:rPr kumimoji="0" lang="en-US" altLang="zh-CN" sz="1800" b="0" i="0" u="none" strike="noStrike" kern="1200" cap="none" spc="200" normalizeH="0" baseline="0" noProof="0" dirty="0" smtClean="0">
                <a:ln>
                  <a:noFill/>
                </a:ln>
                <a:solidFill>
                  <a:schemeClr val="tx1">
                    <a:lumMod val="85000"/>
                    <a:lumOff val="15000"/>
                  </a:schemeClr>
                </a:solidFill>
                <a:effectLst/>
                <a:uLnTx/>
                <a:uFillTx/>
                <a:latin typeface="Arial Narrow" pitchFamily="34" charset="0"/>
                <a:ea typeface="微软雅黑" panose="020B0503020204020204" pitchFamily="34" charset="-122"/>
                <a:cs typeface="+mn-cs"/>
                <a:sym typeface="+mn-ea"/>
              </a:rPr>
              <a:t>4</a:t>
            </a:r>
            <a:r>
              <a:rPr kumimoji="0" lang="zh-CN" altLang="en-US" sz="1800" b="0" i="0" u="none" strike="noStrike" kern="1200" cap="none" spc="200" normalizeH="0" baseline="0" noProof="0" dirty="0" smtClean="0">
                <a:ln>
                  <a:noFill/>
                </a:ln>
                <a:solidFill>
                  <a:schemeClr val="tx1">
                    <a:lumMod val="85000"/>
                    <a:lumOff val="15000"/>
                  </a:schemeClr>
                </a:solidFill>
                <a:effectLst/>
                <a:uLnTx/>
                <a:uFillTx/>
                <a:latin typeface="Arial Narrow" pitchFamily="34" charset="0"/>
                <a:ea typeface="微软雅黑" panose="020B0503020204020204" pitchFamily="34" charset="-122"/>
                <a:cs typeface="+mn-cs"/>
                <a:sym typeface="+mn-ea"/>
              </a:rPr>
              <a:t>、了解万用表的特殊功用。</a:t>
            </a:r>
          </a:p>
          <a:p>
            <a:pPr marL="532130" marR="0" lvl="0" indent="-532130" algn="just" defTabSz="914400" rtl="0" eaLnBrk="1" fontAlgn="auto" latinLnBrk="0" hangingPunct="1">
              <a:lnSpc>
                <a:spcPct val="100000"/>
              </a:lnSpc>
              <a:spcBef>
                <a:spcPts val="600"/>
              </a:spcBef>
              <a:spcAft>
                <a:spcPts val="0"/>
              </a:spcAft>
              <a:buClrTx/>
              <a:buSzPct val="120000"/>
              <a:buFont typeface="Arial" panose="020B0604020202020204" pitchFamily="34" charset="0"/>
              <a:buNone/>
              <a:tabLst>
                <a:tab pos="531495" algn="l"/>
              </a:tabLst>
              <a:defRPr/>
            </a:pPr>
            <a:endParaRPr kumimoji="0" lang="zh-CN" altLang="en-US" sz="1800" b="0" i="0" u="none" strike="noStrike" kern="1200" cap="none" spc="200" normalizeH="0" baseline="0" noProof="0" dirty="0" smtClean="0">
              <a:ln>
                <a:noFill/>
              </a:ln>
              <a:solidFill>
                <a:schemeClr val="tx1">
                  <a:lumMod val="85000"/>
                  <a:lumOff val="15000"/>
                </a:schemeClr>
              </a:solidFill>
              <a:effectLst/>
              <a:uLnTx/>
              <a:uFillTx/>
              <a:latin typeface="Arial Narrow" pitchFamily="34" charset="0"/>
              <a:ea typeface="微软雅黑" panose="020B0503020204020204" pitchFamily="34" charset="-122"/>
              <a:cs typeface="+mn-cs"/>
              <a:sym typeface="+mn-ea"/>
            </a:endParaRPr>
          </a:p>
          <a:p>
            <a:pPr marL="532130" marR="0" lvl="0" indent="-532130" algn="just" defTabSz="914400" rtl="0" eaLnBrk="1" fontAlgn="auto" latinLnBrk="0" hangingPunct="1">
              <a:lnSpc>
                <a:spcPct val="100000"/>
              </a:lnSpc>
              <a:spcBef>
                <a:spcPts val="600"/>
              </a:spcBef>
              <a:spcAft>
                <a:spcPts val="0"/>
              </a:spcAft>
              <a:buClrTx/>
              <a:buSzPct val="120000"/>
              <a:buFont typeface="Arial" panose="020B0604020202020204" pitchFamily="34" charset="0"/>
              <a:buNone/>
              <a:tabLst>
                <a:tab pos="531495" algn="l"/>
              </a:tabLst>
              <a:defRPr/>
            </a:pPr>
            <a:endParaRPr kumimoji="0" lang="zh-CN" altLang="en-US" sz="1800" b="0" i="0" u="none" strike="noStrike" kern="1200" cap="none" spc="200" normalizeH="0" baseline="0" noProof="0" dirty="0" smtClean="0">
              <a:ln>
                <a:noFill/>
              </a:ln>
              <a:solidFill>
                <a:schemeClr val="tx1">
                  <a:lumMod val="85000"/>
                  <a:lumOff val="15000"/>
                </a:schemeClr>
              </a:solidFill>
              <a:effectLst/>
              <a:uLnTx/>
              <a:uFillTx/>
              <a:latin typeface="Arial Narrow" pitchFamily="34" charset="0"/>
              <a:ea typeface="微软雅黑" panose="020B0503020204020204" pitchFamily="34" charset="-122"/>
              <a:cs typeface="+mn-cs"/>
              <a:sym typeface="+mn-ea"/>
            </a:endParaRPr>
          </a:p>
          <a:p>
            <a:pPr marL="0" marR="0" lvl="0" indent="0" algn="ctr" defTabSz="914400" rtl="0" eaLnBrk="1" fontAlgn="auto" latinLnBrk="0" hangingPunct="1">
              <a:lnSpc>
                <a:spcPct val="150000"/>
              </a:lnSpc>
              <a:spcBef>
                <a:spcPct val="20000"/>
              </a:spcBef>
              <a:spcAft>
                <a:spcPts val="0"/>
              </a:spcAft>
              <a:buClrTx/>
              <a:buSzTx/>
              <a:buFont typeface="Arial" panose="020B0604020202020204" pitchFamily="34" charset="0"/>
              <a:buNone/>
              <a:defRPr/>
            </a:pPr>
            <a:endParaRPr kumimoji="0" lang="zh-CN" altLang="en-US" sz="1600" b="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endParaRPr>
          </a:p>
        </p:txBody>
      </p:sp>
      <p:sp>
        <p:nvSpPr>
          <p:cNvPr id="16390" name="页脚占位符 14"/>
          <p:cNvSpPr txBox="1">
            <a:spLocks noGrp="1"/>
          </p:cNvSpPr>
          <p:nvPr>
            <p:ph type="ftr" sz="quarter" idx="4294967295"/>
          </p:nvPr>
        </p:nvSpPr>
        <p:spPr bwMode="auto">
          <a:xfrm>
            <a:off x="3106738" y="6492875"/>
            <a:ext cx="2895600" cy="365125"/>
          </a:xfrm>
          <a:prstGeom prst="rect">
            <a:avLst/>
          </a:prstGeom>
          <a:noFill/>
          <a:ln>
            <a:noFill/>
            <a:miter lim="800000"/>
          </a:ln>
        </p:spPr>
        <p:txBody>
          <a:bodyPr wrap="square" lIns="91440" tIns="45720" rIns="91440" bIns="45720" numCol="1" rtlCol="0"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200" b="0" i="0" u="none" strike="noStrike" kern="1200" cap="none" spc="0" normalizeH="0" baseline="0" noProof="0" smtClean="0">
                <a:ln>
                  <a:noFill/>
                </a:ln>
                <a:solidFill>
                  <a:srgbClr val="FF0000"/>
                </a:solidFill>
                <a:effectLst/>
                <a:uLnTx/>
                <a:uFillTx/>
                <a:latin typeface="+mn-lt"/>
                <a:ea typeface="+mn-ea"/>
                <a:cs typeface="+mn-cs"/>
              </a:rPr>
              <a:t>www.cmpedu.com</a:t>
            </a:r>
            <a:endParaRPr kumimoji="0" lang="zh-CN" altLang="en-US" sz="1200" b="0" i="0" u="none" strike="noStrike" kern="1200" cap="none" spc="0" normalizeH="0" baseline="0" noProof="0" smtClean="0">
              <a:ln>
                <a:noFill/>
              </a:ln>
              <a:solidFill>
                <a:srgbClr val="FF0000"/>
              </a:solidFill>
              <a:effectLst/>
              <a:uLnTx/>
              <a:uFillTx/>
              <a:latin typeface="+mn-lt"/>
              <a:ea typeface="+mn-ea"/>
              <a:cs typeface="+mn-cs"/>
            </a:endParaRPr>
          </a:p>
        </p:txBody>
      </p:sp>
      <p:sp>
        <p:nvSpPr>
          <p:cNvPr id="16" name="文本占位符 10"/>
          <p:cNvSpPr>
            <a:spLocks noGrp="1"/>
          </p:cNvSpPr>
          <p:nvPr>
            <p:ph type="body" sz="half" idx="4294967295"/>
          </p:nvPr>
        </p:nvSpPr>
        <p:spPr>
          <a:xfrm>
            <a:off x="4929188" y="2559050"/>
            <a:ext cx="3783013" cy="3584575"/>
          </a:xfrm>
          <a:solidFill>
            <a:schemeClr val="lt1"/>
          </a:solidFill>
          <a:ln>
            <a:solidFill>
              <a:schemeClr val="accent3"/>
            </a:solidFill>
          </a:ln>
        </p:spPr>
        <p:txBody>
          <a:bodyPr vert="horz" wrap="square" lIns="91440" tIns="45720" rIns="91440" bIns="45720" numCol="1" rtlCol="0" anchor="t" anchorCtr="0" compatLnSpc="1">
            <a:noAutofit/>
          </a:bodyPr>
          <a:lstStyle/>
          <a:p>
            <a:pPr marL="0" marR="0" lvl="0" indent="0" algn="ctr" defTabSz="914400" rtl="0" eaLnBrk="1" fontAlgn="auto" latinLnBrk="0" hangingPunct="1">
              <a:lnSpc>
                <a:spcPct val="150000"/>
              </a:lnSpc>
              <a:spcBef>
                <a:spcPct val="20000"/>
              </a:spcBef>
              <a:spcAft>
                <a:spcPts val="0"/>
              </a:spcAft>
              <a:buClrTx/>
              <a:buSzTx/>
              <a:buFont typeface="Arial" panose="020B0604020202020204" pitchFamily="34" charset="0"/>
              <a:buNone/>
              <a:defRPr/>
            </a:pPr>
            <a:r>
              <a:rPr kumimoji="0" lang="zh-CN" altLang="en-US" sz="2400" b="0" i="0" u="none" strike="noStrike" kern="1200" cap="none" spc="0" normalizeH="0" baseline="0" noProof="0" dirty="0" smtClean="0">
                <a:ln>
                  <a:noFill/>
                </a:ln>
                <a:solidFill>
                  <a:srgbClr val="FF0000"/>
                </a:solidFill>
                <a:effectLst/>
                <a:uLnTx/>
                <a:uFillTx/>
                <a:latin typeface="方正舒体" pitchFamily="2" charset="-122"/>
                <a:ea typeface="方正舒体" pitchFamily="2" charset="-122"/>
                <a:cs typeface="+mn-cs"/>
              </a:rPr>
              <a:t>学习准备</a:t>
            </a:r>
            <a:endParaRPr kumimoji="0" lang="en-US" altLang="zh-CN" sz="2400" b="0" i="0" u="none" strike="noStrike" kern="1200" cap="none" spc="0" normalizeH="0" baseline="0" noProof="0" dirty="0" smtClean="0">
              <a:ln>
                <a:noFill/>
              </a:ln>
              <a:solidFill>
                <a:srgbClr val="FF0000"/>
              </a:solidFill>
              <a:effectLst/>
              <a:uLnTx/>
              <a:uFillTx/>
              <a:latin typeface="方正舒体" pitchFamily="2" charset="-122"/>
              <a:ea typeface="方正舒体" pitchFamily="2" charset="-122"/>
              <a:cs typeface="+mn-cs"/>
            </a:endParaRPr>
          </a:p>
          <a:p>
            <a:pPr marL="532130" marR="0" lvl="0" indent="-532130" algn="l" defTabSz="914400" rtl="0" eaLnBrk="1" fontAlgn="auto" latinLnBrk="0" hangingPunct="1">
              <a:lnSpc>
                <a:spcPct val="100000"/>
              </a:lnSpc>
              <a:spcBef>
                <a:spcPts val="600"/>
              </a:spcBef>
              <a:spcAft>
                <a:spcPts val="0"/>
              </a:spcAft>
              <a:buClrTx/>
              <a:buSzPct val="120000"/>
              <a:buFont typeface="Arial" panose="020B0604020202020204" pitchFamily="34" charset="0"/>
              <a:buNone/>
              <a:tabLst>
                <a:tab pos="531495" algn="l"/>
              </a:tabLst>
              <a:defRPr/>
            </a:pPr>
            <a:r>
              <a:rPr lang="en-US" altLang="zh-CN" sz="1800" spc="200" noProof="0" dirty="0" smtClean="0">
                <a:ln>
                  <a:noFill/>
                </a:ln>
                <a:effectLst/>
                <a:uLnTx/>
                <a:uFillTx/>
                <a:latin typeface="Arial Narrow" pitchFamily="34" charset="0"/>
                <a:sym typeface="+mn-ea"/>
              </a:rPr>
              <a:t>1.</a:t>
            </a:r>
            <a:r>
              <a:rPr lang="zh-CN" altLang="en-US" sz="1800" spc="200" noProof="0" dirty="0" smtClean="0">
                <a:ln>
                  <a:noFill/>
                </a:ln>
                <a:effectLst/>
                <a:uLnTx/>
                <a:uFillTx/>
                <a:latin typeface="Arial Narrow" pitchFamily="34" charset="0"/>
                <a:sym typeface="+mn-ea"/>
              </a:rPr>
              <a:t>北汽新能源汽车</a:t>
            </a:r>
            <a:endParaRPr kumimoji="0" lang="en-US" altLang="zh-CN" sz="1800" b="0" i="0" u="none" strike="noStrike" kern="1200" cap="none" spc="200" normalizeH="0" baseline="0" noProof="0" dirty="0" smtClean="0">
              <a:ln>
                <a:noFill/>
              </a:ln>
              <a:solidFill>
                <a:schemeClr val="tx1">
                  <a:lumMod val="85000"/>
                  <a:lumOff val="15000"/>
                </a:schemeClr>
              </a:solidFill>
              <a:effectLst/>
              <a:uLnTx/>
              <a:uFillTx/>
              <a:latin typeface="Arial Narrow" pitchFamily="34" charset="0"/>
              <a:ea typeface="微软雅黑" panose="020B0503020204020204" pitchFamily="34" charset="-122"/>
              <a:cs typeface="+mn-cs"/>
              <a:sym typeface="+mn-ea"/>
            </a:endParaRPr>
          </a:p>
          <a:p>
            <a:pPr marL="532130" marR="0" lvl="0" indent="-532130" algn="l" defTabSz="914400" rtl="0" eaLnBrk="1" fontAlgn="auto" latinLnBrk="0" hangingPunct="1">
              <a:lnSpc>
                <a:spcPct val="100000"/>
              </a:lnSpc>
              <a:spcBef>
                <a:spcPts val="600"/>
              </a:spcBef>
              <a:spcAft>
                <a:spcPts val="0"/>
              </a:spcAft>
              <a:buClrTx/>
              <a:buSzPct val="120000"/>
              <a:buFont typeface="Arial" panose="020B0604020202020204" pitchFamily="34" charset="0"/>
              <a:buNone/>
              <a:tabLst>
                <a:tab pos="531495" algn="l"/>
              </a:tabLst>
              <a:defRPr/>
            </a:pPr>
            <a:r>
              <a:rPr lang="en-US" altLang="zh-CN" sz="1800" spc="200" noProof="0" dirty="0" smtClean="0">
                <a:ln>
                  <a:noFill/>
                </a:ln>
                <a:effectLst/>
                <a:uLnTx/>
                <a:uFillTx/>
                <a:latin typeface="Arial Narrow" pitchFamily="34" charset="0"/>
                <a:sym typeface="+mn-ea"/>
              </a:rPr>
              <a:t>2.</a:t>
            </a:r>
            <a:r>
              <a:rPr lang="zh-CN" altLang="en-US" sz="1800" spc="200" noProof="0" dirty="0" smtClean="0">
                <a:ln>
                  <a:noFill/>
                </a:ln>
                <a:effectLst/>
                <a:uLnTx/>
                <a:uFillTx/>
                <a:latin typeface="Arial Narrow" pitchFamily="34" charset="0"/>
                <a:sym typeface="+mn-ea"/>
              </a:rPr>
              <a:t>电动汽车维护保养常规、检测</a:t>
            </a:r>
          </a:p>
          <a:p>
            <a:pPr marL="532130" marR="0" lvl="0" indent="-532130" algn="l" defTabSz="914400" rtl="0" eaLnBrk="1" fontAlgn="auto" latinLnBrk="0" hangingPunct="1">
              <a:lnSpc>
                <a:spcPct val="100000"/>
              </a:lnSpc>
              <a:spcBef>
                <a:spcPts val="600"/>
              </a:spcBef>
              <a:spcAft>
                <a:spcPts val="0"/>
              </a:spcAft>
              <a:buClrTx/>
              <a:buSzPct val="120000"/>
              <a:buFont typeface="Arial" panose="020B0604020202020204" pitchFamily="34" charset="0"/>
              <a:buNone/>
              <a:tabLst>
                <a:tab pos="531495" algn="l"/>
              </a:tabLst>
              <a:defRPr/>
            </a:pPr>
            <a:r>
              <a:rPr lang="zh-CN" altLang="en-US" sz="1800" spc="200" noProof="0" dirty="0" smtClean="0">
                <a:ln>
                  <a:noFill/>
                </a:ln>
                <a:effectLst/>
                <a:uLnTx/>
                <a:uFillTx/>
                <a:latin typeface="Arial Narrow" pitchFamily="34" charset="0"/>
                <a:sym typeface="+mn-ea"/>
              </a:rPr>
              <a:t>工具</a:t>
            </a:r>
            <a:endParaRPr kumimoji="0" lang="en-US" altLang="zh-CN" sz="1800" b="0" i="0" u="none" strike="noStrike" kern="1200" cap="none" spc="200" normalizeH="0" baseline="0" noProof="0" dirty="0" smtClean="0">
              <a:ln>
                <a:noFill/>
              </a:ln>
              <a:solidFill>
                <a:schemeClr val="tx1">
                  <a:lumMod val="85000"/>
                  <a:lumOff val="15000"/>
                </a:schemeClr>
              </a:solidFill>
              <a:effectLst/>
              <a:uLnTx/>
              <a:uFillTx/>
              <a:latin typeface="Arial Narrow" pitchFamily="34" charset="0"/>
              <a:ea typeface="微软雅黑" panose="020B0503020204020204" pitchFamily="34" charset="-122"/>
              <a:cs typeface="+mn-cs"/>
              <a:sym typeface="+mn-ea"/>
            </a:endParaRPr>
          </a:p>
          <a:p>
            <a:pPr marL="532130" marR="0" lvl="0" indent="-532130" algn="l" defTabSz="914400" rtl="0" eaLnBrk="1" fontAlgn="auto" latinLnBrk="0" hangingPunct="1">
              <a:lnSpc>
                <a:spcPct val="100000"/>
              </a:lnSpc>
              <a:spcBef>
                <a:spcPts val="600"/>
              </a:spcBef>
              <a:spcAft>
                <a:spcPts val="0"/>
              </a:spcAft>
              <a:buClrTx/>
              <a:buSzPct val="120000"/>
              <a:buFont typeface="Arial" panose="020B0604020202020204" pitchFamily="34" charset="0"/>
              <a:buNone/>
              <a:tabLst>
                <a:tab pos="531495" algn="l"/>
              </a:tabLst>
              <a:defRPr/>
            </a:pPr>
            <a:r>
              <a:rPr lang="en-US" altLang="zh-CN" sz="1800" spc="200" noProof="0" dirty="0" smtClean="0">
                <a:ln>
                  <a:noFill/>
                </a:ln>
                <a:effectLst/>
                <a:uLnTx/>
                <a:uFillTx/>
                <a:latin typeface="Arial Narrow" pitchFamily="34" charset="0"/>
                <a:sym typeface="+mn-ea"/>
              </a:rPr>
              <a:t>4.</a:t>
            </a:r>
            <a:r>
              <a:rPr lang="zh-CN" altLang="en-US" sz="1800" spc="200" noProof="0" dirty="0" smtClean="0">
                <a:ln>
                  <a:noFill/>
                </a:ln>
                <a:effectLst/>
                <a:uLnTx/>
                <a:uFillTx/>
                <a:latin typeface="Arial Narrow" pitchFamily="34" charset="0"/>
                <a:sym typeface="+mn-ea"/>
              </a:rPr>
              <a:t>学习指导书</a:t>
            </a:r>
            <a:endParaRPr kumimoji="0" lang="zh-CN" altLang="en-US" sz="1800" b="0" i="0" u="none" strike="noStrike" kern="1200" cap="none" spc="200" normalizeH="0" baseline="0" noProof="0" dirty="0" smtClean="0">
              <a:ln>
                <a:noFill/>
              </a:ln>
              <a:solidFill>
                <a:schemeClr val="tx1">
                  <a:lumMod val="85000"/>
                  <a:lumOff val="15000"/>
                </a:schemeClr>
              </a:solidFill>
              <a:effectLst/>
              <a:uLnTx/>
              <a:uFillTx/>
              <a:latin typeface="Arial Narrow" pitchFamily="34" charset="0"/>
              <a:ea typeface="微软雅黑" panose="020B0503020204020204" pitchFamily="34" charset="-122"/>
              <a:cs typeface="+mn-cs"/>
              <a:sym typeface="+mn-ea"/>
            </a:endParaRPr>
          </a:p>
          <a:p>
            <a:pPr marL="532130" marR="0" lvl="0" indent="-532130" algn="l" defTabSz="914400" rtl="0" eaLnBrk="1" fontAlgn="auto" latinLnBrk="0" hangingPunct="1">
              <a:lnSpc>
                <a:spcPct val="100000"/>
              </a:lnSpc>
              <a:spcBef>
                <a:spcPts val="600"/>
              </a:spcBef>
              <a:spcAft>
                <a:spcPts val="0"/>
              </a:spcAft>
              <a:buClrTx/>
              <a:buSzPct val="120000"/>
              <a:buFont typeface="Arial" panose="020B0604020202020204" pitchFamily="34" charset="0"/>
              <a:buNone/>
              <a:tabLst>
                <a:tab pos="531495" algn="l"/>
              </a:tabLst>
              <a:defRPr/>
            </a:pPr>
            <a:endParaRPr kumimoji="0" lang="zh-CN" altLang="en-US" sz="1800" b="0" i="0" u="none" strike="noStrike" kern="1200" cap="none" spc="200" normalizeH="0" baseline="0" noProof="0" dirty="0" smtClean="0">
              <a:ln>
                <a:noFill/>
              </a:ln>
              <a:solidFill>
                <a:schemeClr val="tx1">
                  <a:lumMod val="85000"/>
                  <a:lumOff val="15000"/>
                </a:schemeClr>
              </a:solidFill>
              <a:effectLst/>
              <a:uLnTx/>
              <a:uFillTx/>
              <a:latin typeface="Arial Narrow" pitchFamily="34" charset="0"/>
              <a:ea typeface="微软雅黑" panose="020B0503020204020204" pitchFamily="34" charset="-122"/>
              <a:cs typeface="+mn-cs"/>
              <a:sym typeface="+mn-ea"/>
            </a:endParaRPr>
          </a:p>
        </p:txBody>
      </p:sp>
      <p:sp>
        <p:nvSpPr>
          <p:cNvPr id="8" name="流程图: 联系 7"/>
          <p:cNvSpPr/>
          <p:nvPr/>
        </p:nvSpPr>
        <p:spPr>
          <a:xfrm>
            <a:off x="1644650" y="1520825"/>
            <a:ext cx="719138" cy="719138"/>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4800" b="0" i="0" u="none" strike="noStrike" kern="1200" cap="none" spc="0" normalizeH="0" baseline="0" noProof="0" dirty="0">
                <a:ln>
                  <a:noFill/>
                </a:ln>
                <a:solidFill>
                  <a:schemeClr val="lt1"/>
                </a:solidFill>
                <a:effectLst/>
                <a:uLnTx/>
                <a:uFillTx/>
                <a:latin typeface="Goudy Stout" pitchFamily="18" charset="0"/>
                <a:ea typeface="GungsuhChe" panose="02030609000101010101" pitchFamily="49" charset="-127"/>
                <a:cs typeface="+mn-cs"/>
              </a:rPr>
              <a:t>2</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3"/>
          <p:cNvSpPr txBox="1"/>
          <p:nvPr/>
        </p:nvSpPr>
        <p:spPr>
          <a:xfrm>
            <a:off x="2332990" y="559118"/>
            <a:ext cx="5161280" cy="521970"/>
          </a:xfrm>
          <a:prstGeom prst="rect">
            <a:avLst/>
          </a:prstGeom>
          <a:noFill/>
        </p:spPr>
        <p:txBody>
          <a:bodyPr wrap="none">
            <a:spAutoFit/>
          </a:bodyPr>
          <a:lstStyle/>
          <a:p>
            <a:pPr marR="0" defTabSz="914400">
              <a:buClrTx/>
              <a:buSzTx/>
              <a:buFontTx/>
              <a:buNone/>
              <a:defRPr/>
            </a:pPr>
            <a:r>
              <a:rPr kumimoji="0" lang="zh-CN" altLang="en-US" sz="2800" b="1" kern="1200" cap="none" spc="0" normalizeH="0" baseline="0" noProof="0" dirty="0">
                <a:solidFill>
                  <a:schemeClr val="tx2">
                    <a:lumMod val="60000"/>
                    <a:lumOff val="40000"/>
                  </a:schemeClr>
                </a:solidFill>
                <a:latin typeface="微软雅黑" panose="020B0503020204020204" pitchFamily="34" charset="-122"/>
                <a:ea typeface="微软雅黑" panose="020B0503020204020204" pitchFamily="34" charset="-122"/>
                <a:cs typeface="Arial" panose="020B0604020202020204" pitchFamily="34" charset="0"/>
                <a:sym typeface="+mn-ea"/>
              </a:rPr>
              <a:t>一、电动汽车维护保养常规工具</a:t>
            </a:r>
          </a:p>
        </p:txBody>
      </p:sp>
      <p:sp>
        <p:nvSpPr>
          <p:cNvPr id="21507" name="矩形 20"/>
          <p:cNvSpPr/>
          <p:nvPr/>
        </p:nvSpPr>
        <p:spPr>
          <a:xfrm>
            <a:off x="443230" y="1213485"/>
            <a:ext cx="1647190" cy="460375"/>
          </a:xfrm>
          <a:prstGeom prst="rect">
            <a:avLst/>
          </a:prstGeom>
          <a:solidFill>
            <a:srgbClr val="00B0F0"/>
          </a:solidFill>
          <a:ln w="9525">
            <a:noFill/>
          </a:ln>
        </p:spPr>
        <p:txBody>
          <a:bodyPr wrap="square">
            <a:spAutoFit/>
          </a:bodyPr>
          <a:lstStyle/>
          <a:p>
            <a:r>
              <a:rPr sz="2400" b="1" dirty="0">
                <a:solidFill>
                  <a:schemeClr val="bg1"/>
                </a:solidFill>
                <a:latin typeface="宋体" panose="02010600030101010101" pitchFamily="2" charset="-122"/>
              </a:rPr>
              <a:t>1．举升机</a:t>
            </a:r>
          </a:p>
        </p:txBody>
      </p:sp>
      <p:sp>
        <p:nvSpPr>
          <p:cNvPr id="100" name="文本框 99"/>
          <p:cNvSpPr txBox="1"/>
          <p:nvPr/>
        </p:nvSpPr>
        <p:spPr>
          <a:xfrm>
            <a:off x="1096645" y="2240915"/>
            <a:ext cx="7068820" cy="1476375"/>
          </a:xfrm>
          <a:prstGeom prst="rect">
            <a:avLst/>
          </a:prstGeom>
          <a:noFill/>
          <a:ln w="9525">
            <a:noFill/>
          </a:ln>
        </p:spPr>
        <p:txBody>
          <a:bodyPr wrap="square">
            <a:spAutoFit/>
          </a:bodyPr>
          <a:lstStyle/>
          <a:p>
            <a:pPr>
              <a:lnSpc>
                <a:spcPct val="150000"/>
              </a:lnSpc>
            </a:pPr>
            <a:r>
              <a:rPr lang="en-US" altLang="zh-CN" sz="2000">
                <a:latin typeface="宋体" panose="02010600030101010101" pitchFamily="2" charset="-122"/>
                <a:ea typeface="宋体" panose="02010600030101010101" pitchFamily="2" charset="-122"/>
                <a:cs typeface="宋体" panose="02010600030101010101" pitchFamily="2" charset="-122"/>
              </a:rPr>
              <a:t>    </a:t>
            </a:r>
            <a:r>
              <a:rPr lang="zh-CN" altLang="en-US" sz="2000">
                <a:latin typeface="宋体" panose="02010600030101010101" pitchFamily="2" charset="-122"/>
                <a:ea typeface="宋体" panose="02010600030101010101" pitchFamily="2" charset="-122"/>
                <a:cs typeface="宋体" panose="02010600030101010101" pitchFamily="2" charset="-122"/>
              </a:rPr>
              <a:t>汽车举升机的作用：汽车维修过程中举升汽车的设备。汽车开到举升机工位，通过人工操作可使汽车举升一定的高度，便于进行车下维修保养工作。</a:t>
            </a:r>
          </a:p>
        </p:txBody>
      </p:sp>
      <p:pic>
        <p:nvPicPr>
          <p:cNvPr id="1073742859" name="图片 18" descr="图片2"/>
          <p:cNvPicPr>
            <a:picLocks noChangeAspect="1"/>
          </p:cNvPicPr>
          <p:nvPr/>
        </p:nvPicPr>
        <p:blipFill>
          <a:blip r:embed="rId2"/>
          <a:stretch>
            <a:fillRect/>
          </a:stretch>
        </p:blipFill>
        <p:spPr>
          <a:xfrm>
            <a:off x="1021715" y="4032885"/>
            <a:ext cx="1842135" cy="1842135"/>
          </a:xfrm>
          <a:prstGeom prst="rect">
            <a:avLst/>
          </a:prstGeom>
          <a:noFill/>
          <a:ln w="9525">
            <a:noFill/>
          </a:ln>
        </p:spPr>
      </p:pic>
      <p:pic>
        <p:nvPicPr>
          <p:cNvPr id="1073742853" name="图片 17" descr="图片3"/>
          <p:cNvPicPr>
            <a:picLocks noChangeAspect="1"/>
          </p:cNvPicPr>
          <p:nvPr/>
        </p:nvPicPr>
        <p:blipFill>
          <a:blip r:embed="rId3"/>
          <a:stretch>
            <a:fillRect/>
          </a:stretch>
        </p:blipFill>
        <p:spPr>
          <a:xfrm>
            <a:off x="3083560" y="4032885"/>
            <a:ext cx="2294255" cy="1724660"/>
          </a:xfrm>
          <a:prstGeom prst="rect">
            <a:avLst/>
          </a:prstGeom>
          <a:noFill/>
          <a:ln w="9525">
            <a:noFill/>
          </a:ln>
        </p:spPr>
      </p:pic>
      <p:pic>
        <p:nvPicPr>
          <p:cNvPr id="1073742858" name="图片 1073742857" descr="485305043893281511"/>
          <p:cNvPicPr>
            <a:picLocks noChangeAspect="1"/>
          </p:cNvPicPr>
          <p:nvPr/>
        </p:nvPicPr>
        <p:blipFill>
          <a:blip r:embed="rId4" cstate="print"/>
          <a:stretch>
            <a:fillRect/>
          </a:stretch>
        </p:blipFill>
        <p:spPr>
          <a:xfrm>
            <a:off x="5695950" y="3956685"/>
            <a:ext cx="2469515" cy="1877695"/>
          </a:xfrm>
          <a:prstGeom prst="rect">
            <a:avLst/>
          </a:prstGeom>
          <a:noFill/>
          <a:ln w="9525">
            <a:noFill/>
          </a:ln>
        </p:spPr>
      </p:pic>
      <p:sp>
        <p:nvSpPr>
          <p:cNvPr id="3" name="矩形 2"/>
          <p:cNvSpPr/>
          <p:nvPr/>
        </p:nvSpPr>
        <p:spPr>
          <a:xfrm>
            <a:off x="1096645" y="1872615"/>
            <a:ext cx="1692275" cy="368300"/>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1</a:t>
            </a: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举升机</a:t>
            </a:r>
            <a:r>
              <a:rPr kumimoji="0" lang="zh-CN" altLang="en-US" sz="1800" b="0"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3"/>
          <p:cNvSpPr txBox="1"/>
          <p:nvPr/>
        </p:nvSpPr>
        <p:spPr>
          <a:xfrm>
            <a:off x="2332990" y="559118"/>
            <a:ext cx="5161280" cy="521970"/>
          </a:xfrm>
          <a:prstGeom prst="rect">
            <a:avLst/>
          </a:prstGeom>
          <a:noFill/>
        </p:spPr>
        <p:txBody>
          <a:bodyPr wrap="none">
            <a:spAutoFit/>
          </a:bodyPr>
          <a:lstStyle/>
          <a:p>
            <a:pPr marR="0" defTabSz="914400">
              <a:buClrTx/>
              <a:buSzTx/>
              <a:buFontTx/>
              <a:buNone/>
              <a:defRPr/>
            </a:pPr>
            <a:r>
              <a:rPr kumimoji="0" lang="zh-CN" altLang="en-US" sz="2800" b="1" kern="1200" cap="none" spc="0" normalizeH="0" baseline="0" noProof="0" dirty="0">
                <a:solidFill>
                  <a:schemeClr val="tx2">
                    <a:lumMod val="60000"/>
                    <a:lumOff val="40000"/>
                  </a:schemeClr>
                </a:solidFill>
                <a:latin typeface="微软雅黑" panose="020B0503020204020204" pitchFamily="34" charset="-122"/>
                <a:ea typeface="微软雅黑" panose="020B0503020204020204" pitchFamily="34" charset="-122"/>
                <a:cs typeface="Arial" panose="020B0604020202020204" pitchFamily="34" charset="0"/>
                <a:sym typeface="+mn-ea"/>
              </a:rPr>
              <a:t>一、电动汽车维护保养常规工具</a:t>
            </a:r>
          </a:p>
        </p:txBody>
      </p:sp>
      <p:sp>
        <p:nvSpPr>
          <p:cNvPr id="21507" name="矩形 20"/>
          <p:cNvSpPr/>
          <p:nvPr/>
        </p:nvSpPr>
        <p:spPr>
          <a:xfrm>
            <a:off x="443230" y="1213485"/>
            <a:ext cx="1647190" cy="460375"/>
          </a:xfrm>
          <a:prstGeom prst="rect">
            <a:avLst/>
          </a:prstGeom>
          <a:solidFill>
            <a:srgbClr val="00B0F0"/>
          </a:solidFill>
          <a:ln w="9525">
            <a:noFill/>
          </a:ln>
        </p:spPr>
        <p:txBody>
          <a:bodyPr wrap="square">
            <a:spAutoFit/>
          </a:bodyPr>
          <a:lstStyle/>
          <a:p>
            <a:r>
              <a:rPr sz="2400" b="1" dirty="0">
                <a:solidFill>
                  <a:schemeClr val="bg1"/>
                </a:solidFill>
                <a:latin typeface="宋体" panose="02010600030101010101" pitchFamily="2" charset="-122"/>
              </a:rPr>
              <a:t>1．举升机</a:t>
            </a:r>
          </a:p>
        </p:txBody>
      </p:sp>
      <p:sp>
        <p:nvSpPr>
          <p:cNvPr id="3" name="矩形 2"/>
          <p:cNvSpPr/>
          <p:nvPr/>
        </p:nvSpPr>
        <p:spPr>
          <a:xfrm>
            <a:off x="601980" y="1872615"/>
            <a:ext cx="2998470" cy="368300"/>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2</a:t>
            </a: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举升机安全操作规程</a:t>
            </a:r>
            <a:r>
              <a:rPr kumimoji="0" lang="zh-CN" altLang="en-US" sz="1800" b="0"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a:t>
            </a:r>
          </a:p>
        </p:txBody>
      </p:sp>
      <p:sp>
        <p:nvSpPr>
          <p:cNvPr id="2" name="文本框 1"/>
          <p:cNvSpPr txBox="1"/>
          <p:nvPr/>
        </p:nvSpPr>
        <p:spPr>
          <a:xfrm>
            <a:off x="601980" y="2240915"/>
            <a:ext cx="8146415" cy="3830955"/>
          </a:xfrm>
          <a:prstGeom prst="rect">
            <a:avLst/>
          </a:prstGeom>
          <a:noFill/>
          <a:ln w="9525">
            <a:noFill/>
          </a:ln>
        </p:spPr>
        <p:txBody>
          <a:bodyPr wrap="square">
            <a:spAutoFit/>
          </a:bodyPr>
          <a:lstStyle/>
          <a:p>
            <a:pPr>
              <a:lnSpc>
                <a:spcPct val="150000"/>
              </a:lnSpc>
            </a:pPr>
            <a:r>
              <a:rPr lang="en-US" altLang="zh-CN" sz="1800">
                <a:latin typeface="宋体" panose="02010600030101010101" pitchFamily="2" charset="-122"/>
                <a:ea typeface="宋体" panose="02010600030101010101" pitchFamily="2" charset="-122"/>
                <a:cs typeface="宋体" panose="02010600030101010101" pitchFamily="2" charset="-122"/>
              </a:rPr>
              <a:t>1</a:t>
            </a:r>
            <a:r>
              <a:rPr lang="zh-CN" altLang="en-US" sz="1800">
                <a:latin typeface="宋体" panose="02010600030101010101" pitchFamily="2" charset="-122"/>
                <a:ea typeface="宋体" panose="02010600030101010101" pitchFamily="2" charset="-122"/>
                <a:cs typeface="宋体" panose="02010600030101010101" pitchFamily="2" charset="-122"/>
              </a:rPr>
              <a:t>） 使用前应清除举升机附近妨碍作业的器具及杂物，并检查操作手柄是否正常、举升机安装地脚螺栓是否松动。</a:t>
            </a:r>
          </a:p>
          <a:p>
            <a:pPr>
              <a:lnSpc>
                <a:spcPct val="150000"/>
              </a:lnSpc>
            </a:pPr>
            <a:r>
              <a:rPr lang="en-US" altLang="zh-CN" sz="1800">
                <a:latin typeface="宋体" panose="02010600030101010101" pitchFamily="2" charset="-122"/>
                <a:ea typeface="宋体" panose="02010600030101010101" pitchFamily="2" charset="-122"/>
                <a:cs typeface="宋体" panose="02010600030101010101" pitchFamily="2" charset="-122"/>
              </a:rPr>
              <a:t>2</a:t>
            </a:r>
            <a:r>
              <a:rPr lang="zh-CN" altLang="en-US" sz="1800">
                <a:latin typeface="宋体" panose="02010600030101010101" pitchFamily="2" charset="-122"/>
                <a:ea typeface="宋体" panose="02010600030101010101" pitchFamily="2" charset="-122"/>
                <a:cs typeface="宋体" panose="02010600030101010101" pitchFamily="2" charset="-122"/>
              </a:rPr>
              <a:t>） 操作机构灵敏有效，液压系统不允许有爬行现象。</a:t>
            </a:r>
          </a:p>
          <a:p>
            <a:pPr>
              <a:lnSpc>
                <a:spcPct val="150000"/>
              </a:lnSpc>
            </a:pPr>
            <a:r>
              <a:rPr lang="en-US" altLang="zh-CN" sz="1800">
                <a:latin typeface="宋体" panose="02010600030101010101" pitchFamily="2" charset="-122"/>
                <a:ea typeface="宋体" panose="02010600030101010101" pitchFamily="2" charset="-122"/>
                <a:cs typeface="宋体" panose="02010600030101010101" pitchFamily="2" charset="-122"/>
              </a:rPr>
              <a:t>3</a:t>
            </a:r>
            <a:r>
              <a:rPr lang="zh-CN" altLang="en-US" sz="1800">
                <a:latin typeface="宋体" panose="02010600030101010101" pitchFamily="2" charset="-122"/>
                <a:ea typeface="宋体" panose="02010600030101010101" pitchFamily="2" charset="-122"/>
                <a:cs typeface="宋体" panose="02010600030101010101" pitchFamily="2" charset="-122"/>
              </a:rPr>
              <a:t>） 待举升车辆驶入后，应将举升机支撑块调整移动对正支撑点位置。</a:t>
            </a:r>
          </a:p>
          <a:p>
            <a:pPr>
              <a:lnSpc>
                <a:spcPct val="150000"/>
              </a:lnSpc>
            </a:pPr>
            <a:r>
              <a:rPr lang="en-US" altLang="zh-CN" sz="1800">
                <a:latin typeface="宋体" panose="02010600030101010101" pitchFamily="2" charset="-122"/>
                <a:ea typeface="宋体" panose="02010600030101010101" pitchFamily="2" charset="-122"/>
                <a:cs typeface="宋体" panose="02010600030101010101" pitchFamily="2" charset="-122"/>
              </a:rPr>
              <a:t>4</a:t>
            </a:r>
            <a:r>
              <a:rPr lang="zh-CN" altLang="en-US" sz="1800">
                <a:latin typeface="宋体" panose="02010600030101010101" pitchFamily="2" charset="-122"/>
                <a:ea typeface="宋体" panose="02010600030101010101" pitchFamily="2" charset="-122"/>
                <a:cs typeface="宋体" panose="02010600030101010101" pitchFamily="2" charset="-122"/>
              </a:rPr>
              <a:t>） 支车时，四个支角或垫块应在同一平面上，调整支角胶垫高度使其接触车辆底盘支撑部位。</a:t>
            </a:r>
          </a:p>
          <a:p>
            <a:pPr>
              <a:lnSpc>
                <a:spcPct val="150000"/>
              </a:lnSpc>
            </a:pPr>
            <a:r>
              <a:rPr lang="en-US" altLang="zh-CN" sz="1800">
                <a:latin typeface="宋体" panose="02010600030101010101" pitchFamily="2" charset="-122"/>
                <a:ea typeface="宋体" panose="02010600030101010101" pitchFamily="2" charset="-122"/>
                <a:cs typeface="宋体" panose="02010600030101010101" pitchFamily="2" charset="-122"/>
              </a:rPr>
              <a:t>5</a:t>
            </a:r>
            <a:r>
              <a:rPr lang="zh-CN" altLang="en-US" sz="1800">
                <a:latin typeface="宋体" panose="02010600030101010101" pitchFamily="2" charset="-122"/>
                <a:ea typeface="宋体" panose="02010600030101010101" pitchFamily="2" charset="-122"/>
                <a:cs typeface="宋体" panose="02010600030101010101" pitchFamily="2" charset="-122"/>
              </a:rPr>
              <a:t>） 举升时人员应离开车辆，举升到车轮刚离开地面后，要在车辆前后杠处按压晃动汽车，确认支撑牢靠方可继续举升。</a:t>
            </a:r>
          </a:p>
          <a:p>
            <a:pPr>
              <a:lnSpc>
                <a:spcPct val="150000"/>
              </a:lnSpc>
            </a:pPr>
            <a:r>
              <a:rPr lang="en-US" altLang="zh-CN" sz="1800">
                <a:latin typeface="宋体" panose="02010600030101010101" pitchFamily="2" charset="-122"/>
                <a:ea typeface="宋体" panose="02010600030101010101" pitchFamily="2" charset="-122"/>
                <a:cs typeface="宋体" panose="02010600030101010101" pitchFamily="2" charset="-122"/>
              </a:rPr>
              <a:t>6</a:t>
            </a:r>
            <a:r>
              <a:rPr lang="zh-CN" altLang="en-US" sz="1800">
                <a:latin typeface="宋体" panose="02010600030101010101" pitchFamily="2" charset="-122"/>
                <a:ea typeface="宋体" panose="02010600030101010101" pitchFamily="2" charset="-122"/>
                <a:cs typeface="宋体" panose="02010600030101010101" pitchFamily="2" charset="-122"/>
              </a:rPr>
              <a:t>） 需要高度时，必须插入保险锁销，并确保安全可靠才可开始车底作业。</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3"/>
          <p:cNvSpPr txBox="1"/>
          <p:nvPr/>
        </p:nvSpPr>
        <p:spPr>
          <a:xfrm>
            <a:off x="2090420" y="691198"/>
            <a:ext cx="5161280" cy="521970"/>
          </a:xfrm>
          <a:prstGeom prst="rect">
            <a:avLst/>
          </a:prstGeom>
          <a:noFill/>
        </p:spPr>
        <p:txBody>
          <a:bodyPr wrap="none">
            <a:spAutoFit/>
          </a:bodyPr>
          <a:lstStyle/>
          <a:p>
            <a:pPr marR="0" defTabSz="914400">
              <a:buClrTx/>
              <a:buSzTx/>
              <a:buFontTx/>
              <a:buNone/>
              <a:defRPr/>
            </a:pPr>
            <a:r>
              <a:rPr kumimoji="0" lang="zh-CN" altLang="en-US" sz="2800" b="1" kern="1200" cap="none" spc="0" normalizeH="0" baseline="0" noProof="0" dirty="0">
                <a:solidFill>
                  <a:schemeClr val="tx2">
                    <a:lumMod val="60000"/>
                    <a:lumOff val="40000"/>
                  </a:schemeClr>
                </a:solidFill>
                <a:latin typeface="微软雅黑" panose="020B0503020204020204" pitchFamily="34" charset="-122"/>
                <a:ea typeface="微软雅黑" panose="020B0503020204020204" pitchFamily="34" charset="-122"/>
                <a:cs typeface="Arial" panose="020B0604020202020204" pitchFamily="34" charset="0"/>
                <a:sym typeface="+mn-ea"/>
              </a:rPr>
              <a:t>一、电动汽车维护保养常规工具</a:t>
            </a:r>
          </a:p>
        </p:txBody>
      </p:sp>
      <p:sp>
        <p:nvSpPr>
          <p:cNvPr id="21507" name="矩形 20"/>
          <p:cNvSpPr/>
          <p:nvPr/>
        </p:nvSpPr>
        <p:spPr>
          <a:xfrm>
            <a:off x="443230" y="1213485"/>
            <a:ext cx="1647190" cy="460375"/>
          </a:xfrm>
          <a:prstGeom prst="rect">
            <a:avLst/>
          </a:prstGeom>
          <a:solidFill>
            <a:srgbClr val="00B0F0"/>
          </a:solidFill>
          <a:ln w="9525">
            <a:noFill/>
          </a:ln>
        </p:spPr>
        <p:txBody>
          <a:bodyPr wrap="square">
            <a:spAutoFit/>
          </a:bodyPr>
          <a:lstStyle/>
          <a:p>
            <a:r>
              <a:rPr sz="2400" b="1" dirty="0">
                <a:solidFill>
                  <a:schemeClr val="bg1"/>
                </a:solidFill>
                <a:latin typeface="宋体" panose="02010600030101010101" pitchFamily="2" charset="-122"/>
              </a:rPr>
              <a:t>1．举升机</a:t>
            </a:r>
          </a:p>
        </p:txBody>
      </p:sp>
      <p:sp>
        <p:nvSpPr>
          <p:cNvPr id="3" name="矩形 2"/>
          <p:cNvSpPr/>
          <p:nvPr/>
        </p:nvSpPr>
        <p:spPr>
          <a:xfrm>
            <a:off x="601980" y="1872615"/>
            <a:ext cx="2998470" cy="368300"/>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2</a:t>
            </a: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举升机安全操作规程</a:t>
            </a:r>
            <a:r>
              <a:rPr kumimoji="0" lang="zh-CN" altLang="en-US" sz="1800" b="0"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a:t>
            </a:r>
          </a:p>
        </p:txBody>
      </p:sp>
      <p:sp>
        <p:nvSpPr>
          <p:cNvPr id="2" name="文本框 1"/>
          <p:cNvSpPr txBox="1"/>
          <p:nvPr/>
        </p:nvSpPr>
        <p:spPr>
          <a:xfrm>
            <a:off x="709930" y="2240915"/>
            <a:ext cx="7724775" cy="3784600"/>
          </a:xfrm>
          <a:prstGeom prst="rect">
            <a:avLst/>
          </a:prstGeom>
          <a:noFill/>
          <a:ln w="9525">
            <a:noFill/>
          </a:ln>
        </p:spPr>
        <p:txBody>
          <a:bodyPr wrap="square">
            <a:spAutoFit/>
          </a:bodyPr>
          <a:lstStyle/>
          <a:p>
            <a:pPr>
              <a:lnSpc>
                <a:spcPct val="150000"/>
              </a:lnSpc>
            </a:pPr>
            <a:r>
              <a:rPr sz="2000">
                <a:latin typeface="宋体" panose="02010600030101010101" pitchFamily="2" charset="-122"/>
                <a:ea typeface="宋体" panose="02010600030101010101" pitchFamily="2" charset="-122"/>
                <a:cs typeface="宋体" panose="02010600030101010101" pitchFamily="2" charset="-122"/>
              </a:rPr>
              <a:t>7） 举升机不得频繁起落，支车时举升要稳，降落要慢。</a:t>
            </a:r>
          </a:p>
          <a:p>
            <a:pPr>
              <a:lnSpc>
                <a:spcPct val="150000"/>
              </a:lnSpc>
            </a:pPr>
            <a:r>
              <a:rPr sz="2000">
                <a:latin typeface="宋体" panose="02010600030101010101" pitchFamily="2" charset="-122"/>
                <a:ea typeface="宋体" panose="02010600030101010101" pitchFamily="2" charset="-122"/>
                <a:cs typeface="宋体" panose="02010600030101010101" pitchFamily="2" charset="-122"/>
              </a:rPr>
              <a:t>8） 车上或车下有人作业时严禁升降举升机。</a:t>
            </a:r>
          </a:p>
          <a:p>
            <a:pPr>
              <a:lnSpc>
                <a:spcPct val="150000"/>
              </a:lnSpc>
            </a:pPr>
            <a:r>
              <a:rPr sz="2000">
                <a:latin typeface="宋体" panose="02010600030101010101" pitchFamily="2" charset="-122"/>
                <a:ea typeface="宋体" panose="02010600030101010101" pitchFamily="2" charset="-122"/>
                <a:cs typeface="宋体" panose="02010600030101010101" pitchFamily="2" charset="-122"/>
              </a:rPr>
              <a:t>9） 发现操作机构不灵，电机不同步，托架不平，液压部分漏油或锁止装置失灵时应及时报修，不得带病操作。</a:t>
            </a:r>
          </a:p>
          <a:p>
            <a:pPr>
              <a:lnSpc>
                <a:spcPct val="150000"/>
              </a:lnSpc>
            </a:pPr>
            <a:r>
              <a:rPr sz="2000">
                <a:latin typeface="宋体" panose="02010600030101010101" pitchFamily="2" charset="-122"/>
                <a:ea typeface="宋体" panose="02010600030101010101" pitchFamily="2" charset="-122"/>
                <a:cs typeface="宋体" panose="02010600030101010101" pitchFamily="2" charset="-122"/>
              </a:rPr>
              <a:t>10） 作业完毕应清除杂物，打扫举升机周围以保持场地整洁。</a:t>
            </a:r>
          </a:p>
          <a:p>
            <a:pPr>
              <a:lnSpc>
                <a:spcPct val="150000"/>
              </a:lnSpc>
            </a:pPr>
            <a:r>
              <a:rPr sz="2000">
                <a:latin typeface="宋体" panose="02010600030101010101" pitchFamily="2" charset="-122"/>
                <a:ea typeface="宋体" panose="02010600030101010101" pitchFamily="2" charset="-122"/>
                <a:cs typeface="宋体" panose="02010600030101010101" pitchFamily="2" charset="-122"/>
              </a:rPr>
              <a:t>11） 定期（半年）排除举升机油缸积水，并检查油量，油量不足应及时加注相同牌号的压力油。同时应检查液压油缸、润滑状态、举升机传动齿轮、钢绳及传动轮等工作部件</a:t>
            </a:r>
            <a:r>
              <a:rPr lang="zh-CN" sz="2000">
                <a:latin typeface="宋体" panose="02010600030101010101" pitchFamily="2" charset="-122"/>
                <a:ea typeface="宋体" panose="02010600030101010101" pitchFamily="2" charset="-122"/>
                <a:cs typeface="宋体" panose="02010600030101010101" pitchFamily="2" charset="-122"/>
              </a:rPr>
              <a: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3"/>
          <p:cNvSpPr txBox="1"/>
          <p:nvPr/>
        </p:nvSpPr>
        <p:spPr>
          <a:xfrm>
            <a:off x="2332990" y="559118"/>
            <a:ext cx="5161280" cy="521970"/>
          </a:xfrm>
          <a:prstGeom prst="rect">
            <a:avLst/>
          </a:prstGeom>
          <a:noFill/>
        </p:spPr>
        <p:txBody>
          <a:bodyPr wrap="none">
            <a:spAutoFit/>
          </a:bodyPr>
          <a:lstStyle/>
          <a:p>
            <a:pPr marR="0" defTabSz="914400">
              <a:buClrTx/>
              <a:buSzTx/>
              <a:buFontTx/>
              <a:buNone/>
              <a:defRPr/>
            </a:pPr>
            <a:r>
              <a:rPr kumimoji="0" lang="zh-CN" altLang="en-US" sz="2800" b="1" kern="1200" cap="none" spc="0" normalizeH="0" baseline="0" noProof="0" dirty="0">
                <a:solidFill>
                  <a:schemeClr val="tx2">
                    <a:lumMod val="60000"/>
                    <a:lumOff val="40000"/>
                  </a:schemeClr>
                </a:solidFill>
                <a:latin typeface="微软雅黑" panose="020B0503020204020204" pitchFamily="34" charset="-122"/>
                <a:ea typeface="微软雅黑" panose="020B0503020204020204" pitchFamily="34" charset="-122"/>
                <a:cs typeface="Arial" panose="020B0604020202020204" pitchFamily="34" charset="0"/>
                <a:sym typeface="+mn-ea"/>
              </a:rPr>
              <a:t>一、电动汽车维护保养常规工具</a:t>
            </a:r>
          </a:p>
        </p:txBody>
      </p:sp>
      <p:sp>
        <p:nvSpPr>
          <p:cNvPr id="21507" name="矩形 20"/>
          <p:cNvSpPr/>
          <p:nvPr/>
        </p:nvSpPr>
        <p:spPr>
          <a:xfrm>
            <a:off x="443230" y="1213485"/>
            <a:ext cx="2495550" cy="460375"/>
          </a:xfrm>
          <a:prstGeom prst="rect">
            <a:avLst/>
          </a:prstGeom>
          <a:solidFill>
            <a:srgbClr val="00B0F0"/>
          </a:solidFill>
          <a:ln w="9525">
            <a:noFill/>
          </a:ln>
        </p:spPr>
        <p:txBody>
          <a:bodyPr wrap="square">
            <a:spAutoFit/>
          </a:bodyPr>
          <a:lstStyle/>
          <a:p>
            <a:r>
              <a:rPr lang="en-US" sz="2400" b="1" dirty="0">
                <a:solidFill>
                  <a:schemeClr val="bg1"/>
                </a:solidFill>
                <a:latin typeface="宋体" panose="02010600030101010101" pitchFamily="2" charset="-122"/>
              </a:rPr>
              <a:t>2</a:t>
            </a:r>
            <a:r>
              <a:rPr sz="2400" b="1" dirty="0">
                <a:solidFill>
                  <a:schemeClr val="bg1"/>
                </a:solidFill>
                <a:latin typeface="宋体" panose="02010600030101010101" pitchFamily="2" charset="-122"/>
              </a:rPr>
              <a:t>．高压防护工具</a:t>
            </a:r>
          </a:p>
        </p:txBody>
      </p:sp>
      <p:pic>
        <p:nvPicPr>
          <p:cNvPr id="2" name="图片 -2147482578"/>
          <p:cNvPicPr>
            <a:picLocks noChangeAspect="1"/>
          </p:cNvPicPr>
          <p:nvPr/>
        </p:nvPicPr>
        <p:blipFill>
          <a:blip r:embed="rId2"/>
          <a:stretch>
            <a:fillRect/>
          </a:stretch>
        </p:blipFill>
        <p:spPr>
          <a:xfrm>
            <a:off x="1072515" y="2094230"/>
            <a:ext cx="2035175" cy="1604645"/>
          </a:xfrm>
          <a:prstGeom prst="rect">
            <a:avLst/>
          </a:prstGeom>
          <a:noFill/>
          <a:ln w="9525">
            <a:noFill/>
          </a:ln>
        </p:spPr>
      </p:pic>
      <p:sp>
        <p:nvSpPr>
          <p:cNvPr id="3" name="文本框 2"/>
          <p:cNvSpPr txBox="1"/>
          <p:nvPr/>
        </p:nvSpPr>
        <p:spPr>
          <a:xfrm>
            <a:off x="3107690" y="2513330"/>
            <a:ext cx="5080000" cy="645160"/>
          </a:xfrm>
          <a:prstGeom prst="rect">
            <a:avLst/>
          </a:prstGeom>
          <a:noFill/>
          <a:ln w="9525">
            <a:noFill/>
          </a:ln>
        </p:spPr>
        <p:txBody>
          <a:bodyPr>
            <a:spAutoFit/>
          </a:bodyPr>
          <a:lstStyle/>
          <a:p>
            <a:r>
              <a:rPr lang="zh-CN" altLang="en-US" sz="1800">
                <a:latin typeface="宋体" panose="02010600030101010101" pitchFamily="2" charset="-122"/>
                <a:ea typeface="宋体" panose="02010600030101010101" pitchFamily="2" charset="-122"/>
                <a:cs typeface="宋体" panose="02010600030101010101" pitchFamily="2" charset="-122"/>
              </a:rPr>
              <a:t>高压危险</a:t>
            </a:r>
          </a:p>
          <a:p>
            <a:r>
              <a:rPr lang="zh-CN" altLang="en-US" sz="1800">
                <a:latin typeface="宋体" panose="02010600030101010101" pitchFamily="2" charset="-122"/>
                <a:ea typeface="宋体" panose="02010600030101010101" pitchFamily="2" charset="-122"/>
                <a:cs typeface="宋体" panose="02010600030101010101" pitchFamily="2" charset="-122"/>
              </a:rPr>
              <a:t>警示牌</a:t>
            </a:r>
          </a:p>
        </p:txBody>
      </p:sp>
      <p:pic>
        <p:nvPicPr>
          <p:cNvPr id="4" name="图片 21"/>
          <p:cNvPicPr>
            <a:picLocks noChangeAspect="1"/>
          </p:cNvPicPr>
          <p:nvPr/>
        </p:nvPicPr>
        <p:blipFill>
          <a:blip r:embed="rId3"/>
          <a:stretch>
            <a:fillRect/>
          </a:stretch>
        </p:blipFill>
        <p:spPr>
          <a:xfrm>
            <a:off x="1236980" y="4214495"/>
            <a:ext cx="1870710" cy="1654810"/>
          </a:xfrm>
          <a:prstGeom prst="rect">
            <a:avLst/>
          </a:prstGeom>
          <a:noFill/>
          <a:ln w="9525">
            <a:noFill/>
          </a:ln>
        </p:spPr>
      </p:pic>
      <p:sp>
        <p:nvSpPr>
          <p:cNvPr id="5" name="文本框 4"/>
          <p:cNvSpPr txBox="1"/>
          <p:nvPr/>
        </p:nvSpPr>
        <p:spPr>
          <a:xfrm>
            <a:off x="3107690" y="4559935"/>
            <a:ext cx="5080000" cy="368300"/>
          </a:xfrm>
          <a:prstGeom prst="rect">
            <a:avLst/>
          </a:prstGeom>
          <a:noFill/>
          <a:ln w="9525">
            <a:noFill/>
          </a:ln>
        </p:spPr>
        <p:txBody>
          <a:bodyPr>
            <a:spAutoFit/>
          </a:bodyPr>
          <a:lstStyle/>
          <a:p>
            <a:r>
              <a:rPr lang="zh-CN" altLang="en-US" sz="1800">
                <a:latin typeface="宋体" panose="02010600030101010101" pitchFamily="2" charset="-122"/>
                <a:ea typeface="宋体" panose="02010600030101010101" pitchFamily="2" charset="-122"/>
                <a:cs typeface="宋体" panose="02010600030101010101" pitchFamily="2" charset="-122"/>
              </a:rPr>
              <a:t>绝缘手套</a:t>
            </a:r>
          </a:p>
        </p:txBody>
      </p:sp>
      <p:pic>
        <p:nvPicPr>
          <p:cNvPr id="6" name="图片 1"/>
          <p:cNvPicPr>
            <a:picLocks noChangeAspect="1"/>
          </p:cNvPicPr>
          <p:nvPr/>
        </p:nvPicPr>
        <p:blipFill>
          <a:blip r:embed="rId4"/>
          <a:stretch>
            <a:fillRect/>
          </a:stretch>
        </p:blipFill>
        <p:spPr>
          <a:xfrm>
            <a:off x="4525645" y="2094230"/>
            <a:ext cx="2019300" cy="1452880"/>
          </a:xfrm>
          <a:prstGeom prst="rect">
            <a:avLst/>
          </a:prstGeom>
          <a:noFill/>
          <a:ln w="9525">
            <a:noFill/>
          </a:ln>
        </p:spPr>
      </p:pic>
      <p:sp>
        <p:nvSpPr>
          <p:cNvPr id="7" name="文本框 6"/>
          <p:cNvSpPr txBox="1"/>
          <p:nvPr/>
        </p:nvSpPr>
        <p:spPr>
          <a:xfrm>
            <a:off x="6744335" y="2513330"/>
            <a:ext cx="5080000" cy="368300"/>
          </a:xfrm>
          <a:prstGeom prst="rect">
            <a:avLst/>
          </a:prstGeom>
          <a:noFill/>
          <a:ln w="9525">
            <a:noFill/>
          </a:ln>
        </p:spPr>
        <p:txBody>
          <a:bodyPr>
            <a:spAutoFit/>
          </a:bodyPr>
          <a:lstStyle/>
          <a:p>
            <a:r>
              <a:rPr lang="zh-CN" altLang="en-US" sz="1800">
                <a:latin typeface="宋体" panose="02010600030101010101" pitchFamily="2" charset="-122"/>
                <a:ea typeface="宋体" panose="02010600030101010101" pitchFamily="2" charset="-122"/>
                <a:cs typeface="宋体" panose="02010600030101010101" pitchFamily="2" charset="-122"/>
              </a:rPr>
              <a:t>绝缘鞋</a:t>
            </a:r>
          </a:p>
        </p:txBody>
      </p:sp>
      <p:pic>
        <p:nvPicPr>
          <p:cNvPr id="8" name="图片 1"/>
          <p:cNvPicPr>
            <a:picLocks noChangeAspect="1"/>
          </p:cNvPicPr>
          <p:nvPr/>
        </p:nvPicPr>
        <p:blipFill>
          <a:blip r:embed="rId5"/>
          <a:stretch>
            <a:fillRect/>
          </a:stretch>
        </p:blipFill>
        <p:spPr>
          <a:xfrm>
            <a:off x="4690745" y="4214495"/>
            <a:ext cx="1814195" cy="1588770"/>
          </a:xfrm>
          <a:prstGeom prst="rect">
            <a:avLst/>
          </a:prstGeom>
          <a:noFill/>
          <a:ln w="9525">
            <a:noFill/>
          </a:ln>
        </p:spPr>
      </p:pic>
      <p:sp>
        <p:nvSpPr>
          <p:cNvPr id="9" name="文本框 8"/>
          <p:cNvSpPr txBox="1"/>
          <p:nvPr/>
        </p:nvSpPr>
        <p:spPr>
          <a:xfrm>
            <a:off x="6744335" y="4559935"/>
            <a:ext cx="5080000" cy="368300"/>
          </a:xfrm>
          <a:prstGeom prst="rect">
            <a:avLst/>
          </a:prstGeom>
          <a:noFill/>
          <a:ln w="9525">
            <a:noFill/>
          </a:ln>
        </p:spPr>
        <p:txBody>
          <a:bodyPr>
            <a:spAutoFit/>
          </a:bodyPr>
          <a:lstStyle/>
          <a:p>
            <a:r>
              <a:rPr lang="zh-CN" altLang="en-US" sz="1800">
                <a:latin typeface="宋体" panose="02010600030101010101" pitchFamily="2" charset="-122"/>
                <a:ea typeface="宋体" panose="02010600030101010101" pitchFamily="2" charset="-122"/>
                <a:cs typeface="宋体" panose="02010600030101010101" pitchFamily="2" charset="-122"/>
              </a:rPr>
              <a:t>高压安全帽</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3"/>
          <p:cNvSpPr txBox="1"/>
          <p:nvPr/>
        </p:nvSpPr>
        <p:spPr>
          <a:xfrm>
            <a:off x="2332990" y="559118"/>
            <a:ext cx="5161280" cy="521970"/>
          </a:xfrm>
          <a:prstGeom prst="rect">
            <a:avLst/>
          </a:prstGeom>
          <a:noFill/>
        </p:spPr>
        <p:txBody>
          <a:bodyPr wrap="none">
            <a:spAutoFit/>
          </a:bodyPr>
          <a:lstStyle/>
          <a:p>
            <a:pPr marR="0" defTabSz="914400">
              <a:buClrTx/>
              <a:buSzTx/>
              <a:buFontTx/>
              <a:buNone/>
              <a:defRPr/>
            </a:pPr>
            <a:r>
              <a:rPr kumimoji="0" lang="zh-CN" altLang="en-US" sz="2800" b="1" kern="1200" cap="none" spc="0" normalizeH="0" baseline="0" noProof="0" dirty="0">
                <a:solidFill>
                  <a:schemeClr val="tx2">
                    <a:lumMod val="60000"/>
                    <a:lumOff val="40000"/>
                  </a:schemeClr>
                </a:solidFill>
                <a:latin typeface="微软雅黑" panose="020B0503020204020204" pitchFamily="34" charset="-122"/>
                <a:ea typeface="微软雅黑" panose="020B0503020204020204" pitchFamily="34" charset="-122"/>
                <a:cs typeface="Arial" panose="020B0604020202020204" pitchFamily="34" charset="0"/>
                <a:sym typeface="+mn-ea"/>
              </a:rPr>
              <a:t>一、电动汽车维护保养常规工具</a:t>
            </a:r>
          </a:p>
        </p:txBody>
      </p:sp>
      <p:sp>
        <p:nvSpPr>
          <p:cNvPr id="21507" name="矩形 20"/>
          <p:cNvSpPr/>
          <p:nvPr/>
        </p:nvSpPr>
        <p:spPr>
          <a:xfrm>
            <a:off x="443230" y="1213485"/>
            <a:ext cx="2495550" cy="460375"/>
          </a:xfrm>
          <a:prstGeom prst="rect">
            <a:avLst/>
          </a:prstGeom>
          <a:solidFill>
            <a:srgbClr val="00B0F0"/>
          </a:solidFill>
          <a:ln w="9525">
            <a:noFill/>
          </a:ln>
        </p:spPr>
        <p:txBody>
          <a:bodyPr wrap="square">
            <a:spAutoFit/>
          </a:bodyPr>
          <a:lstStyle/>
          <a:p>
            <a:r>
              <a:rPr lang="en-US" sz="2400" b="1" dirty="0">
                <a:solidFill>
                  <a:schemeClr val="bg1"/>
                </a:solidFill>
                <a:latin typeface="宋体" panose="02010600030101010101" pitchFamily="2" charset="-122"/>
              </a:rPr>
              <a:t>2</a:t>
            </a:r>
            <a:r>
              <a:rPr sz="2400" b="1" dirty="0">
                <a:solidFill>
                  <a:schemeClr val="bg1"/>
                </a:solidFill>
                <a:latin typeface="宋体" panose="02010600030101010101" pitchFamily="2" charset="-122"/>
              </a:rPr>
              <a:t>．高压防护工具</a:t>
            </a:r>
          </a:p>
        </p:txBody>
      </p:sp>
      <p:sp>
        <p:nvSpPr>
          <p:cNvPr id="3" name="文本框 2"/>
          <p:cNvSpPr txBox="1"/>
          <p:nvPr/>
        </p:nvSpPr>
        <p:spPr>
          <a:xfrm>
            <a:off x="3335020" y="2513330"/>
            <a:ext cx="5080000" cy="368300"/>
          </a:xfrm>
          <a:prstGeom prst="rect">
            <a:avLst/>
          </a:prstGeom>
          <a:noFill/>
          <a:ln w="9525">
            <a:noFill/>
          </a:ln>
        </p:spPr>
        <p:txBody>
          <a:bodyPr>
            <a:spAutoFit/>
          </a:bodyPr>
          <a:lstStyle/>
          <a:p>
            <a:r>
              <a:rPr lang="zh-CN" altLang="en-US" sz="1800">
                <a:latin typeface="宋体" panose="02010600030101010101" pitchFamily="2" charset="-122"/>
                <a:ea typeface="宋体" panose="02010600030101010101" pitchFamily="2" charset="-122"/>
                <a:cs typeface="宋体" panose="02010600030101010101" pitchFamily="2" charset="-122"/>
              </a:rPr>
              <a:t>护目镜</a:t>
            </a:r>
          </a:p>
        </p:txBody>
      </p:sp>
      <p:sp>
        <p:nvSpPr>
          <p:cNvPr id="5" name="文本框 4"/>
          <p:cNvSpPr txBox="1"/>
          <p:nvPr/>
        </p:nvSpPr>
        <p:spPr>
          <a:xfrm>
            <a:off x="3300730" y="4559935"/>
            <a:ext cx="5080000" cy="645160"/>
          </a:xfrm>
          <a:prstGeom prst="rect">
            <a:avLst/>
          </a:prstGeom>
          <a:noFill/>
          <a:ln w="9525">
            <a:noFill/>
          </a:ln>
        </p:spPr>
        <p:txBody>
          <a:bodyPr>
            <a:spAutoFit/>
          </a:bodyPr>
          <a:lstStyle/>
          <a:p>
            <a:r>
              <a:rPr lang="zh-CN" altLang="en-US" sz="1800">
                <a:latin typeface="宋体" panose="02010600030101010101" pitchFamily="2" charset="-122"/>
                <a:ea typeface="宋体" panose="02010600030101010101" pitchFamily="2" charset="-122"/>
                <a:cs typeface="宋体" panose="02010600030101010101" pitchFamily="2" charset="-122"/>
              </a:rPr>
              <a:t>绝缘拆</a:t>
            </a:r>
          </a:p>
          <a:p>
            <a:r>
              <a:rPr lang="zh-CN" altLang="en-US" sz="1800">
                <a:latin typeface="宋体" panose="02010600030101010101" pitchFamily="2" charset="-122"/>
                <a:ea typeface="宋体" panose="02010600030101010101" pitchFamily="2" charset="-122"/>
                <a:cs typeface="宋体" panose="02010600030101010101" pitchFamily="2" charset="-122"/>
              </a:rPr>
              <a:t>装工具</a:t>
            </a:r>
          </a:p>
        </p:txBody>
      </p:sp>
      <p:sp>
        <p:nvSpPr>
          <p:cNvPr id="7" name="文本框 6"/>
          <p:cNvSpPr txBox="1"/>
          <p:nvPr/>
        </p:nvSpPr>
        <p:spPr>
          <a:xfrm>
            <a:off x="7058660" y="2513330"/>
            <a:ext cx="5080000" cy="368300"/>
          </a:xfrm>
          <a:prstGeom prst="rect">
            <a:avLst/>
          </a:prstGeom>
          <a:noFill/>
          <a:ln w="9525">
            <a:noFill/>
          </a:ln>
        </p:spPr>
        <p:txBody>
          <a:bodyPr>
            <a:spAutoFit/>
          </a:bodyPr>
          <a:lstStyle/>
          <a:p>
            <a:r>
              <a:rPr lang="zh-CN" altLang="en-US" sz="1800">
                <a:latin typeface="宋体" panose="02010600030101010101" pitchFamily="2" charset="-122"/>
                <a:ea typeface="宋体" panose="02010600030101010101" pitchFamily="2" charset="-122"/>
                <a:cs typeface="宋体" panose="02010600030101010101" pitchFamily="2" charset="-122"/>
              </a:rPr>
              <a:t>绝缘胶布</a:t>
            </a:r>
          </a:p>
        </p:txBody>
      </p:sp>
      <p:sp>
        <p:nvSpPr>
          <p:cNvPr id="9" name="文本框 8"/>
          <p:cNvSpPr txBox="1"/>
          <p:nvPr/>
        </p:nvSpPr>
        <p:spPr>
          <a:xfrm>
            <a:off x="7058660" y="4559935"/>
            <a:ext cx="5080000" cy="368300"/>
          </a:xfrm>
          <a:prstGeom prst="rect">
            <a:avLst/>
          </a:prstGeom>
          <a:noFill/>
          <a:ln w="9525">
            <a:noFill/>
          </a:ln>
        </p:spPr>
        <p:txBody>
          <a:bodyPr>
            <a:spAutoFit/>
          </a:bodyPr>
          <a:lstStyle/>
          <a:p>
            <a:r>
              <a:rPr lang="zh-CN" altLang="en-US" sz="1800">
                <a:latin typeface="宋体" panose="02010600030101010101" pitchFamily="2" charset="-122"/>
                <a:ea typeface="宋体" panose="02010600030101010101" pitchFamily="2" charset="-122"/>
                <a:cs typeface="宋体" panose="02010600030101010101" pitchFamily="2" charset="-122"/>
              </a:rPr>
              <a:t>绝缘工作台</a:t>
            </a:r>
          </a:p>
        </p:txBody>
      </p:sp>
      <p:pic>
        <p:nvPicPr>
          <p:cNvPr id="2" name="图片 1"/>
          <p:cNvPicPr>
            <a:picLocks noChangeAspect="1"/>
          </p:cNvPicPr>
          <p:nvPr/>
        </p:nvPicPr>
        <p:blipFill>
          <a:blip r:embed="rId2"/>
          <a:stretch>
            <a:fillRect/>
          </a:stretch>
        </p:blipFill>
        <p:spPr>
          <a:xfrm>
            <a:off x="1236980" y="2094230"/>
            <a:ext cx="2063750" cy="1678940"/>
          </a:xfrm>
          <a:prstGeom prst="rect">
            <a:avLst/>
          </a:prstGeom>
          <a:noFill/>
          <a:ln w="9525">
            <a:noFill/>
          </a:ln>
        </p:spPr>
      </p:pic>
      <p:pic>
        <p:nvPicPr>
          <p:cNvPr id="4" name="图片 1"/>
          <p:cNvPicPr>
            <a:picLocks noChangeAspect="1"/>
          </p:cNvPicPr>
          <p:nvPr/>
        </p:nvPicPr>
        <p:blipFill>
          <a:blip r:embed="rId3" cstate="print"/>
          <a:stretch>
            <a:fillRect/>
          </a:stretch>
        </p:blipFill>
        <p:spPr>
          <a:xfrm>
            <a:off x="1177925" y="4214495"/>
            <a:ext cx="2122805" cy="1589405"/>
          </a:xfrm>
          <a:prstGeom prst="rect">
            <a:avLst/>
          </a:prstGeom>
          <a:noFill/>
          <a:ln w="9525">
            <a:noFill/>
          </a:ln>
        </p:spPr>
      </p:pic>
      <p:pic>
        <p:nvPicPr>
          <p:cNvPr id="6" name="图片 1"/>
          <p:cNvPicPr>
            <a:picLocks noChangeAspect="1"/>
          </p:cNvPicPr>
          <p:nvPr/>
        </p:nvPicPr>
        <p:blipFill>
          <a:blip r:embed="rId4"/>
          <a:stretch>
            <a:fillRect/>
          </a:stretch>
        </p:blipFill>
        <p:spPr>
          <a:xfrm>
            <a:off x="4690745" y="2094230"/>
            <a:ext cx="2367915" cy="1678940"/>
          </a:xfrm>
          <a:prstGeom prst="rect">
            <a:avLst/>
          </a:prstGeom>
          <a:noFill/>
          <a:ln w="9525">
            <a:noFill/>
          </a:ln>
        </p:spPr>
      </p:pic>
      <p:pic>
        <p:nvPicPr>
          <p:cNvPr id="8" name="图片 1"/>
          <p:cNvPicPr>
            <a:picLocks noChangeAspect="1"/>
          </p:cNvPicPr>
          <p:nvPr/>
        </p:nvPicPr>
        <p:blipFill>
          <a:blip r:embed="rId5"/>
          <a:srcRect r="18705" b="-2078"/>
          <a:stretch>
            <a:fillRect/>
          </a:stretch>
        </p:blipFill>
        <p:spPr>
          <a:xfrm>
            <a:off x="4690745" y="4214495"/>
            <a:ext cx="2367915" cy="1622425"/>
          </a:xfrm>
          <a:prstGeom prst="rect">
            <a:avLst/>
          </a:prstGeom>
          <a:noFill/>
          <a:ln w="9525">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3"/>
          <p:cNvSpPr txBox="1"/>
          <p:nvPr/>
        </p:nvSpPr>
        <p:spPr>
          <a:xfrm>
            <a:off x="2174875" y="547053"/>
            <a:ext cx="5161280" cy="521970"/>
          </a:xfrm>
          <a:prstGeom prst="rect">
            <a:avLst/>
          </a:prstGeom>
          <a:noFill/>
        </p:spPr>
        <p:txBody>
          <a:bodyPr wrap="none">
            <a:spAutoFit/>
          </a:bodyPr>
          <a:lstStyle/>
          <a:p>
            <a:pPr marR="0" defTabSz="914400">
              <a:buClrTx/>
              <a:buSzTx/>
              <a:buFontTx/>
              <a:buNone/>
              <a:defRPr/>
            </a:pPr>
            <a:r>
              <a:rPr kumimoji="0" lang="zh-CN" altLang="en-US" sz="2800" b="1" kern="1200" cap="none" spc="0" normalizeH="0" baseline="0" noProof="0" dirty="0">
                <a:solidFill>
                  <a:schemeClr val="tx2">
                    <a:lumMod val="60000"/>
                    <a:lumOff val="40000"/>
                  </a:schemeClr>
                </a:solidFill>
                <a:latin typeface="微软雅黑" panose="020B0503020204020204" pitchFamily="34" charset="-122"/>
                <a:ea typeface="微软雅黑" panose="020B0503020204020204" pitchFamily="34" charset="-122"/>
                <a:cs typeface="Arial" panose="020B0604020202020204" pitchFamily="34" charset="0"/>
                <a:sym typeface="+mn-ea"/>
              </a:rPr>
              <a:t>二、电动汽车维护保养检测工具</a:t>
            </a:r>
          </a:p>
        </p:txBody>
      </p:sp>
      <p:sp>
        <p:nvSpPr>
          <p:cNvPr id="22531" name="矩形 20"/>
          <p:cNvSpPr/>
          <p:nvPr/>
        </p:nvSpPr>
        <p:spPr>
          <a:xfrm>
            <a:off x="244475" y="1196975"/>
            <a:ext cx="2935605" cy="460375"/>
          </a:xfrm>
          <a:prstGeom prst="rect">
            <a:avLst/>
          </a:prstGeom>
          <a:solidFill>
            <a:srgbClr val="00B0F0"/>
          </a:solidFill>
          <a:ln w="9525">
            <a:noFill/>
          </a:ln>
        </p:spPr>
        <p:txBody>
          <a:bodyPr wrap="square">
            <a:spAutoFit/>
          </a:bodyPr>
          <a:lstStyle/>
          <a:p>
            <a:r>
              <a:rPr sz="2400" b="1" dirty="0">
                <a:solidFill>
                  <a:schemeClr val="bg1"/>
                </a:solidFill>
                <a:latin typeface="宋体" panose="02010600030101010101" pitchFamily="2" charset="-122"/>
              </a:rPr>
              <a:t>1．钳形电流表使用</a:t>
            </a:r>
          </a:p>
        </p:txBody>
      </p:sp>
      <p:sp>
        <p:nvSpPr>
          <p:cNvPr id="22534" name="矩形 9"/>
          <p:cNvSpPr/>
          <p:nvPr/>
        </p:nvSpPr>
        <p:spPr>
          <a:xfrm>
            <a:off x="772478" y="4371340"/>
            <a:ext cx="6965950" cy="1229995"/>
          </a:xfrm>
          <a:prstGeom prst="rect">
            <a:avLst/>
          </a:prstGeom>
          <a:noFill/>
          <a:ln w="9525">
            <a:noFill/>
          </a:ln>
        </p:spPr>
        <p:txBody>
          <a:bodyPr>
            <a:spAutoFit/>
          </a:bodyPr>
          <a:lstStyle/>
          <a:p>
            <a:r>
              <a:rPr lang="zh-CN" altLang="en-US" dirty="0">
                <a:solidFill>
                  <a:srgbClr val="000000"/>
                </a:solidFill>
                <a:latin typeface="宋体" panose="02010600030101010101" pitchFamily="2" charset="-122"/>
              </a:rPr>
              <a:t>    </a:t>
            </a:r>
            <a:r>
              <a:rPr sz="2000" b="1" dirty="0">
                <a:solidFill>
                  <a:srgbClr val="000000"/>
                </a:solidFill>
                <a:latin typeface="宋体" panose="02010600030101010101" pitchFamily="2" charset="-122"/>
                <a:sym typeface="+mn-ea"/>
              </a:rPr>
              <a:t>钳形电流表</a:t>
            </a:r>
            <a:r>
              <a:rPr lang="zh-CN" sz="2000" b="1" dirty="0">
                <a:solidFill>
                  <a:srgbClr val="000000"/>
                </a:solidFill>
                <a:latin typeface="宋体" panose="02010600030101010101" pitchFamily="2" charset="-122"/>
                <a:sym typeface="+mn-ea"/>
              </a:rPr>
              <a:t>使用方法</a:t>
            </a:r>
            <a:r>
              <a:rPr lang="zh-CN" sz="2000" dirty="0">
                <a:solidFill>
                  <a:srgbClr val="000000"/>
                </a:solidFill>
                <a:latin typeface="宋体" panose="02010600030101010101" pitchFamily="2" charset="-122"/>
                <a:sym typeface="+mn-ea"/>
              </a:rPr>
              <a:t>：</a:t>
            </a:r>
            <a:r>
              <a:rPr sz="1800" dirty="0">
                <a:solidFill>
                  <a:srgbClr val="000000"/>
                </a:solidFill>
                <a:latin typeface="宋体" panose="02010600030101010101" pitchFamily="2" charset="-122"/>
                <a:sym typeface="+mn-ea"/>
              </a:rPr>
              <a:t>应按紧扳手，使钳口张开，将被测导线放入钳口中央，然后松开扳手并使钳口闭合紧密，以使读数准确。读数后，将钳口张开，将被测导线退出，将档位置于电流最高挡或OFF挡，如</a:t>
            </a:r>
            <a:r>
              <a:rPr lang="zh-CN" sz="1800" dirty="0">
                <a:solidFill>
                  <a:srgbClr val="000000"/>
                </a:solidFill>
                <a:latin typeface="宋体" panose="02010600030101010101" pitchFamily="2" charset="-122"/>
                <a:sym typeface="+mn-ea"/>
              </a:rPr>
              <a:t>上图</a:t>
            </a:r>
            <a:r>
              <a:rPr sz="1800" dirty="0">
                <a:solidFill>
                  <a:srgbClr val="000000"/>
                </a:solidFill>
                <a:latin typeface="宋体" panose="02010600030101010101" pitchFamily="2" charset="-122"/>
                <a:sym typeface="+mn-ea"/>
              </a:rPr>
              <a:t>所示。不可同时钳住两根导线。</a:t>
            </a:r>
            <a:endParaRPr lang="zh-CN" altLang="en-US" sz="1800" dirty="0">
              <a:solidFill>
                <a:srgbClr val="000000"/>
              </a:solidFill>
              <a:latin typeface="宋体" panose="02010600030101010101" pitchFamily="2" charset="-122"/>
              <a:sym typeface="+mn-ea"/>
            </a:endParaRPr>
          </a:p>
        </p:txBody>
      </p:sp>
      <p:sp>
        <p:nvSpPr>
          <p:cNvPr id="22535" name="矩形 10"/>
          <p:cNvSpPr/>
          <p:nvPr/>
        </p:nvSpPr>
        <p:spPr>
          <a:xfrm>
            <a:off x="636588" y="1834833"/>
            <a:ext cx="6699250" cy="675640"/>
          </a:xfrm>
          <a:prstGeom prst="rect">
            <a:avLst/>
          </a:prstGeom>
          <a:noFill/>
          <a:ln w="9525">
            <a:noFill/>
          </a:ln>
        </p:spPr>
        <p:txBody>
          <a:bodyPr>
            <a:spAutoFit/>
          </a:bodyPr>
          <a:lstStyle/>
          <a:p>
            <a:r>
              <a:rPr lang="zh-CN" altLang="en-US" dirty="0">
                <a:solidFill>
                  <a:srgbClr val="000000"/>
                </a:solidFill>
                <a:latin typeface="宋体" panose="02010600030101010101" pitchFamily="2" charset="-122"/>
              </a:rPr>
              <a:t>  </a:t>
            </a:r>
            <a:r>
              <a:rPr lang="zh-CN" altLang="en-US" sz="2000" dirty="0">
                <a:solidFill>
                  <a:srgbClr val="000000"/>
                </a:solidFill>
                <a:latin typeface="宋体" panose="02010600030101010101" pitchFamily="2" charset="-122"/>
              </a:rPr>
              <a:t> </a:t>
            </a:r>
            <a:r>
              <a:rPr lang="zh-CN" altLang="en-US" sz="2000" b="1" dirty="0">
                <a:solidFill>
                  <a:srgbClr val="000000"/>
                </a:solidFill>
                <a:latin typeface="宋体" panose="02010600030101010101" pitchFamily="2" charset="-122"/>
              </a:rPr>
              <a:t> </a:t>
            </a:r>
            <a:r>
              <a:rPr sz="1800" b="1" dirty="0">
                <a:solidFill>
                  <a:srgbClr val="000000"/>
                </a:solidFill>
                <a:latin typeface="宋体" panose="02010600030101010101" pitchFamily="2" charset="-122"/>
              </a:rPr>
              <a:t>钳形电流表又叫电流钳，是利用电流互感器原理制成的，分为指针式和数字式两种</a:t>
            </a:r>
            <a:r>
              <a:rPr lang="zh-CN" sz="1800" b="1" dirty="0">
                <a:solidFill>
                  <a:srgbClr val="000000"/>
                </a:solidFill>
                <a:latin typeface="宋体" panose="02010600030101010101" pitchFamily="2" charset="-122"/>
              </a:rPr>
              <a:t>。</a:t>
            </a:r>
            <a:r>
              <a:rPr sz="1800" b="1" dirty="0">
                <a:solidFill>
                  <a:srgbClr val="000000"/>
                </a:solidFill>
                <a:latin typeface="宋体" panose="02010600030101010101" pitchFamily="2" charset="-122"/>
              </a:rPr>
              <a:t>  </a:t>
            </a:r>
            <a:r>
              <a:rPr sz="1800" dirty="0">
                <a:solidFill>
                  <a:srgbClr val="000000"/>
                </a:solidFill>
                <a:latin typeface="宋体" panose="02010600030101010101" pitchFamily="2" charset="-122"/>
              </a:rPr>
              <a:t> </a:t>
            </a:r>
            <a:endParaRPr lang="zh-CN" altLang="en-US" sz="1800" dirty="0">
              <a:solidFill>
                <a:srgbClr val="000000"/>
              </a:solidFill>
              <a:latin typeface="宋体" panose="02010600030101010101" pitchFamily="2" charset="-122"/>
            </a:endParaRPr>
          </a:p>
        </p:txBody>
      </p:sp>
      <p:pic>
        <p:nvPicPr>
          <p:cNvPr id="1073742854" name="图片 1073742853"/>
          <p:cNvPicPr>
            <a:picLocks noChangeAspect="1"/>
          </p:cNvPicPr>
          <p:nvPr/>
        </p:nvPicPr>
        <p:blipFill>
          <a:blip r:embed="rId2"/>
          <a:stretch>
            <a:fillRect/>
          </a:stretch>
        </p:blipFill>
        <p:spPr>
          <a:xfrm>
            <a:off x="3584575" y="2229485"/>
            <a:ext cx="3751580" cy="2141855"/>
          </a:xfrm>
          <a:prstGeom prst="rect">
            <a:avLst/>
          </a:prstGeom>
          <a:noFill/>
          <a:ln w="9525">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3"/>
          <p:cNvSpPr txBox="1"/>
          <p:nvPr/>
        </p:nvSpPr>
        <p:spPr>
          <a:xfrm>
            <a:off x="2174875" y="547053"/>
            <a:ext cx="5161280" cy="521970"/>
          </a:xfrm>
          <a:prstGeom prst="rect">
            <a:avLst/>
          </a:prstGeom>
          <a:noFill/>
        </p:spPr>
        <p:txBody>
          <a:bodyPr wrap="none">
            <a:spAutoFit/>
          </a:bodyPr>
          <a:lstStyle/>
          <a:p>
            <a:pPr marR="0" defTabSz="914400">
              <a:buClrTx/>
              <a:buSzTx/>
              <a:buFontTx/>
              <a:buNone/>
              <a:defRPr/>
            </a:pPr>
            <a:r>
              <a:rPr kumimoji="0" lang="zh-CN" altLang="en-US" sz="2800" b="1" kern="1200" cap="none" spc="0" normalizeH="0" baseline="0" noProof="0" dirty="0">
                <a:solidFill>
                  <a:schemeClr val="tx2">
                    <a:lumMod val="60000"/>
                    <a:lumOff val="40000"/>
                  </a:schemeClr>
                </a:solidFill>
                <a:latin typeface="微软雅黑" panose="020B0503020204020204" pitchFamily="34" charset="-122"/>
                <a:ea typeface="微软雅黑" panose="020B0503020204020204" pitchFamily="34" charset="-122"/>
                <a:cs typeface="Arial" panose="020B0604020202020204" pitchFamily="34" charset="0"/>
                <a:sym typeface="+mn-ea"/>
              </a:rPr>
              <a:t>二、电动汽车维护保养检测工具</a:t>
            </a:r>
          </a:p>
        </p:txBody>
      </p:sp>
      <p:sp>
        <p:nvSpPr>
          <p:cNvPr id="22531" name="矩形 20"/>
          <p:cNvSpPr/>
          <p:nvPr/>
        </p:nvSpPr>
        <p:spPr>
          <a:xfrm>
            <a:off x="244475" y="1196975"/>
            <a:ext cx="4424045" cy="460375"/>
          </a:xfrm>
          <a:prstGeom prst="rect">
            <a:avLst/>
          </a:prstGeom>
          <a:solidFill>
            <a:srgbClr val="00B0F0"/>
          </a:solidFill>
          <a:ln w="9525">
            <a:noFill/>
          </a:ln>
        </p:spPr>
        <p:txBody>
          <a:bodyPr wrap="square">
            <a:spAutoFit/>
          </a:bodyPr>
          <a:lstStyle/>
          <a:p>
            <a:r>
              <a:rPr sz="2400" b="1" dirty="0">
                <a:solidFill>
                  <a:schemeClr val="bg1"/>
                </a:solidFill>
                <a:latin typeface="宋体" panose="02010600030101010101" pitchFamily="2" charset="-122"/>
              </a:rPr>
              <a:t>1．万用表（FLUKE1587/1577）</a:t>
            </a:r>
          </a:p>
        </p:txBody>
      </p:sp>
      <p:sp>
        <p:nvSpPr>
          <p:cNvPr id="22535" name="矩形 10"/>
          <p:cNvSpPr/>
          <p:nvPr/>
        </p:nvSpPr>
        <p:spPr>
          <a:xfrm>
            <a:off x="653415" y="2254250"/>
            <a:ext cx="3608070" cy="3046095"/>
          </a:xfrm>
          <a:prstGeom prst="rect">
            <a:avLst/>
          </a:prstGeom>
          <a:noFill/>
          <a:ln w="9525">
            <a:noFill/>
          </a:ln>
        </p:spPr>
        <p:txBody>
          <a:bodyPr wrap="square">
            <a:spAutoFit/>
          </a:bodyPr>
          <a:lstStyle/>
          <a:p>
            <a:pPr algn="just">
              <a:lnSpc>
                <a:spcPct val="150000"/>
              </a:lnSpc>
            </a:pPr>
            <a:r>
              <a:rPr lang="zh-CN" altLang="en-US" sz="2000" dirty="0">
                <a:solidFill>
                  <a:srgbClr val="000000"/>
                </a:solidFill>
                <a:latin typeface="宋体" panose="02010600030101010101" pitchFamily="2" charset="-122"/>
              </a:rPr>
              <a:t>   </a:t>
            </a:r>
            <a:r>
              <a:rPr lang="zh-CN" altLang="en-US" sz="1800" dirty="0">
                <a:solidFill>
                  <a:srgbClr val="000000"/>
                </a:solidFill>
                <a:latin typeface="宋体" panose="02010600030101010101" pitchFamily="2" charset="-122"/>
              </a:rPr>
              <a:t> </a:t>
            </a:r>
            <a:r>
              <a:rPr sz="1800" dirty="0">
                <a:solidFill>
                  <a:srgbClr val="000000"/>
                </a:solidFill>
                <a:latin typeface="宋体" panose="02010600030101010101" pitchFamily="2" charset="-122"/>
              </a:rPr>
              <a:t>万用表是电动汽车维护中不可或缺的电器测量仪表，可用于测量或测试AC/DC（交流/直流）电压和电流、电阻、电容、二极管等电量参数，FLUKE1587万用表还能测量温度、电频等，能进行绝缘测试。</a:t>
            </a:r>
          </a:p>
        </p:txBody>
      </p:sp>
      <p:pic>
        <p:nvPicPr>
          <p:cNvPr id="1073742857" name="图片 1073742856"/>
          <p:cNvPicPr>
            <a:picLocks noChangeAspect="1"/>
          </p:cNvPicPr>
          <p:nvPr/>
        </p:nvPicPr>
        <p:blipFill>
          <a:blip r:embed="rId2"/>
          <a:stretch>
            <a:fillRect/>
          </a:stretch>
        </p:blipFill>
        <p:spPr>
          <a:xfrm>
            <a:off x="4668520" y="1760855"/>
            <a:ext cx="3799840" cy="3848735"/>
          </a:xfrm>
          <a:prstGeom prst="rect">
            <a:avLst/>
          </a:prstGeom>
          <a:noFill/>
          <a:ln w="9525">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3"/>
          <p:cNvSpPr txBox="1"/>
          <p:nvPr/>
        </p:nvSpPr>
        <p:spPr>
          <a:xfrm>
            <a:off x="2174875" y="547053"/>
            <a:ext cx="5161280" cy="521970"/>
          </a:xfrm>
          <a:prstGeom prst="rect">
            <a:avLst/>
          </a:prstGeom>
          <a:noFill/>
        </p:spPr>
        <p:txBody>
          <a:bodyPr wrap="none">
            <a:spAutoFit/>
          </a:bodyPr>
          <a:lstStyle/>
          <a:p>
            <a:pPr marR="0" defTabSz="914400">
              <a:buClrTx/>
              <a:buSzTx/>
              <a:buFontTx/>
              <a:buNone/>
              <a:defRPr/>
            </a:pPr>
            <a:r>
              <a:rPr kumimoji="0" lang="zh-CN" altLang="en-US" sz="2800" b="1" kern="1200" cap="none" spc="0" normalizeH="0" baseline="0" noProof="0" dirty="0">
                <a:solidFill>
                  <a:schemeClr val="tx2">
                    <a:lumMod val="60000"/>
                    <a:lumOff val="40000"/>
                  </a:schemeClr>
                </a:solidFill>
                <a:latin typeface="微软雅黑" panose="020B0503020204020204" pitchFamily="34" charset="-122"/>
                <a:ea typeface="微软雅黑" panose="020B0503020204020204" pitchFamily="34" charset="-122"/>
                <a:cs typeface="Arial" panose="020B0604020202020204" pitchFamily="34" charset="0"/>
                <a:sym typeface="+mn-ea"/>
              </a:rPr>
              <a:t>二、电动汽车维护保养检测工具</a:t>
            </a:r>
          </a:p>
        </p:txBody>
      </p:sp>
      <p:sp>
        <p:nvSpPr>
          <p:cNvPr id="22531" name="矩形 20"/>
          <p:cNvSpPr/>
          <p:nvPr/>
        </p:nvSpPr>
        <p:spPr>
          <a:xfrm>
            <a:off x="244475" y="1196975"/>
            <a:ext cx="4424045" cy="460375"/>
          </a:xfrm>
          <a:prstGeom prst="rect">
            <a:avLst/>
          </a:prstGeom>
          <a:solidFill>
            <a:srgbClr val="00B0F0"/>
          </a:solidFill>
          <a:ln w="9525">
            <a:noFill/>
          </a:ln>
        </p:spPr>
        <p:txBody>
          <a:bodyPr wrap="square">
            <a:spAutoFit/>
          </a:bodyPr>
          <a:lstStyle/>
          <a:p>
            <a:r>
              <a:rPr sz="2400" b="1" dirty="0">
                <a:solidFill>
                  <a:schemeClr val="bg1"/>
                </a:solidFill>
                <a:latin typeface="宋体" panose="02010600030101010101" pitchFamily="2" charset="-122"/>
              </a:rPr>
              <a:t>1．万用表（FLUKE1587/1577）</a:t>
            </a:r>
          </a:p>
        </p:txBody>
      </p:sp>
      <p:sp>
        <p:nvSpPr>
          <p:cNvPr id="9" name="矩形 8"/>
          <p:cNvSpPr/>
          <p:nvPr/>
        </p:nvSpPr>
        <p:spPr>
          <a:xfrm>
            <a:off x="636905" y="1792605"/>
            <a:ext cx="4586605" cy="368300"/>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1</a:t>
            </a: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交流和直流电压、电阻、导通性测量</a:t>
            </a:r>
          </a:p>
        </p:txBody>
      </p:sp>
      <p:sp>
        <p:nvSpPr>
          <p:cNvPr id="100" name="文本框 99"/>
          <p:cNvSpPr txBox="1"/>
          <p:nvPr/>
        </p:nvSpPr>
        <p:spPr>
          <a:xfrm>
            <a:off x="948690" y="2273300"/>
            <a:ext cx="7378065" cy="706755"/>
          </a:xfrm>
          <a:prstGeom prst="rect">
            <a:avLst/>
          </a:prstGeom>
          <a:noFill/>
          <a:ln w="9525">
            <a:noFill/>
          </a:ln>
        </p:spPr>
        <p:txBody>
          <a:bodyPr wrap="square">
            <a:spAutoFit/>
          </a:bodyPr>
          <a:lstStyle/>
          <a:p>
            <a:pPr indent="304800"/>
            <a:r>
              <a:rPr lang="zh-CN" altLang="en-US" sz="2000">
                <a:latin typeface="宋体" panose="02010600030101010101" pitchFamily="2" charset="-122"/>
                <a:ea typeface="宋体" panose="02010600030101010101" pitchFamily="2" charset="-122"/>
                <a:cs typeface="宋体" panose="02010600030101010101" pitchFamily="2" charset="-122"/>
              </a:rPr>
              <a:t>为了避免触电、人身伤害，或损坏仪表，在测量电阻、导通性、二极管或电容之前，要断开电路电源并将所有高压电容器放电。</a:t>
            </a:r>
          </a:p>
        </p:txBody>
      </p:sp>
      <p:pic>
        <p:nvPicPr>
          <p:cNvPr id="1073742855" name="图片 1"/>
          <p:cNvPicPr>
            <a:picLocks noChangeAspect="1"/>
          </p:cNvPicPr>
          <p:nvPr/>
        </p:nvPicPr>
        <p:blipFill>
          <a:blip r:embed="rId2"/>
          <a:stretch>
            <a:fillRect/>
          </a:stretch>
        </p:blipFill>
        <p:spPr>
          <a:xfrm>
            <a:off x="1637030" y="3036570"/>
            <a:ext cx="5374005" cy="2911475"/>
          </a:xfrm>
          <a:prstGeom prst="rect">
            <a:avLst/>
          </a:prstGeom>
          <a:noFill/>
          <a:ln w="9525">
            <a:noFill/>
          </a:ln>
        </p:spPr>
      </p:pic>
      <p:sp>
        <p:nvSpPr>
          <p:cNvPr id="2" name="文本框 1"/>
          <p:cNvSpPr txBox="1"/>
          <p:nvPr/>
        </p:nvSpPr>
        <p:spPr>
          <a:xfrm>
            <a:off x="3618865" y="5948045"/>
            <a:ext cx="5080000" cy="368300"/>
          </a:xfrm>
          <a:prstGeom prst="rect">
            <a:avLst/>
          </a:prstGeom>
          <a:noFill/>
          <a:ln w="9525">
            <a:noFill/>
          </a:ln>
        </p:spPr>
        <p:txBody>
          <a:bodyPr>
            <a:spAutoFit/>
          </a:bodyPr>
          <a:lstStyle/>
          <a:p>
            <a:r>
              <a:rPr lang="zh-CN" altLang="en-US" sz="1800">
                <a:latin typeface="宋体" panose="02010600030101010101" pitchFamily="2" charset="-122"/>
                <a:ea typeface="宋体" panose="02010600030101010101" pitchFamily="2" charset="-122"/>
                <a:cs typeface="宋体" panose="02010600030101010101" pitchFamily="2" charset="-122"/>
              </a:rPr>
              <a:t>万用表测量电压</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3"/>
          <p:cNvSpPr txBox="1"/>
          <p:nvPr/>
        </p:nvSpPr>
        <p:spPr>
          <a:xfrm>
            <a:off x="2174875" y="547053"/>
            <a:ext cx="5161280" cy="521970"/>
          </a:xfrm>
          <a:prstGeom prst="rect">
            <a:avLst/>
          </a:prstGeom>
          <a:noFill/>
        </p:spPr>
        <p:txBody>
          <a:bodyPr wrap="none">
            <a:spAutoFit/>
          </a:bodyPr>
          <a:lstStyle/>
          <a:p>
            <a:pPr marR="0" defTabSz="914400">
              <a:buClrTx/>
              <a:buSzTx/>
              <a:buFontTx/>
              <a:buNone/>
              <a:defRPr/>
            </a:pPr>
            <a:r>
              <a:rPr kumimoji="0" lang="zh-CN" altLang="en-US" sz="2800" b="1" kern="1200" cap="none" spc="0" normalizeH="0" baseline="0" noProof="0" dirty="0">
                <a:solidFill>
                  <a:schemeClr val="tx2">
                    <a:lumMod val="60000"/>
                    <a:lumOff val="40000"/>
                  </a:schemeClr>
                </a:solidFill>
                <a:latin typeface="微软雅黑" panose="020B0503020204020204" pitchFamily="34" charset="-122"/>
                <a:ea typeface="微软雅黑" panose="020B0503020204020204" pitchFamily="34" charset="-122"/>
                <a:cs typeface="Arial" panose="020B0604020202020204" pitchFamily="34" charset="0"/>
                <a:sym typeface="+mn-ea"/>
              </a:rPr>
              <a:t>二、电动汽车维护保养检测工具</a:t>
            </a:r>
          </a:p>
        </p:txBody>
      </p:sp>
      <p:sp>
        <p:nvSpPr>
          <p:cNvPr id="22531" name="矩形 20"/>
          <p:cNvSpPr/>
          <p:nvPr/>
        </p:nvSpPr>
        <p:spPr>
          <a:xfrm>
            <a:off x="244475" y="1196975"/>
            <a:ext cx="4424045" cy="460375"/>
          </a:xfrm>
          <a:prstGeom prst="rect">
            <a:avLst/>
          </a:prstGeom>
          <a:solidFill>
            <a:srgbClr val="00B0F0"/>
          </a:solidFill>
          <a:ln w="9525">
            <a:noFill/>
          </a:ln>
        </p:spPr>
        <p:txBody>
          <a:bodyPr wrap="square">
            <a:spAutoFit/>
          </a:bodyPr>
          <a:lstStyle/>
          <a:p>
            <a:r>
              <a:rPr sz="2400" b="1" dirty="0">
                <a:solidFill>
                  <a:schemeClr val="bg1"/>
                </a:solidFill>
                <a:latin typeface="宋体" panose="02010600030101010101" pitchFamily="2" charset="-122"/>
              </a:rPr>
              <a:t>1．万用表（FLUKE1587/1577）</a:t>
            </a:r>
          </a:p>
        </p:txBody>
      </p:sp>
      <p:sp>
        <p:nvSpPr>
          <p:cNvPr id="9" name="矩形 8"/>
          <p:cNvSpPr/>
          <p:nvPr/>
        </p:nvSpPr>
        <p:spPr>
          <a:xfrm>
            <a:off x="636905" y="1792605"/>
            <a:ext cx="4586605" cy="368300"/>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1</a:t>
            </a: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交流和直流电压、电阻、导通性测量</a:t>
            </a:r>
          </a:p>
        </p:txBody>
      </p:sp>
      <p:sp>
        <p:nvSpPr>
          <p:cNvPr id="2" name="文本框 1"/>
          <p:cNvSpPr txBox="1"/>
          <p:nvPr/>
        </p:nvSpPr>
        <p:spPr>
          <a:xfrm>
            <a:off x="1849120" y="5539740"/>
            <a:ext cx="5080000" cy="368300"/>
          </a:xfrm>
          <a:prstGeom prst="rect">
            <a:avLst/>
          </a:prstGeom>
          <a:noFill/>
          <a:ln w="9525">
            <a:noFill/>
          </a:ln>
        </p:spPr>
        <p:txBody>
          <a:bodyPr>
            <a:spAutoFit/>
          </a:bodyPr>
          <a:lstStyle/>
          <a:p>
            <a:r>
              <a:rPr lang="zh-CN" altLang="en-US" sz="1800">
                <a:latin typeface="宋体" panose="02010600030101010101" pitchFamily="2" charset="-122"/>
                <a:ea typeface="宋体" panose="02010600030101010101" pitchFamily="2" charset="-122"/>
                <a:cs typeface="宋体" panose="02010600030101010101" pitchFamily="2" charset="-122"/>
              </a:rPr>
              <a:t>万用表测量电阻</a:t>
            </a:r>
          </a:p>
        </p:txBody>
      </p:sp>
      <p:pic>
        <p:nvPicPr>
          <p:cNvPr id="1073742860" name="图片 53"/>
          <p:cNvPicPr>
            <a:picLocks noChangeAspect="1"/>
          </p:cNvPicPr>
          <p:nvPr/>
        </p:nvPicPr>
        <p:blipFill>
          <a:blip r:embed="rId2"/>
          <a:stretch>
            <a:fillRect/>
          </a:stretch>
        </p:blipFill>
        <p:spPr>
          <a:xfrm>
            <a:off x="1244600" y="2237740"/>
            <a:ext cx="2860040" cy="3302000"/>
          </a:xfrm>
          <a:prstGeom prst="rect">
            <a:avLst/>
          </a:prstGeom>
          <a:noFill/>
          <a:ln w="9525">
            <a:noFill/>
          </a:ln>
        </p:spPr>
      </p:pic>
      <p:pic>
        <p:nvPicPr>
          <p:cNvPr id="1073742861" name="图片 55"/>
          <p:cNvPicPr>
            <a:picLocks noChangeAspect="1"/>
          </p:cNvPicPr>
          <p:nvPr/>
        </p:nvPicPr>
        <p:blipFill>
          <a:blip r:embed="rId3"/>
          <a:stretch>
            <a:fillRect/>
          </a:stretch>
        </p:blipFill>
        <p:spPr>
          <a:xfrm>
            <a:off x="4668520" y="2238375"/>
            <a:ext cx="2903220" cy="3301365"/>
          </a:xfrm>
          <a:prstGeom prst="rect">
            <a:avLst/>
          </a:prstGeom>
          <a:noFill/>
          <a:ln w="9525">
            <a:noFill/>
          </a:ln>
        </p:spPr>
      </p:pic>
      <p:sp>
        <p:nvSpPr>
          <p:cNvPr id="3" name="文本框 2"/>
          <p:cNvSpPr txBox="1"/>
          <p:nvPr/>
        </p:nvSpPr>
        <p:spPr>
          <a:xfrm>
            <a:off x="5223510" y="5539740"/>
            <a:ext cx="5080000" cy="368300"/>
          </a:xfrm>
          <a:prstGeom prst="rect">
            <a:avLst/>
          </a:prstGeom>
          <a:noFill/>
          <a:ln w="9525">
            <a:noFill/>
          </a:ln>
        </p:spPr>
        <p:txBody>
          <a:bodyPr>
            <a:spAutoFit/>
          </a:bodyPr>
          <a:lstStyle/>
          <a:p>
            <a:r>
              <a:rPr lang="zh-CN" altLang="en-US" sz="1800">
                <a:latin typeface="宋体" panose="02010600030101010101" pitchFamily="2" charset="-122"/>
                <a:ea typeface="宋体" panose="02010600030101010101" pitchFamily="2" charset="-122"/>
                <a:cs typeface="宋体" panose="02010600030101010101" pitchFamily="2" charset="-122"/>
              </a:rPr>
              <a:t>万用表测量导通性</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文本占位符 8"/>
          <p:cNvSpPr>
            <a:spLocks noGrp="1"/>
          </p:cNvSpPr>
          <p:nvPr>
            <p:ph type="body" sz="half"/>
          </p:nvPr>
        </p:nvSpPr>
        <p:spPr>
          <a:xfrm>
            <a:off x="2540000" y="1520825"/>
            <a:ext cx="6604000" cy="687388"/>
          </a:xfrm>
        </p:spPr>
        <p:txBody>
          <a:bodyPr vert="horz" wrap="square" lIns="91440" tIns="45720" rIns="91440" bIns="45720" anchor="t"/>
          <a:lstStyle>
            <a:lvl1pPr lvl="0">
              <a:defRPr sz="2800"/>
            </a:lvl1pPr>
            <a:lvl2pPr lvl="1">
              <a:defRPr sz="2400"/>
            </a:lvl2pPr>
            <a:lvl3pPr lvl="2">
              <a:defRPr sz="2000"/>
            </a:lvl3pPr>
            <a:lvl4pPr lvl="3">
              <a:defRPr sz="1800"/>
            </a:lvl4pPr>
            <a:lvl5pPr lvl="4">
              <a:defRPr sz="1800"/>
            </a:lvl5pPr>
          </a:lstStyle>
          <a:p>
            <a:pPr lvl="0" eaLnBrk="1" hangingPunct="1">
              <a:buNone/>
            </a:pPr>
            <a:r>
              <a:rPr lang="zh-CN" altLang="en-US" sz="3600" b="1" dirty="0">
                <a:solidFill>
                  <a:srgbClr val="00B050"/>
                </a:solidFill>
                <a:latin typeface="Arial" panose="020B0604020202020204" pitchFamily="34" charset="0"/>
                <a:ea typeface="微软雅黑" panose="020B0503020204020204" pitchFamily="34" charset="-122"/>
              </a:rPr>
              <a:t>电动汽车车辆作业前场地准备</a:t>
            </a:r>
          </a:p>
        </p:txBody>
      </p:sp>
      <p:sp>
        <p:nvSpPr>
          <p:cNvPr id="16387" name="文本占位符 9"/>
          <p:cNvSpPr>
            <a:spLocks noGrp="1"/>
          </p:cNvSpPr>
          <p:nvPr>
            <p:ph type="body" sz="half" idx="4294967295"/>
          </p:nvPr>
        </p:nvSpPr>
        <p:spPr>
          <a:xfrm>
            <a:off x="1" y="620713"/>
            <a:ext cx="9144000" cy="357187"/>
          </a:xfrm>
        </p:spPr>
        <p:txBody>
          <a:bodyPr vert="horz" wrap="square" lIns="91440" tIns="45720" rIns="91440" bIns="45720" anchor="t"/>
          <a:lstStyle/>
          <a:p>
            <a:pPr eaLnBrk="1" hangingPunct="1"/>
            <a:r>
              <a:rPr lang="zh-CN" altLang="en-US" kern="1200" dirty="0">
                <a:solidFill>
                  <a:srgbClr val="0070C0"/>
                </a:solidFill>
                <a:latin typeface="微软雅黑" panose="020B0503020204020204" pitchFamily="34" charset="-122"/>
                <a:ea typeface="微软雅黑" panose="020B0503020204020204" pitchFamily="34" charset="-122"/>
                <a:cs typeface="+mn-cs"/>
              </a:rPr>
              <a:t>项目</a:t>
            </a:r>
            <a:r>
              <a:rPr lang="en-US" altLang="zh-CN" kern="1200" dirty="0">
                <a:solidFill>
                  <a:srgbClr val="0070C0"/>
                </a:solidFill>
                <a:latin typeface="微软雅黑" panose="020B0503020204020204" pitchFamily="34" charset="-122"/>
                <a:ea typeface="微软雅黑" panose="020B0503020204020204" pitchFamily="34" charset="-122"/>
                <a:cs typeface="+mn-cs"/>
              </a:rPr>
              <a:t>1  </a:t>
            </a:r>
            <a:r>
              <a:rPr lang="zh-CN" altLang="en-US" kern="1200" dirty="0">
                <a:solidFill>
                  <a:srgbClr val="0070C0"/>
                </a:solidFill>
                <a:latin typeface="微软雅黑" panose="020B0503020204020204" pitchFamily="34" charset="-122"/>
                <a:ea typeface="微软雅黑" panose="020B0503020204020204" pitchFamily="34" charset="-122"/>
                <a:cs typeface="+mn-cs"/>
                <a:sym typeface="+mn-ea"/>
              </a:rPr>
              <a:t>电动汽车维护保养准备</a:t>
            </a:r>
          </a:p>
        </p:txBody>
      </p:sp>
      <p:sp>
        <p:nvSpPr>
          <p:cNvPr id="11" name="文本占位符 10"/>
          <p:cNvSpPr>
            <a:spLocks noGrp="1"/>
          </p:cNvSpPr>
          <p:nvPr>
            <p:ph type="body" sz="half" idx="4294967295"/>
          </p:nvPr>
        </p:nvSpPr>
        <p:spPr>
          <a:xfrm>
            <a:off x="423863" y="2559050"/>
            <a:ext cx="4322763" cy="3584575"/>
          </a:xfrm>
          <a:solidFill>
            <a:schemeClr val="lt1"/>
          </a:solidFill>
          <a:ln>
            <a:solidFill>
              <a:schemeClr val="accent3"/>
            </a:solidFill>
          </a:ln>
        </p:spPr>
        <p:txBody>
          <a:bodyPr vert="horz" wrap="square" lIns="91440" tIns="45720" rIns="91440" bIns="45720" numCol="1" rtlCol="0" anchor="t" anchorCtr="0" compatLnSpc="1">
            <a:noAutofit/>
          </a:bodyPr>
          <a:lstStyle/>
          <a:p>
            <a:pPr marL="532130" marR="0" lvl="0" indent="-532130" algn="ctr" defTabSz="914400" rtl="0" eaLnBrk="1" fontAlgn="auto" latinLnBrk="0" hangingPunct="1">
              <a:lnSpc>
                <a:spcPct val="100000"/>
              </a:lnSpc>
              <a:spcBef>
                <a:spcPts val="600"/>
              </a:spcBef>
              <a:spcAft>
                <a:spcPts val="0"/>
              </a:spcAft>
              <a:buClrTx/>
              <a:buSzPct val="120000"/>
              <a:buFont typeface="Arial" panose="020B0604020202020204" pitchFamily="34" charset="0"/>
              <a:buNone/>
              <a:tabLst>
                <a:tab pos="531495" algn="l"/>
              </a:tabLst>
              <a:defRPr/>
            </a:pPr>
            <a:r>
              <a:rPr kumimoji="0" lang="zh-CN" altLang="en-US" sz="2400" b="0" i="0" u="none" strike="noStrike" kern="1200" cap="none" spc="200" normalizeH="0" baseline="0" noProof="0" dirty="0" smtClean="0">
                <a:ln>
                  <a:noFill/>
                </a:ln>
                <a:solidFill>
                  <a:srgbClr val="FF0000"/>
                </a:solidFill>
                <a:effectLst/>
                <a:uLnTx/>
                <a:uFillTx/>
                <a:latin typeface="方正舒体" pitchFamily="2" charset="-122"/>
                <a:ea typeface="方正舒体" pitchFamily="2" charset="-122"/>
                <a:cs typeface="+mn-cs"/>
                <a:sym typeface="+mn-ea"/>
              </a:rPr>
              <a:t>学习目标</a:t>
            </a:r>
            <a:endParaRPr kumimoji="0" lang="en-US" altLang="zh-CN" sz="2400" b="0" i="0" u="none" strike="noStrike" kern="1200" cap="none" spc="200" normalizeH="0" baseline="0" noProof="0" dirty="0" smtClean="0">
              <a:ln>
                <a:noFill/>
              </a:ln>
              <a:solidFill>
                <a:srgbClr val="FF0000"/>
              </a:solidFill>
              <a:effectLst/>
              <a:uLnTx/>
              <a:uFillTx/>
              <a:latin typeface="方正舒体" pitchFamily="2" charset="-122"/>
              <a:ea typeface="方正舒体" pitchFamily="2" charset="-122"/>
              <a:cs typeface="+mn-cs"/>
              <a:sym typeface="+mn-ea"/>
            </a:endParaRPr>
          </a:p>
          <a:p>
            <a:pPr marL="532130" marR="0" lvl="0" indent="-532130" algn="l" defTabSz="914400" rtl="0" eaLnBrk="1" fontAlgn="auto" latinLnBrk="0" hangingPunct="1">
              <a:spcBef>
                <a:spcPts val="600"/>
              </a:spcBef>
              <a:spcAft>
                <a:spcPts val="0"/>
              </a:spcAft>
              <a:buClrTx/>
              <a:buSzPct val="120000"/>
              <a:buFont typeface="Arial" panose="020B0604020202020204" pitchFamily="34" charset="0"/>
              <a:buNone/>
              <a:tabLst>
                <a:tab pos="531495" algn="l"/>
              </a:tabLst>
              <a:defRPr/>
            </a:pPr>
            <a:r>
              <a:rPr kumimoji="0" lang="zh-CN" altLang="zh-CN" sz="1800" b="0" i="0" u="none" strike="noStrike" kern="1200" cap="none" spc="200" normalizeH="0" baseline="0" noProof="0" dirty="0" smtClean="0">
                <a:ln>
                  <a:noFill/>
                </a:ln>
                <a:solidFill>
                  <a:schemeClr val="tx1">
                    <a:lumMod val="85000"/>
                    <a:lumOff val="15000"/>
                  </a:schemeClr>
                </a:solidFill>
                <a:effectLst/>
                <a:uLnTx/>
                <a:uFillTx/>
                <a:cs typeface="+mn-cs"/>
                <a:sym typeface="+mn-ea"/>
              </a:rPr>
              <a:t>1.</a:t>
            </a:r>
            <a:r>
              <a:rPr kumimoji="0" lang="en-US" altLang="zh-CN" sz="1800" b="0" i="0" u="none" strike="noStrike" kern="1200" cap="none" spc="200" normalizeH="0" baseline="0" noProof="0" dirty="0" smtClean="0">
                <a:ln>
                  <a:noFill/>
                </a:ln>
                <a:solidFill>
                  <a:schemeClr val="tx1">
                    <a:lumMod val="85000"/>
                    <a:lumOff val="15000"/>
                  </a:schemeClr>
                </a:solidFill>
                <a:effectLst/>
                <a:uLnTx/>
                <a:uFillTx/>
                <a:cs typeface="+mn-cs"/>
                <a:sym typeface="+mn-ea"/>
              </a:rPr>
              <a:t> </a:t>
            </a:r>
            <a:r>
              <a:rPr kumimoji="0" lang="zh-CN" altLang="zh-CN" sz="1800" b="0" i="0" u="none" strike="noStrike" kern="1200" cap="none" spc="200" normalizeH="0" baseline="0" noProof="0" dirty="0" smtClean="0">
                <a:ln>
                  <a:noFill/>
                </a:ln>
                <a:solidFill>
                  <a:schemeClr val="tx1">
                    <a:lumMod val="85000"/>
                    <a:lumOff val="15000"/>
                  </a:schemeClr>
                </a:solidFill>
                <a:effectLst/>
                <a:uLnTx/>
                <a:uFillTx/>
                <a:cs typeface="+mn-cs"/>
                <a:sym typeface="+mn-ea"/>
              </a:rPr>
              <a:t>掌握电动汽车维护保养作业规范；</a:t>
            </a:r>
          </a:p>
          <a:p>
            <a:pPr marL="532130" marR="0" lvl="0" indent="-532130" algn="l" defTabSz="914400" rtl="0" eaLnBrk="1" fontAlgn="auto" latinLnBrk="0" hangingPunct="1">
              <a:spcBef>
                <a:spcPts val="600"/>
              </a:spcBef>
              <a:spcAft>
                <a:spcPts val="0"/>
              </a:spcAft>
              <a:buClrTx/>
              <a:buSzPct val="120000"/>
              <a:buFont typeface="Arial" panose="020B0604020202020204" pitchFamily="34" charset="0"/>
              <a:buNone/>
              <a:tabLst>
                <a:tab pos="531495" algn="l"/>
              </a:tabLst>
              <a:defRPr/>
            </a:pPr>
            <a:r>
              <a:rPr kumimoji="0" lang="zh-CN" altLang="zh-CN" sz="1800" b="0" i="0" u="none" strike="noStrike" kern="1200" cap="none" spc="200" normalizeH="0" baseline="0" noProof="0" dirty="0" smtClean="0">
                <a:ln>
                  <a:noFill/>
                </a:ln>
                <a:solidFill>
                  <a:schemeClr val="tx1">
                    <a:lumMod val="85000"/>
                    <a:lumOff val="15000"/>
                  </a:schemeClr>
                </a:solidFill>
                <a:effectLst/>
                <a:uLnTx/>
                <a:uFillTx/>
                <a:cs typeface="+mn-cs"/>
                <a:sym typeface="+mn-ea"/>
              </a:rPr>
              <a:t>2.</a:t>
            </a:r>
            <a:r>
              <a:rPr kumimoji="0" lang="en-US" altLang="zh-CN" sz="1800" b="0" i="0" u="none" strike="noStrike" kern="1200" cap="none" spc="200" normalizeH="0" baseline="0" noProof="0" dirty="0" smtClean="0">
                <a:ln>
                  <a:noFill/>
                </a:ln>
                <a:solidFill>
                  <a:schemeClr val="tx1">
                    <a:lumMod val="85000"/>
                    <a:lumOff val="15000"/>
                  </a:schemeClr>
                </a:solidFill>
                <a:effectLst/>
                <a:uLnTx/>
                <a:uFillTx/>
                <a:cs typeface="+mn-cs"/>
                <a:sym typeface="+mn-ea"/>
              </a:rPr>
              <a:t> </a:t>
            </a:r>
            <a:r>
              <a:rPr kumimoji="0" lang="zh-CN" altLang="zh-CN" sz="1800" b="0" i="0" u="none" strike="noStrike" kern="1200" cap="none" spc="200" normalizeH="0" baseline="0" noProof="0" dirty="0" smtClean="0">
                <a:ln>
                  <a:noFill/>
                </a:ln>
                <a:solidFill>
                  <a:schemeClr val="tx1">
                    <a:lumMod val="85000"/>
                    <a:lumOff val="15000"/>
                  </a:schemeClr>
                </a:solidFill>
                <a:effectLst/>
                <a:uLnTx/>
                <a:uFillTx/>
                <a:cs typeface="+mn-cs"/>
                <a:sym typeface="+mn-ea"/>
              </a:rPr>
              <a:t>北汽新能源系列电动汽车维护保</a:t>
            </a:r>
            <a:endParaRPr kumimoji="0" lang="en-US" altLang="zh-CN" sz="1800" b="0" i="0" u="none" strike="noStrike" kern="1200" cap="none" spc="200" normalizeH="0" baseline="0" noProof="0" dirty="0" smtClean="0">
              <a:ln>
                <a:noFill/>
              </a:ln>
              <a:solidFill>
                <a:schemeClr val="tx1">
                  <a:lumMod val="85000"/>
                  <a:lumOff val="15000"/>
                </a:schemeClr>
              </a:solidFill>
              <a:effectLst/>
              <a:uLnTx/>
              <a:uFillTx/>
              <a:cs typeface="+mn-cs"/>
              <a:sym typeface="+mn-ea"/>
            </a:endParaRPr>
          </a:p>
          <a:p>
            <a:pPr marL="532130" marR="0" lvl="0" indent="-532130" algn="l" defTabSz="914400" rtl="0" eaLnBrk="1" fontAlgn="auto" latinLnBrk="0" hangingPunct="1">
              <a:spcBef>
                <a:spcPts val="600"/>
              </a:spcBef>
              <a:spcAft>
                <a:spcPts val="0"/>
              </a:spcAft>
              <a:buClrTx/>
              <a:buSzPct val="120000"/>
              <a:buFont typeface="Arial" panose="020B0604020202020204" pitchFamily="34" charset="0"/>
              <a:buNone/>
              <a:tabLst>
                <a:tab pos="531495" algn="l"/>
              </a:tabLst>
              <a:defRPr/>
            </a:pPr>
            <a:r>
              <a:rPr lang="en-US" altLang="zh-CN" sz="1800" spc="200" dirty="0" smtClean="0">
                <a:sym typeface="+mn-ea"/>
              </a:rPr>
              <a:t>    </a:t>
            </a:r>
            <a:r>
              <a:rPr kumimoji="0" lang="zh-CN" altLang="zh-CN" sz="1800" b="0" i="0" u="none" strike="noStrike" kern="1200" cap="none" spc="200" normalizeH="0" baseline="0" noProof="0" dirty="0" smtClean="0">
                <a:ln>
                  <a:noFill/>
                </a:ln>
                <a:solidFill>
                  <a:schemeClr val="tx1">
                    <a:lumMod val="85000"/>
                    <a:lumOff val="15000"/>
                  </a:schemeClr>
                </a:solidFill>
                <a:effectLst/>
                <a:uLnTx/>
                <a:uFillTx/>
                <a:cs typeface="+mn-cs"/>
                <a:sym typeface="+mn-ea"/>
              </a:rPr>
              <a:t>养类别、项目及内容；</a:t>
            </a:r>
          </a:p>
          <a:p>
            <a:pPr marL="532130" marR="0" lvl="0" indent="-532130" algn="l" defTabSz="914400" rtl="0" eaLnBrk="1" fontAlgn="auto" latinLnBrk="0" hangingPunct="1">
              <a:spcBef>
                <a:spcPts val="600"/>
              </a:spcBef>
              <a:spcAft>
                <a:spcPts val="0"/>
              </a:spcAft>
              <a:buClrTx/>
              <a:buSzPct val="120000"/>
              <a:buFont typeface="Arial" panose="020B0604020202020204" pitchFamily="34" charset="0"/>
              <a:buNone/>
              <a:tabLst>
                <a:tab pos="531495" algn="l"/>
              </a:tabLst>
              <a:defRPr/>
            </a:pPr>
            <a:r>
              <a:rPr kumimoji="0" lang="en-US" altLang="zh-CN" sz="1800" b="0" i="0" u="none" strike="noStrike" kern="1200" cap="none" spc="200" normalizeH="0" baseline="0" noProof="0" dirty="0" smtClean="0">
                <a:ln>
                  <a:noFill/>
                </a:ln>
                <a:solidFill>
                  <a:schemeClr val="tx1">
                    <a:lumMod val="85000"/>
                    <a:lumOff val="15000"/>
                  </a:schemeClr>
                </a:solidFill>
                <a:effectLst/>
                <a:uLnTx/>
                <a:uFillTx/>
                <a:cs typeface="+mn-cs"/>
                <a:sym typeface="+mn-ea"/>
              </a:rPr>
              <a:t>3. </a:t>
            </a:r>
            <a:r>
              <a:rPr kumimoji="0" lang="zh-CN" altLang="zh-CN" sz="1800" b="0" i="0" u="none" strike="noStrike" kern="1200" cap="none" spc="200" normalizeH="0" baseline="0" noProof="0" dirty="0" smtClean="0">
                <a:ln>
                  <a:noFill/>
                </a:ln>
                <a:solidFill>
                  <a:schemeClr val="tx1">
                    <a:lumMod val="85000"/>
                    <a:lumOff val="15000"/>
                  </a:schemeClr>
                </a:solidFill>
                <a:effectLst/>
                <a:uLnTx/>
                <a:uFillTx/>
                <a:cs typeface="+mn-cs"/>
                <a:sym typeface="+mn-ea"/>
              </a:rPr>
              <a:t>掌握电动汽车维护保养作业前场</a:t>
            </a:r>
            <a:endParaRPr kumimoji="0" lang="en-US" altLang="zh-CN" sz="1800" b="0" i="0" u="none" strike="noStrike" kern="1200" cap="none" spc="200" normalizeH="0" baseline="0" noProof="0" dirty="0" smtClean="0">
              <a:ln>
                <a:noFill/>
              </a:ln>
              <a:solidFill>
                <a:schemeClr val="tx1">
                  <a:lumMod val="85000"/>
                  <a:lumOff val="15000"/>
                </a:schemeClr>
              </a:solidFill>
              <a:effectLst/>
              <a:uLnTx/>
              <a:uFillTx/>
              <a:cs typeface="+mn-cs"/>
              <a:sym typeface="+mn-ea"/>
            </a:endParaRPr>
          </a:p>
          <a:p>
            <a:pPr marL="532130" marR="0" lvl="0" indent="-532130" algn="l" defTabSz="914400" rtl="0" eaLnBrk="1" fontAlgn="auto" latinLnBrk="0" hangingPunct="1">
              <a:spcBef>
                <a:spcPts val="600"/>
              </a:spcBef>
              <a:spcAft>
                <a:spcPts val="0"/>
              </a:spcAft>
              <a:buClrTx/>
              <a:buSzPct val="120000"/>
              <a:buFont typeface="Arial" panose="020B0604020202020204" pitchFamily="34" charset="0"/>
              <a:buNone/>
              <a:tabLst>
                <a:tab pos="531495" algn="l"/>
              </a:tabLst>
              <a:defRPr/>
            </a:pPr>
            <a:r>
              <a:rPr kumimoji="0" lang="en-US" altLang="zh-CN" sz="1800" b="0" i="0" u="none" strike="noStrike" kern="1200" cap="none" spc="200" normalizeH="0" baseline="0" noProof="0" dirty="0" smtClean="0">
                <a:ln>
                  <a:noFill/>
                </a:ln>
                <a:solidFill>
                  <a:schemeClr val="tx1">
                    <a:lumMod val="85000"/>
                    <a:lumOff val="15000"/>
                  </a:schemeClr>
                </a:solidFill>
                <a:effectLst/>
                <a:uLnTx/>
                <a:uFillTx/>
                <a:cs typeface="+mn-cs"/>
                <a:sym typeface="+mn-ea"/>
              </a:rPr>
              <a:t>   </a:t>
            </a:r>
            <a:r>
              <a:rPr kumimoji="0" lang="zh-CN" altLang="zh-CN" sz="1800" b="0" i="0" u="none" strike="noStrike" kern="1200" cap="none" spc="200" normalizeH="0" baseline="0" noProof="0" dirty="0" smtClean="0">
                <a:ln>
                  <a:noFill/>
                </a:ln>
                <a:solidFill>
                  <a:schemeClr val="tx1">
                    <a:lumMod val="85000"/>
                    <a:lumOff val="15000"/>
                  </a:schemeClr>
                </a:solidFill>
                <a:effectLst/>
                <a:uLnTx/>
                <a:uFillTx/>
                <a:cs typeface="+mn-cs"/>
                <a:sym typeface="+mn-ea"/>
              </a:rPr>
              <a:t>地的检查准备。</a:t>
            </a:r>
          </a:p>
          <a:p>
            <a:pPr marL="532130" marR="0" lvl="0" indent="-532130" algn="l" defTabSz="914400" rtl="0" eaLnBrk="1" fontAlgn="auto" latinLnBrk="0" hangingPunct="1">
              <a:lnSpc>
                <a:spcPct val="100000"/>
              </a:lnSpc>
              <a:spcBef>
                <a:spcPts val="600"/>
              </a:spcBef>
              <a:spcAft>
                <a:spcPts val="0"/>
              </a:spcAft>
              <a:buClrTx/>
              <a:buSzPct val="120000"/>
              <a:buFont typeface="Arial" panose="020B0604020202020204" pitchFamily="34" charset="0"/>
              <a:buNone/>
              <a:tabLst>
                <a:tab pos="531495" algn="l"/>
              </a:tabLst>
              <a:defRPr/>
            </a:pPr>
            <a:endParaRPr kumimoji="0" lang="zh-CN" altLang="zh-CN" sz="1800" b="0" i="0" u="none" strike="noStrike" kern="1200" cap="none" spc="200" normalizeH="0" baseline="0" noProof="0" dirty="0" smtClean="0">
              <a:ln>
                <a:noFill/>
              </a:ln>
              <a:solidFill>
                <a:schemeClr val="tx1">
                  <a:lumMod val="85000"/>
                  <a:lumOff val="15000"/>
                </a:schemeClr>
              </a:solidFill>
              <a:effectLst/>
              <a:uLnTx/>
              <a:uFillTx/>
              <a:cs typeface="+mn-cs"/>
              <a:sym typeface="+mn-ea"/>
            </a:endParaRPr>
          </a:p>
          <a:p>
            <a:pPr marL="0" marR="0" lvl="0" indent="0" algn="ctr" defTabSz="914400" rtl="0" eaLnBrk="1" fontAlgn="auto" latinLnBrk="0" hangingPunct="1">
              <a:lnSpc>
                <a:spcPct val="150000"/>
              </a:lnSpc>
              <a:spcBef>
                <a:spcPct val="20000"/>
              </a:spcBef>
              <a:spcAft>
                <a:spcPts val="0"/>
              </a:spcAft>
              <a:buClrTx/>
              <a:buSzTx/>
              <a:buFont typeface="Arial" panose="020B0604020202020204" pitchFamily="34" charset="0"/>
              <a:buNone/>
              <a:defRPr/>
            </a:pPr>
            <a:endParaRPr kumimoji="0" lang="zh-CN" altLang="zh-CN" sz="1800" b="0" i="0" u="none" strike="noStrike" kern="1200" cap="none" spc="200" normalizeH="0" baseline="0" noProof="0" dirty="0" smtClean="0">
              <a:ln>
                <a:noFill/>
              </a:ln>
              <a:solidFill>
                <a:schemeClr val="tx1">
                  <a:lumMod val="85000"/>
                  <a:lumOff val="15000"/>
                </a:schemeClr>
              </a:solidFill>
              <a:effectLst/>
              <a:uLnTx/>
              <a:uFillTx/>
              <a:cs typeface="+mn-cs"/>
            </a:endParaRPr>
          </a:p>
        </p:txBody>
      </p:sp>
      <p:sp>
        <p:nvSpPr>
          <p:cNvPr id="16" name="文本占位符 10"/>
          <p:cNvSpPr>
            <a:spLocks noGrp="1"/>
          </p:cNvSpPr>
          <p:nvPr>
            <p:ph type="body" sz="half" idx="4294967295"/>
          </p:nvPr>
        </p:nvSpPr>
        <p:spPr>
          <a:xfrm>
            <a:off x="4929188" y="2559050"/>
            <a:ext cx="4009329" cy="3584575"/>
          </a:xfrm>
          <a:solidFill>
            <a:schemeClr val="lt1"/>
          </a:solidFill>
          <a:ln>
            <a:solidFill>
              <a:schemeClr val="accent3"/>
            </a:solidFill>
          </a:ln>
        </p:spPr>
        <p:txBody>
          <a:bodyPr vert="horz" wrap="square" lIns="91440" tIns="45720" rIns="91440" bIns="45720" numCol="1" rtlCol="0" anchor="t" anchorCtr="0" compatLnSpc="1">
            <a:noAutofit/>
          </a:bodyPr>
          <a:lstStyle/>
          <a:p>
            <a:pPr marL="0" marR="0" lvl="0" indent="0" algn="ctr"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zh-CN" altLang="en-US" sz="2400" b="0" i="0" u="none" strike="noStrike" kern="1200" cap="none" spc="0" normalizeH="0" baseline="0" noProof="0" dirty="0" smtClean="0">
                <a:ln>
                  <a:noFill/>
                </a:ln>
                <a:solidFill>
                  <a:srgbClr val="FF0000"/>
                </a:solidFill>
                <a:effectLst/>
                <a:uLnTx/>
                <a:uFillTx/>
                <a:latin typeface="方正舒体" pitchFamily="2" charset="-122"/>
                <a:ea typeface="方正舒体" pitchFamily="2" charset="-122"/>
                <a:cs typeface="+mn-cs"/>
              </a:rPr>
              <a:t>学习准备</a:t>
            </a:r>
            <a:endParaRPr kumimoji="0" lang="en-US" altLang="zh-CN" sz="2400" b="0" i="0" u="none" strike="noStrike" kern="1200" cap="none" spc="0" normalizeH="0" baseline="0" noProof="0" dirty="0" smtClean="0">
              <a:ln>
                <a:noFill/>
              </a:ln>
              <a:solidFill>
                <a:srgbClr val="FF0000"/>
              </a:solidFill>
              <a:effectLst/>
              <a:uLnTx/>
              <a:uFillTx/>
              <a:latin typeface="方正舒体" pitchFamily="2" charset="-122"/>
              <a:ea typeface="方正舒体" pitchFamily="2" charset="-122"/>
              <a:cs typeface="+mn-cs"/>
            </a:endParaRPr>
          </a:p>
          <a:p>
            <a:pPr marL="532130" marR="0" lvl="0" indent="-532130" algn="l" defTabSz="914400" rtl="0" eaLnBrk="1" fontAlgn="auto" latinLnBrk="0" hangingPunct="1">
              <a:lnSpc>
                <a:spcPct val="100000"/>
              </a:lnSpc>
              <a:spcBef>
                <a:spcPts val="600"/>
              </a:spcBef>
              <a:spcAft>
                <a:spcPts val="0"/>
              </a:spcAft>
              <a:buClrTx/>
              <a:buSzPct val="120000"/>
              <a:buFont typeface="Arial" panose="020B0604020202020204" pitchFamily="34" charset="0"/>
              <a:buNone/>
              <a:tabLst>
                <a:tab pos="531495" algn="l"/>
              </a:tabLst>
              <a:defRPr/>
            </a:pPr>
            <a:r>
              <a:rPr lang="en-US" altLang="zh-CN" sz="1800" spc="200" noProof="0" dirty="0" smtClean="0">
                <a:ln>
                  <a:noFill/>
                </a:ln>
                <a:effectLst/>
                <a:uLnTx/>
                <a:uFillTx/>
                <a:sym typeface="+mn-ea"/>
              </a:rPr>
              <a:t>1.</a:t>
            </a:r>
            <a:r>
              <a:rPr lang="zh-CN" altLang="en-US" sz="1800" spc="200" noProof="0" dirty="0" smtClean="0">
                <a:ln>
                  <a:noFill/>
                </a:ln>
                <a:effectLst/>
                <a:uLnTx/>
                <a:uFillTx/>
                <a:sym typeface="+mn-ea"/>
              </a:rPr>
              <a:t>北汽新能源汽车</a:t>
            </a:r>
            <a:endParaRPr kumimoji="0" lang="en-US" altLang="zh-CN" sz="1800" b="0" i="0" u="none" strike="noStrike" kern="1200" cap="none" spc="200" normalizeH="0" baseline="0" noProof="0" dirty="0" smtClean="0">
              <a:ln>
                <a:noFill/>
              </a:ln>
              <a:solidFill>
                <a:schemeClr val="tx1">
                  <a:lumMod val="85000"/>
                  <a:lumOff val="15000"/>
                </a:schemeClr>
              </a:solidFill>
              <a:effectLst/>
              <a:uLnTx/>
              <a:uFillTx/>
              <a:cs typeface="+mn-cs"/>
              <a:sym typeface="+mn-ea"/>
            </a:endParaRPr>
          </a:p>
          <a:p>
            <a:pPr marL="532130" marR="0" lvl="0" indent="-532130" algn="l" defTabSz="914400" rtl="0" eaLnBrk="1" fontAlgn="auto" latinLnBrk="0" hangingPunct="1">
              <a:spcBef>
                <a:spcPts val="600"/>
              </a:spcBef>
              <a:spcAft>
                <a:spcPts val="0"/>
              </a:spcAft>
              <a:buClrTx/>
              <a:buSzPct val="120000"/>
              <a:buFont typeface="Arial" panose="020B0604020202020204" pitchFamily="34" charset="0"/>
              <a:buNone/>
              <a:tabLst>
                <a:tab pos="531495" algn="l"/>
              </a:tabLst>
              <a:defRPr/>
            </a:pPr>
            <a:r>
              <a:rPr lang="en-US" altLang="zh-CN" sz="1800" spc="200" noProof="0" dirty="0" smtClean="0">
                <a:ln>
                  <a:noFill/>
                </a:ln>
                <a:effectLst/>
                <a:uLnTx/>
                <a:uFillTx/>
                <a:sym typeface="+mn-ea"/>
              </a:rPr>
              <a:t>2.</a:t>
            </a:r>
            <a:r>
              <a:rPr lang="zh-CN" altLang="en-US" sz="1800" spc="200" noProof="0" dirty="0" smtClean="0">
                <a:ln>
                  <a:noFill/>
                </a:ln>
                <a:effectLst/>
                <a:uLnTx/>
                <a:uFillTx/>
                <a:sym typeface="+mn-ea"/>
              </a:rPr>
              <a:t>故障诊断仪</a:t>
            </a:r>
            <a:endParaRPr kumimoji="0" lang="zh-CN" altLang="en-US" sz="1800" b="0" i="0" u="none" strike="noStrike" kern="1200" cap="none" spc="200" normalizeH="0" baseline="0" noProof="0" dirty="0" smtClean="0">
              <a:ln>
                <a:noFill/>
              </a:ln>
              <a:solidFill>
                <a:schemeClr val="tx1">
                  <a:lumMod val="85000"/>
                  <a:lumOff val="15000"/>
                </a:schemeClr>
              </a:solidFill>
              <a:effectLst/>
              <a:uLnTx/>
              <a:uFillTx/>
              <a:cs typeface="+mn-cs"/>
              <a:sym typeface="+mn-ea"/>
            </a:endParaRPr>
          </a:p>
          <a:p>
            <a:pPr marL="532130" marR="0" lvl="0" indent="-532130" algn="l" defTabSz="914400" rtl="0" eaLnBrk="1" fontAlgn="auto" latinLnBrk="0" hangingPunct="1">
              <a:spcBef>
                <a:spcPts val="600"/>
              </a:spcBef>
              <a:spcAft>
                <a:spcPts val="0"/>
              </a:spcAft>
              <a:buClrTx/>
              <a:buSzPct val="120000"/>
              <a:buFont typeface="Arial" panose="020B0604020202020204" pitchFamily="34" charset="0"/>
              <a:buNone/>
              <a:tabLst>
                <a:tab pos="531495" algn="l"/>
              </a:tabLst>
              <a:defRPr/>
            </a:pPr>
            <a:r>
              <a:rPr lang="en-US" altLang="zh-CN" sz="1800" spc="200" noProof="0" dirty="0" smtClean="0">
                <a:ln>
                  <a:noFill/>
                </a:ln>
                <a:effectLst/>
                <a:uLnTx/>
                <a:uFillTx/>
                <a:sym typeface="+mn-ea"/>
              </a:rPr>
              <a:t>3.</a:t>
            </a:r>
            <a:r>
              <a:rPr lang="zh-CN" altLang="en-US" sz="1800" spc="200" noProof="0" dirty="0" smtClean="0">
                <a:ln>
                  <a:noFill/>
                </a:ln>
                <a:effectLst/>
                <a:uLnTx/>
                <a:uFillTx/>
                <a:sym typeface="+mn-ea"/>
              </a:rPr>
              <a:t>动力电池举升车</a:t>
            </a:r>
          </a:p>
          <a:p>
            <a:pPr marL="532130" marR="0" lvl="0" indent="-532130" algn="l" defTabSz="914400" rtl="0" eaLnBrk="1" fontAlgn="auto" latinLnBrk="0" hangingPunct="1">
              <a:spcBef>
                <a:spcPts val="600"/>
              </a:spcBef>
              <a:spcAft>
                <a:spcPts val="0"/>
              </a:spcAft>
              <a:buClrTx/>
              <a:buSzPct val="120000"/>
              <a:buFont typeface="Arial" panose="020B0604020202020204" pitchFamily="34" charset="0"/>
              <a:buNone/>
              <a:tabLst>
                <a:tab pos="531495" algn="l"/>
              </a:tabLst>
              <a:defRPr/>
            </a:pPr>
            <a:r>
              <a:rPr lang="en-US" altLang="zh-CN" sz="1800" spc="200" noProof="0" dirty="0" smtClean="0">
                <a:ln>
                  <a:noFill/>
                </a:ln>
                <a:effectLst/>
                <a:uLnTx/>
                <a:uFillTx/>
                <a:sym typeface="+mn-ea"/>
              </a:rPr>
              <a:t>4.</a:t>
            </a:r>
            <a:r>
              <a:rPr lang="zh-CN" altLang="en-US" sz="1800" spc="200" noProof="0" dirty="0" smtClean="0">
                <a:ln>
                  <a:noFill/>
                </a:ln>
                <a:effectLst/>
                <a:uLnTx/>
                <a:uFillTx/>
                <a:sym typeface="+mn-ea"/>
              </a:rPr>
              <a:t>护目镜、绝缘手套等安全防护</a:t>
            </a:r>
          </a:p>
          <a:p>
            <a:pPr marL="532130" marR="0" lvl="0" indent="-532130" algn="l" defTabSz="914400" rtl="0" eaLnBrk="1" fontAlgn="auto" latinLnBrk="0" hangingPunct="1">
              <a:spcBef>
                <a:spcPts val="600"/>
              </a:spcBef>
              <a:spcAft>
                <a:spcPts val="0"/>
              </a:spcAft>
              <a:buClrTx/>
              <a:buSzPct val="120000"/>
              <a:buFont typeface="Arial" panose="020B0604020202020204" pitchFamily="34" charset="0"/>
              <a:buNone/>
              <a:tabLst>
                <a:tab pos="531495" algn="l"/>
              </a:tabLst>
              <a:defRPr/>
            </a:pPr>
            <a:r>
              <a:rPr lang="zh-CN" altLang="en-US" sz="1800" spc="200" noProof="0" dirty="0" smtClean="0">
                <a:ln>
                  <a:noFill/>
                </a:ln>
                <a:effectLst/>
                <a:uLnTx/>
                <a:uFillTx/>
                <a:sym typeface="+mn-ea"/>
              </a:rPr>
              <a:t>工具；</a:t>
            </a:r>
          </a:p>
          <a:p>
            <a:pPr marL="532130" marR="0" lvl="0" indent="-532130" algn="l" defTabSz="914400" rtl="0" eaLnBrk="1" fontAlgn="auto" latinLnBrk="0" hangingPunct="1">
              <a:spcBef>
                <a:spcPts val="600"/>
              </a:spcBef>
              <a:spcAft>
                <a:spcPts val="0"/>
              </a:spcAft>
              <a:buClrTx/>
              <a:buSzPct val="120000"/>
              <a:buFont typeface="Arial" panose="020B0604020202020204" pitchFamily="34" charset="0"/>
              <a:buNone/>
              <a:tabLst>
                <a:tab pos="531495" algn="l"/>
              </a:tabLst>
              <a:defRPr/>
            </a:pPr>
            <a:r>
              <a:rPr lang="en-US" altLang="zh-CN" sz="1800" spc="200" noProof="0" dirty="0" smtClean="0">
                <a:ln>
                  <a:noFill/>
                </a:ln>
                <a:effectLst/>
                <a:uLnTx/>
                <a:uFillTx/>
                <a:sym typeface="+mn-ea"/>
              </a:rPr>
              <a:t>5.</a:t>
            </a:r>
            <a:r>
              <a:rPr lang="zh-CN" altLang="en-US" sz="1800" spc="200" noProof="0" dirty="0" smtClean="0">
                <a:ln>
                  <a:noFill/>
                </a:ln>
                <a:effectLst/>
                <a:uLnTx/>
                <a:uFillTx/>
                <a:sym typeface="+mn-ea"/>
              </a:rPr>
              <a:t>学习指导书</a:t>
            </a:r>
            <a:endParaRPr kumimoji="0" lang="zh-CN" altLang="en-US" sz="1800" b="0" i="0" u="none" strike="noStrike" kern="1200" cap="none" spc="200" normalizeH="0" baseline="0" noProof="0" dirty="0" smtClean="0">
              <a:ln>
                <a:noFill/>
              </a:ln>
              <a:solidFill>
                <a:schemeClr val="tx1">
                  <a:lumMod val="85000"/>
                  <a:lumOff val="15000"/>
                </a:schemeClr>
              </a:solidFill>
              <a:effectLst/>
              <a:uLnTx/>
              <a:uFillTx/>
              <a:cs typeface="+mn-cs"/>
              <a:sym typeface="+mn-ea"/>
            </a:endParaRPr>
          </a:p>
          <a:p>
            <a:pPr marL="532130" marR="0" lvl="0" indent="-532130" algn="l" defTabSz="914400" rtl="0" eaLnBrk="1" fontAlgn="auto" latinLnBrk="0" hangingPunct="1">
              <a:lnSpc>
                <a:spcPct val="100000"/>
              </a:lnSpc>
              <a:spcBef>
                <a:spcPts val="600"/>
              </a:spcBef>
              <a:spcAft>
                <a:spcPts val="0"/>
              </a:spcAft>
              <a:buClrTx/>
              <a:buSzPct val="120000"/>
              <a:buFont typeface="Arial" panose="020B0604020202020204" pitchFamily="34" charset="0"/>
              <a:buNone/>
              <a:tabLst>
                <a:tab pos="531495" algn="l"/>
              </a:tabLst>
              <a:defRPr/>
            </a:pPr>
            <a:endParaRPr kumimoji="0" lang="zh-CN" altLang="en-US" sz="1800" b="0" i="0" u="none" strike="noStrike" kern="1200" cap="none" spc="200" normalizeH="0" baseline="0" noProof="0" dirty="0" smtClean="0">
              <a:ln>
                <a:noFill/>
              </a:ln>
              <a:solidFill>
                <a:schemeClr val="tx1">
                  <a:lumMod val="85000"/>
                  <a:lumOff val="15000"/>
                </a:schemeClr>
              </a:solidFill>
              <a:effectLst/>
              <a:uLnTx/>
              <a:uFillTx/>
              <a:cs typeface="+mn-cs"/>
              <a:sym typeface="+mn-ea"/>
            </a:endParaRPr>
          </a:p>
        </p:txBody>
      </p:sp>
      <p:sp>
        <p:nvSpPr>
          <p:cNvPr id="8" name="流程图: 联系 7"/>
          <p:cNvSpPr/>
          <p:nvPr/>
        </p:nvSpPr>
        <p:spPr>
          <a:xfrm>
            <a:off x="1644650" y="1520825"/>
            <a:ext cx="719138" cy="719138"/>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4800" b="0" i="0" u="none" strike="noStrike" kern="1200" cap="none" spc="0" normalizeH="0" baseline="0" noProof="0" dirty="0">
                <a:ln>
                  <a:noFill/>
                </a:ln>
                <a:solidFill>
                  <a:schemeClr val="lt1"/>
                </a:solidFill>
                <a:effectLst/>
                <a:uLnTx/>
                <a:uFillTx/>
                <a:latin typeface="Goudy Stout" pitchFamily="18" charset="0"/>
                <a:ea typeface="GungsuhChe" panose="02030609000101010101" pitchFamily="49" charset="-127"/>
                <a:cs typeface="+mn-cs"/>
              </a:rPr>
              <a:t>1</a:t>
            </a:r>
            <a:endParaRPr kumimoji="0" lang="zh-CN" altLang="en-US" sz="4800" b="0" i="0" u="none" strike="noStrike" kern="1200" cap="none" spc="0" normalizeH="0" baseline="0" noProof="0" dirty="0">
              <a:ln>
                <a:noFill/>
              </a:ln>
              <a:solidFill>
                <a:schemeClr val="lt1"/>
              </a:solidFill>
              <a:effectLst/>
              <a:uLnTx/>
              <a:uFillTx/>
              <a:latin typeface="Goudy Stout" pitchFamily="18" charset="0"/>
              <a:ea typeface="GungsuhChe" panose="02030609000101010101" pitchFamily="49" charset="-127"/>
              <a:cs typeface="+mn-cs"/>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3"/>
          <p:cNvSpPr txBox="1"/>
          <p:nvPr/>
        </p:nvSpPr>
        <p:spPr>
          <a:xfrm>
            <a:off x="2174875" y="547053"/>
            <a:ext cx="5161280" cy="521970"/>
          </a:xfrm>
          <a:prstGeom prst="rect">
            <a:avLst/>
          </a:prstGeom>
          <a:noFill/>
        </p:spPr>
        <p:txBody>
          <a:bodyPr wrap="none">
            <a:spAutoFit/>
          </a:bodyPr>
          <a:lstStyle/>
          <a:p>
            <a:pPr marR="0" defTabSz="914400">
              <a:buClrTx/>
              <a:buSzTx/>
              <a:buFontTx/>
              <a:buNone/>
              <a:defRPr/>
            </a:pPr>
            <a:r>
              <a:rPr kumimoji="0" lang="zh-CN" altLang="en-US" sz="2800" b="1" kern="1200" cap="none" spc="0" normalizeH="0" baseline="0" noProof="0" dirty="0">
                <a:solidFill>
                  <a:schemeClr val="tx2">
                    <a:lumMod val="60000"/>
                    <a:lumOff val="40000"/>
                  </a:schemeClr>
                </a:solidFill>
                <a:latin typeface="微软雅黑" panose="020B0503020204020204" pitchFamily="34" charset="-122"/>
                <a:ea typeface="微软雅黑" panose="020B0503020204020204" pitchFamily="34" charset="-122"/>
                <a:cs typeface="Arial" panose="020B0604020202020204" pitchFamily="34" charset="0"/>
                <a:sym typeface="+mn-ea"/>
              </a:rPr>
              <a:t>二、电动汽车维护保养检测工具</a:t>
            </a:r>
          </a:p>
        </p:txBody>
      </p:sp>
      <p:sp>
        <p:nvSpPr>
          <p:cNvPr id="22531" name="矩形 20"/>
          <p:cNvSpPr/>
          <p:nvPr/>
        </p:nvSpPr>
        <p:spPr>
          <a:xfrm>
            <a:off x="244475" y="1196975"/>
            <a:ext cx="4424045" cy="460375"/>
          </a:xfrm>
          <a:prstGeom prst="rect">
            <a:avLst/>
          </a:prstGeom>
          <a:solidFill>
            <a:srgbClr val="00B0F0"/>
          </a:solidFill>
          <a:ln w="9525">
            <a:noFill/>
          </a:ln>
        </p:spPr>
        <p:txBody>
          <a:bodyPr wrap="square">
            <a:spAutoFit/>
          </a:bodyPr>
          <a:lstStyle/>
          <a:p>
            <a:r>
              <a:rPr sz="2400" b="1" dirty="0">
                <a:solidFill>
                  <a:schemeClr val="bg1"/>
                </a:solidFill>
                <a:latin typeface="宋体" panose="02010600030101010101" pitchFamily="2" charset="-122"/>
              </a:rPr>
              <a:t>1．万用表（FLUKE1587/1577）</a:t>
            </a:r>
          </a:p>
        </p:txBody>
      </p:sp>
      <p:sp>
        <p:nvSpPr>
          <p:cNvPr id="9" name="矩形 8"/>
          <p:cNvSpPr/>
          <p:nvPr/>
        </p:nvSpPr>
        <p:spPr>
          <a:xfrm>
            <a:off x="636905" y="1792605"/>
            <a:ext cx="2981325" cy="368300"/>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2</a:t>
            </a: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交流或直流电流测量</a:t>
            </a:r>
          </a:p>
        </p:txBody>
      </p:sp>
      <p:sp>
        <p:nvSpPr>
          <p:cNvPr id="2" name="文本框 1"/>
          <p:cNvSpPr txBox="1"/>
          <p:nvPr/>
        </p:nvSpPr>
        <p:spPr>
          <a:xfrm>
            <a:off x="3618230" y="5725160"/>
            <a:ext cx="5080000" cy="368300"/>
          </a:xfrm>
          <a:prstGeom prst="rect">
            <a:avLst/>
          </a:prstGeom>
          <a:noFill/>
          <a:ln w="9525">
            <a:noFill/>
          </a:ln>
        </p:spPr>
        <p:txBody>
          <a:bodyPr>
            <a:spAutoFit/>
          </a:bodyPr>
          <a:lstStyle/>
          <a:p>
            <a:r>
              <a:rPr lang="zh-CN" altLang="en-US" sz="1800">
                <a:latin typeface="宋体" panose="02010600030101010101" pitchFamily="2" charset="-122"/>
                <a:ea typeface="宋体" panose="02010600030101010101" pitchFamily="2" charset="-122"/>
                <a:cs typeface="宋体" panose="02010600030101010101" pitchFamily="2" charset="-122"/>
              </a:rPr>
              <a:t>电流测量示意图</a:t>
            </a:r>
          </a:p>
        </p:txBody>
      </p:sp>
      <p:sp>
        <p:nvSpPr>
          <p:cNvPr id="3" name="文本框 2"/>
          <p:cNvSpPr txBox="1"/>
          <p:nvPr/>
        </p:nvSpPr>
        <p:spPr>
          <a:xfrm>
            <a:off x="1254760" y="2293620"/>
            <a:ext cx="7279005" cy="1014730"/>
          </a:xfrm>
          <a:prstGeom prst="rect">
            <a:avLst/>
          </a:prstGeom>
          <a:noFill/>
          <a:ln w="9525">
            <a:noFill/>
          </a:ln>
        </p:spPr>
        <p:txBody>
          <a:bodyPr wrap="square">
            <a:spAutoFit/>
          </a:bodyPr>
          <a:lstStyle/>
          <a:p>
            <a:pPr indent="304800"/>
            <a:r>
              <a:rPr lang="zh-CN" altLang="en-US" sz="2000">
                <a:latin typeface="宋体" panose="02010600030101010101" pitchFamily="2" charset="-122"/>
                <a:ea typeface="宋体" panose="02010600030101010101" pitchFamily="2" charset="-122"/>
                <a:cs typeface="宋体" panose="02010600030101010101" pitchFamily="2" charset="-122"/>
              </a:rPr>
              <a:t>测量时，如下图所示连接仪表，关闭（</a:t>
            </a:r>
            <a:r>
              <a:rPr lang="en-US" altLang="zh-CN" sz="2000" b="1">
                <a:latin typeface="宋体" panose="02010600030101010101" pitchFamily="2" charset="-122"/>
                <a:ea typeface="宋体" panose="02010600030101010101" pitchFamily="2" charset="-122"/>
                <a:cs typeface="宋体" panose="02010600030101010101" pitchFamily="2" charset="-122"/>
              </a:rPr>
              <a:t>OFF</a:t>
            </a:r>
            <a:r>
              <a:rPr lang="zh-CN" altLang="en-US" sz="2000">
                <a:latin typeface="宋体" panose="02010600030101010101" pitchFamily="2" charset="-122"/>
                <a:ea typeface="宋体" panose="02010600030101010101" pitchFamily="2" charset="-122"/>
                <a:cs typeface="宋体" panose="02010600030101010101" pitchFamily="2" charset="-122"/>
              </a:rPr>
              <a:t>）被测电路的电源，断开电路，将仪表以串联方式接入，再启动（</a:t>
            </a:r>
            <a:r>
              <a:rPr lang="en-US" altLang="zh-CN" sz="2000" b="1">
                <a:latin typeface="宋体" panose="02010600030101010101" pitchFamily="2" charset="-122"/>
                <a:ea typeface="宋体" panose="02010600030101010101" pitchFamily="2" charset="-122"/>
                <a:cs typeface="宋体" panose="02010600030101010101" pitchFamily="2" charset="-122"/>
              </a:rPr>
              <a:t>ON</a:t>
            </a:r>
            <a:r>
              <a:rPr lang="zh-CN" altLang="en-US" sz="2000">
                <a:latin typeface="宋体" panose="02010600030101010101" pitchFamily="2" charset="-122"/>
                <a:ea typeface="宋体" panose="02010600030101010101" pitchFamily="2" charset="-122"/>
                <a:cs typeface="宋体" panose="02010600030101010101" pitchFamily="2" charset="-122"/>
              </a:rPr>
              <a:t>）电源。</a:t>
            </a:r>
          </a:p>
          <a:p>
            <a:endParaRPr lang="zh-CN" altLang="en-US" sz="2000">
              <a:latin typeface="宋体" panose="02010600030101010101" pitchFamily="2" charset="-122"/>
              <a:ea typeface="宋体" panose="02010600030101010101" pitchFamily="2" charset="-122"/>
              <a:cs typeface="宋体" panose="02010600030101010101" pitchFamily="2" charset="-122"/>
            </a:endParaRPr>
          </a:p>
        </p:txBody>
      </p:sp>
      <p:pic>
        <p:nvPicPr>
          <p:cNvPr id="1073742862" name="图片 1"/>
          <p:cNvPicPr>
            <a:picLocks noChangeAspect="1"/>
          </p:cNvPicPr>
          <p:nvPr/>
        </p:nvPicPr>
        <p:blipFill>
          <a:blip r:embed="rId2"/>
          <a:stretch>
            <a:fillRect/>
          </a:stretch>
        </p:blipFill>
        <p:spPr>
          <a:xfrm>
            <a:off x="2174875" y="3050858"/>
            <a:ext cx="4904740" cy="2673985"/>
          </a:xfrm>
          <a:prstGeom prst="rect">
            <a:avLst/>
          </a:prstGeom>
          <a:noFill/>
          <a:ln w="9525">
            <a:no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3"/>
          <p:cNvSpPr txBox="1"/>
          <p:nvPr/>
        </p:nvSpPr>
        <p:spPr>
          <a:xfrm>
            <a:off x="2174875" y="547053"/>
            <a:ext cx="5161280" cy="521970"/>
          </a:xfrm>
          <a:prstGeom prst="rect">
            <a:avLst/>
          </a:prstGeom>
          <a:noFill/>
        </p:spPr>
        <p:txBody>
          <a:bodyPr wrap="none">
            <a:spAutoFit/>
          </a:bodyPr>
          <a:lstStyle/>
          <a:p>
            <a:pPr marR="0" defTabSz="914400">
              <a:buClrTx/>
              <a:buSzTx/>
              <a:buFontTx/>
              <a:buNone/>
              <a:defRPr/>
            </a:pPr>
            <a:r>
              <a:rPr kumimoji="0" lang="zh-CN" altLang="en-US" sz="2800" b="1" kern="1200" cap="none" spc="0" normalizeH="0" baseline="0" noProof="0" dirty="0">
                <a:solidFill>
                  <a:schemeClr val="tx2">
                    <a:lumMod val="60000"/>
                    <a:lumOff val="40000"/>
                  </a:schemeClr>
                </a:solidFill>
                <a:latin typeface="微软雅黑" panose="020B0503020204020204" pitchFamily="34" charset="-122"/>
                <a:ea typeface="微软雅黑" panose="020B0503020204020204" pitchFamily="34" charset="-122"/>
                <a:cs typeface="Arial" panose="020B0604020202020204" pitchFamily="34" charset="0"/>
                <a:sym typeface="+mn-ea"/>
              </a:rPr>
              <a:t>二、电动汽车维护保养检测工具</a:t>
            </a:r>
          </a:p>
        </p:txBody>
      </p:sp>
      <p:sp>
        <p:nvSpPr>
          <p:cNvPr id="22531" name="矩形 20"/>
          <p:cNvSpPr/>
          <p:nvPr/>
        </p:nvSpPr>
        <p:spPr>
          <a:xfrm>
            <a:off x="244475" y="1196975"/>
            <a:ext cx="4424045" cy="460375"/>
          </a:xfrm>
          <a:prstGeom prst="rect">
            <a:avLst/>
          </a:prstGeom>
          <a:solidFill>
            <a:srgbClr val="00B0F0"/>
          </a:solidFill>
          <a:ln w="9525">
            <a:noFill/>
          </a:ln>
        </p:spPr>
        <p:txBody>
          <a:bodyPr wrap="square">
            <a:spAutoFit/>
          </a:bodyPr>
          <a:lstStyle/>
          <a:p>
            <a:r>
              <a:rPr sz="2400" b="1" dirty="0">
                <a:solidFill>
                  <a:schemeClr val="bg1"/>
                </a:solidFill>
                <a:latin typeface="宋体" panose="02010600030101010101" pitchFamily="2" charset="-122"/>
              </a:rPr>
              <a:t>1．万用表（FLUKE1587/1577）</a:t>
            </a:r>
          </a:p>
        </p:txBody>
      </p:sp>
      <p:sp>
        <p:nvSpPr>
          <p:cNvPr id="9" name="矩形 8"/>
          <p:cNvSpPr/>
          <p:nvPr/>
        </p:nvSpPr>
        <p:spPr>
          <a:xfrm>
            <a:off x="636905" y="1792605"/>
            <a:ext cx="2981325" cy="368300"/>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2</a:t>
            </a: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交流或直流电流测量</a:t>
            </a:r>
          </a:p>
        </p:txBody>
      </p:sp>
      <p:sp>
        <p:nvSpPr>
          <p:cNvPr id="2" name="文本框 1"/>
          <p:cNvSpPr txBox="1"/>
          <p:nvPr/>
        </p:nvSpPr>
        <p:spPr>
          <a:xfrm>
            <a:off x="3618230" y="5725160"/>
            <a:ext cx="5080000" cy="368300"/>
          </a:xfrm>
          <a:prstGeom prst="rect">
            <a:avLst/>
          </a:prstGeom>
          <a:noFill/>
          <a:ln w="9525">
            <a:noFill/>
          </a:ln>
        </p:spPr>
        <p:txBody>
          <a:bodyPr>
            <a:spAutoFit/>
          </a:bodyPr>
          <a:lstStyle/>
          <a:p>
            <a:r>
              <a:rPr lang="zh-CN" altLang="en-US" sz="1800">
                <a:latin typeface="宋体" panose="02010600030101010101" pitchFamily="2" charset="-122"/>
                <a:ea typeface="宋体" panose="02010600030101010101" pitchFamily="2" charset="-122"/>
                <a:cs typeface="宋体" panose="02010600030101010101" pitchFamily="2" charset="-122"/>
              </a:rPr>
              <a:t>电流测量示意图</a:t>
            </a:r>
          </a:p>
        </p:txBody>
      </p:sp>
      <p:sp>
        <p:nvSpPr>
          <p:cNvPr id="3" name="文本框 2"/>
          <p:cNvSpPr txBox="1"/>
          <p:nvPr/>
        </p:nvSpPr>
        <p:spPr>
          <a:xfrm>
            <a:off x="1254760" y="2293620"/>
            <a:ext cx="7279005" cy="1014730"/>
          </a:xfrm>
          <a:prstGeom prst="rect">
            <a:avLst/>
          </a:prstGeom>
          <a:noFill/>
          <a:ln w="9525">
            <a:noFill/>
          </a:ln>
        </p:spPr>
        <p:txBody>
          <a:bodyPr wrap="square">
            <a:spAutoFit/>
          </a:bodyPr>
          <a:lstStyle/>
          <a:p>
            <a:pPr indent="304800"/>
            <a:r>
              <a:rPr lang="zh-CN" altLang="en-US" sz="2000">
                <a:latin typeface="宋体" panose="02010600030101010101" pitchFamily="2" charset="-122"/>
                <a:ea typeface="宋体" panose="02010600030101010101" pitchFamily="2" charset="-122"/>
                <a:cs typeface="宋体" panose="02010600030101010101" pitchFamily="2" charset="-122"/>
              </a:rPr>
              <a:t>测量时，如下图所示连接仪表，关闭（</a:t>
            </a:r>
            <a:r>
              <a:rPr lang="en-US" altLang="zh-CN" sz="2000" b="1">
                <a:latin typeface="宋体" panose="02010600030101010101" pitchFamily="2" charset="-122"/>
                <a:ea typeface="宋体" panose="02010600030101010101" pitchFamily="2" charset="-122"/>
                <a:cs typeface="宋体" panose="02010600030101010101" pitchFamily="2" charset="-122"/>
              </a:rPr>
              <a:t>OFF</a:t>
            </a:r>
            <a:r>
              <a:rPr lang="zh-CN" altLang="en-US" sz="2000">
                <a:latin typeface="宋体" panose="02010600030101010101" pitchFamily="2" charset="-122"/>
                <a:ea typeface="宋体" panose="02010600030101010101" pitchFamily="2" charset="-122"/>
                <a:cs typeface="宋体" panose="02010600030101010101" pitchFamily="2" charset="-122"/>
              </a:rPr>
              <a:t>）被测电路的电源，断开电路，将仪表以串联方式接入，再启动（</a:t>
            </a:r>
            <a:r>
              <a:rPr lang="en-US" altLang="zh-CN" sz="2000" b="1">
                <a:latin typeface="宋体" panose="02010600030101010101" pitchFamily="2" charset="-122"/>
                <a:ea typeface="宋体" panose="02010600030101010101" pitchFamily="2" charset="-122"/>
                <a:cs typeface="宋体" panose="02010600030101010101" pitchFamily="2" charset="-122"/>
              </a:rPr>
              <a:t>ON</a:t>
            </a:r>
            <a:r>
              <a:rPr lang="zh-CN" altLang="en-US" sz="2000">
                <a:latin typeface="宋体" panose="02010600030101010101" pitchFamily="2" charset="-122"/>
                <a:ea typeface="宋体" panose="02010600030101010101" pitchFamily="2" charset="-122"/>
                <a:cs typeface="宋体" panose="02010600030101010101" pitchFamily="2" charset="-122"/>
              </a:rPr>
              <a:t>）电源。</a:t>
            </a:r>
          </a:p>
          <a:p>
            <a:endParaRPr lang="zh-CN" altLang="en-US" sz="2000">
              <a:latin typeface="宋体" panose="02010600030101010101" pitchFamily="2" charset="-122"/>
              <a:ea typeface="宋体" panose="02010600030101010101" pitchFamily="2" charset="-122"/>
              <a:cs typeface="宋体" panose="02010600030101010101" pitchFamily="2" charset="-122"/>
            </a:endParaRPr>
          </a:p>
        </p:txBody>
      </p:sp>
      <p:pic>
        <p:nvPicPr>
          <p:cNvPr id="1073742862" name="图片 1"/>
          <p:cNvPicPr>
            <a:picLocks noChangeAspect="1"/>
          </p:cNvPicPr>
          <p:nvPr/>
        </p:nvPicPr>
        <p:blipFill>
          <a:blip r:embed="rId2"/>
          <a:stretch>
            <a:fillRect/>
          </a:stretch>
        </p:blipFill>
        <p:spPr>
          <a:xfrm>
            <a:off x="2174875" y="3050858"/>
            <a:ext cx="4904740" cy="2673985"/>
          </a:xfrm>
          <a:prstGeom prst="rect">
            <a:avLst/>
          </a:prstGeom>
          <a:noFill/>
          <a:ln w="9525">
            <a:no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3"/>
          <p:cNvSpPr txBox="1"/>
          <p:nvPr/>
        </p:nvSpPr>
        <p:spPr>
          <a:xfrm>
            <a:off x="2174875" y="547053"/>
            <a:ext cx="5161280" cy="521970"/>
          </a:xfrm>
          <a:prstGeom prst="rect">
            <a:avLst/>
          </a:prstGeom>
          <a:noFill/>
        </p:spPr>
        <p:txBody>
          <a:bodyPr wrap="none">
            <a:spAutoFit/>
          </a:bodyPr>
          <a:lstStyle/>
          <a:p>
            <a:pPr marR="0" defTabSz="914400">
              <a:buClrTx/>
              <a:buSzTx/>
              <a:buFontTx/>
              <a:buNone/>
              <a:defRPr/>
            </a:pPr>
            <a:r>
              <a:rPr kumimoji="0" lang="zh-CN" altLang="en-US" sz="2800" b="1" kern="1200" cap="none" spc="0" normalizeH="0" baseline="0" noProof="0" dirty="0">
                <a:solidFill>
                  <a:schemeClr val="tx2">
                    <a:lumMod val="60000"/>
                    <a:lumOff val="40000"/>
                  </a:schemeClr>
                </a:solidFill>
                <a:latin typeface="微软雅黑" panose="020B0503020204020204" pitchFamily="34" charset="-122"/>
                <a:ea typeface="微软雅黑" panose="020B0503020204020204" pitchFamily="34" charset="-122"/>
                <a:cs typeface="Arial" panose="020B0604020202020204" pitchFamily="34" charset="0"/>
                <a:sym typeface="+mn-ea"/>
              </a:rPr>
              <a:t>二、电动汽车维护保养检测工具</a:t>
            </a:r>
          </a:p>
        </p:txBody>
      </p:sp>
      <p:sp>
        <p:nvSpPr>
          <p:cNvPr id="22531" name="矩形 20"/>
          <p:cNvSpPr/>
          <p:nvPr/>
        </p:nvSpPr>
        <p:spPr>
          <a:xfrm>
            <a:off x="244475" y="1196975"/>
            <a:ext cx="4424045" cy="460375"/>
          </a:xfrm>
          <a:prstGeom prst="rect">
            <a:avLst/>
          </a:prstGeom>
          <a:solidFill>
            <a:srgbClr val="00B0F0"/>
          </a:solidFill>
          <a:ln w="9525">
            <a:noFill/>
          </a:ln>
        </p:spPr>
        <p:txBody>
          <a:bodyPr wrap="square">
            <a:spAutoFit/>
          </a:bodyPr>
          <a:lstStyle/>
          <a:p>
            <a:r>
              <a:rPr sz="2400" b="1" dirty="0">
                <a:solidFill>
                  <a:schemeClr val="bg1"/>
                </a:solidFill>
                <a:latin typeface="宋体" panose="02010600030101010101" pitchFamily="2" charset="-122"/>
              </a:rPr>
              <a:t>1．万用表（FLUKE1587/1577）</a:t>
            </a:r>
          </a:p>
        </p:txBody>
      </p:sp>
      <p:sp>
        <p:nvSpPr>
          <p:cNvPr id="9" name="矩形 8"/>
          <p:cNvSpPr/>
          <p:nvPr/>
        </p:nvSpPr>
        <p:spPr>
          <a:xfrm>
            <a:off x="636905" y="1792605"/>
            <a:ext cx="1774825" cy="368300"/>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3</a:t>
            </a: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）绝缘检测 </a:t>
            </a:r>
          </a:p>
        </p:txBody>
      </p:sp>
      <p:sp>
        <p:nvSpPr>
          <p:cNvPr id="2" name="文本框 1"/>
          <p:cNvSpPr txBox="1"/>
          <p:nvPr/>
        </p:nvSpPr>
        <p:spPr>
          <a:xfrm>
            <a:off x="4130675" y="5874385"/>
            <a:ext cx="5080000" cy="368300"/>
          </a:xfrm>
          <a:prstGeom prst="rect">
            <a:avLst/>
          </a:prstGeom>
          <a:noFill/>
          <a:ln w="9525">
            <a:noFill/>
          </a:ln>
        </p:spPr>
        <p:txBody>
          <a:bodyPr>
            <a:spAutoFit/>
          </a:bodyPr>
          <a:lstStyle/>
          <a:p>
            <a:r>
              <a:rPr lang="zh-CN" altLang="en-US" sz="1800">
                <a:latin typeface="宋体" panose="02010600030101010101" pitchFamily="2" charset="-122"/>
                <a:ea typeface="宋体" panose="02010600030101010101" pitchFamily="2" charset="-122"/>
                <a:cs typeface="宋体" panose="02010600030101010101" pitchFamily="2" charset="-122"/>
              </a:rPr>
              <a:t>绝缘测试</a:t>
            </a:r>
          </a:p>
        </p:txBody>
      </p:sp>
      <p:sp>
        <p:nvSpPr>
          <p:cNvPr id="3" name="文本框 2"/>
          <p:cNvSpPr txBox="1"/>
          <p:nvPr/>
        </p:nvSpPr>
        <p:spPr>
          <a:xfrm>
            <a:off x="1254760" y="2293620"/>
            <a:ext cx="7279005" cy="706755"/>
          </a:xfrm>
          <a:prstGeom prst="rect">
            <a:avLst/>
          </a:prstGeom>
          <a:noFill/>
          <a:ln w="9525">
            <a:noFill/>
          </a:ln>
        </p:spPr>
        <p:txBody>
          <a:bodyPr wrap="square">
            <a:spAutoFit/>
          </a:bodyPr>
          <a:lstStyle/>
          <a:p>
            <a:pPr indent="304800"/>
            <a:r>
              <a:rPr sz="2000">
                <a:latin typeface="宋体" panose="02010600030101010101" pitchFamily="2" charset="-122"/>
                <a:ea typeface="宋体" panose="02010600030101010101" pitchFamily="2" charset="-122"/>
                <a:cs typeface="宋体" panose="02010600030101010101" pitchFamily="2" charset="-122"/>
              </a:rPr>
              <a:t>绝缘测试只能在不通电的电路上进行。测量绝缘电阻，请按照</a:t>
            </a:r>
            <a:r>
              <a:rPr lang="zh-CN" sz="2000">
                <a:latin typeface="宋体" panose="02010600030101010101" pitchFamily="2" charset="-122"/>
                <a:ea typeface="宋体" panose="02010600030101010101" pitchFamily="2" charset="-122"/>
                <a:cs typeface="宋体" panose="02010600030101010101" pitchFamily="2" charset="-122"/>
              </a:rPr>
              <a:t>下示意图。</a:t>
            </a:r>
          </a:p>
        </p:txBody>
      </p:sp>
      <p:pic>
        <p:nvPicPr>
          <p:cNvPr id="1073743145" name="图片 1"/>
          <p:cNvPicPr>
            <a:picLocks noChangeAspect="1"/>
          </p:cNvPicPr>
          <p:nvPr/>
        </p:nvPicPr>
        <p:blipFill>
          <a:blip r:embed="rId2"/>
          <a:stretch>
            <a:fillRect/>
          </a:stretch>
        </p:blipFill>
        <p:spPr>
          <a:xfrm>
            <a:off x="3471545" y="2625725"/>
            <a:ext cx="2846070" cy="3248660"/>
          </a:xfrm>
          <a:prstGeom prst="rect">
            <a:avLst/>
          </a:prstGeom>
          <a:noFill/>
          <a:ln w="9525">
            <a:noFill/>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3"/>
          <p:cNvSpPr txBox="1"/>
          <p:nvPr/>
        </p:nvSpPr>
        <p:spPr>
          <a:xfrm>
            <a:off x="2174875" y="547053"/>
            <a:ext cx="5161280" cy="521970"/>
          </a:xfrm>
          <a:prstGeom prst="rect">
            <a:avLst/>
          </a:prstGeom>
          <a:noFill/>
        </p:spPr>
        <p:txBody>
          <a:bodyPr wrap="none">
            <a:spAutoFit/>
          </a:bodyPr>
          <a:lstStyle/>
          <a:p>
            <a:pPr marR="0" defTabSz="914400">
              <a:buClrTx/>
              <a:buSzTx/>
              <a:buFontTx/>
              <a:buNone/>
              <a:defRPr/>
            </a:pPr>
            <a:r>
              <a:rPr kumimoji="0" lang="zh-CN" altLang="en-US" sz="2800" b="1" kern="1200" cap="none" spc="0" normalizeH="0" baseline="0" noProof="0" dirty="0">
                <a:solidFill>
                  <a:schemeClr val="tx2">
                    <a:lumMod val="60000"/>
                    <a:lumOff val="40000"/>
                  </a:schemeClr>
                </a:solidFill>
                <a:latin typeface="微软雅黑" panose="020B0503020204020204" pitchFamily="34" charset="-122"/>
                <a:ea typeface="微软雅黑" panose="020B0503020204020204" pitchFamily="34" charset="-122"/>
                <a:cs typeface="Arial" panose="020B0604020202020204" pitchFamily="34" charset="0"/>
                <a:sym typeface="+mn-ea"/>
              </a:rPr>
              <a:t>二、电动汽车维护保养检测工具</a:t>
            </a:r>
          </a:p>
        </p:txBody>
      </p:sp>
      <p:sp>
        <p:nvSpPr>
          <p:cNvPr id="22531" name="矩形 20"/>
          <p:cNvSpPr/>
          <p:nvPr/>
        </p:nvSpPr>
        <p:spPr>
          <a:xfrm>
            <a:off x="244475" y="1196975"/>
            <a:ext cx="4424045" cy="460375"/>
          </a:xfrm>
          <a:prstGeom prst="rect">
            <a:avLst/>
          </a:prstGeom>
          <a:solidFill>
            <a:srgbClr val="00B0F0"/>
          </a:solidFill>
          <a:ln w="9525">
            <a:noFill/>
          </a:ln>
        </p:spPr>
        <p:txBody>
          <a:bodyPr wrap="square">
            <a:spAutoFit/>
          </a:bodyPr>
          <a:lstStyle/>
          <a:p>
            <a:r>
              <a:rPr sz="2400" b="1" dirty="0">
                <a:solidFill>
                  <a:schemeClr val="bg1"/>
                </a:solidFill>
                <a:latin typeface="宋体" panose="02010600030101010101" pitchFamily="2" charset="-122"/>
              </a:rPr>
              <a:t>1．万用表（FLUKE1587/1577）</a:t>
            </a:r>
          </a:p>
        </p:txBody>
      </p:sp>
      <p:sp>
        <p:nvSpPr>
          <p:cNvPr id="9" name="矩形 8"/>
          <p:cNvSpPr/>
          <p:nvPr/>
        </p:nvSpPr>
        <p:spPr>
          <a:xfrm>
            <a:off x="636905" y="1792605"/>
            <a:ext cx="1774825" cy="368300"/>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3</a:t>
            </a: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）绝缘检测 </a:t>
            </a:r>
          </a:p>
        </p:txBody>
      </p:sp>
      <p:sp>
        <p:nvSpPr>
          <p:cNvPr id="101" name="文本框 100"/>
          <p:cNvSpPr txBox="1"/>
          <p:nvPr/>
        </p:nvSpPr>
        <p:spPr>
          <a:xfrm>
            <a:off x="1084580" y="2316480"/>
            <a:ext cx="6974205" cy="3784600"/>
          </a:xfrm>
          <a:prstGeom prst="rect">
            <a:avLst/>
          </a:prstGeom>
          <a:noFill/>
          <a:ln w="9525">
            <a:noFill/>
          </a:ln>
        </p:spPr>
        <p:txBody>
          <a:bodyPr wrap="square">
            <a:spAutoFit/>
          </a:bodyPr>
          <a:lstStyle/>
          <a:p>
            <a:r>
              <a:rPr lang="en-US" altLang="zh-CN" sz="2000">
                <a:latin typeface="+mn-ea"/>
                <a:ea typeface="+mn-ea"/>
                <a:cs typeface="宋体" panose="02010600030101010101" pitchFamily="2" charset="-122"/>
              </a:rPr>
              <a:t>1</a:t>
            </a:r>
            <a:r>
              <a:rPr lang="zh-CN" altLang="en-US" sz="2000">
                <a:latin typeface="+mn-ea"/>
                <a:ea typeface="+mn-ea"/>
                <a:cs typeface="宋体" panose="02010600030101010101" pitchFamily="2" charset="-122"/>
              </a:rPr>
              <a:t>）</a:t>
            </a:r>
            <a:r>
              <a:rPr lang="en-US" altLang="zh-CN" sz="2000">
                <a:latin typeface="+mn-ea"/>
                <a:ea typeface="+mn-ea"/>
                <a:cs typeface="宋体" panose="02010600030101010101" pitchFamily="2" charset="-122"/>
              </a:rPr>
              <a:t> 将测试探头插入“+””和 “-”输入端子；</a:t>
            </a:r>
          </a:p>
          <a:p>
            <a:r>
              <a:rPr lang="en-US" altLang="zh-CN" sz="2000">
                <a:latin typeface="+mn-ea"/>
                <a:ea typeface="+mn-ea"/>
                <a:cs typeface="宋体" panose="02010600030101010101" pitchFamily="2" charset="-122"/>
              </a:rPr>
              <a:t>2</a:t>
            </a:r>
            <a:r>
              <a:rPr lang="zh-CN" altLang="en-US" sz="2000">
                <a:latin typeface="+mn-ea"/>
                <a:ea typeface="+mn-ea"/>
                <a:cs typeface="宋体" panose="02010600030101010101" pitchFamily="2" charset="-122"/>
              </a:rPr>
              <a:t>）</a:t>
            </a:r>
            <a:r>
              <a:rPr lang="en-US" altLang="zh-CN" sz="2000">
                <a:latin typeface="+mn-ea"/>
                <a:ea typeface="+mn-ea"/>
                <a:cs typeface="宋体" panose="02010600030101010101" pitchFamily="2" charset="-122"/>
              </a:rPr>
              <a:t> </a:t>
            </a:r>
            <a:r>
              <a:rPr lang="zh-CN" altLang="en-US" sz="2000">
                <a:latin typeface="+mn-ea"/>
                <a:ea typeface="+mn-ea"/>
                <a:cs typeface="宋体" panose="02010600030101010101" pitchFamily="2" charset="-122"/>
              </a:rPr>
              <a:t>将旋钮转至 </a:t>
            </a:r>
            <a:r>
              <a:rPr lang="en-US" altLang="zh-CN" sz="2000">
                <a:latin typeface="+mn-ea"/>
                <a:ea typeface="+mn-ea"/>
                <a:cs typeface="宋体" panose="02010600030101010101" pitchFamily="2" charset="-122"/>
              </a:rPr>
              <a:t>INSULATION </a:t>
            </a:r>
            <a:r>
              <a:rPr lang="zh-CN" altLang="en-US" sz="2000">
                <a:latin typeface="+mn-ea"/>
                <a:ea typeface="+mn-ea"/>
                <a:cs typeface="宋体" panose="02010600030101010101" pitchFamily="2" charset="-122"/>
              </a:rPr>
              <a:t>（绝缘）位置。 当开关调至该位置时，仪表将启动电池负载检查。 如果电池未通过测试，显示屏下部将出现“</a:t>
            </a:r>
            <a:r>
              <a:rPr lang="en-US" altLang="zh-CN" sz="2000">
                <a:latin typeface="+mn-ea"/>
                <a:ea typeface="+mn-ea"/>
                <a:cs typeface="Times New Roman" panose="02020603050405020304" charset="0"/>
              </a:rPr>
              <a:t>bat</a:t>
            </a:r>
            <a:r>
              <a:rPr lang="en-US" altLang="zh-CN" sz="2000">
                <a:latin typeface="+mn-ea"/>
                <a:ea typeface="+mn-ea"/>
                <a:cs typeface="宋体" panose="02010600030101010101" pitchFamily="2" charset="-122"/>
              </a:rPr>
              <a:t>”</a:t>
            </a:r>
            <a:r>
              <a:rPr lang="zh-CN" altLang="en-US" sz="2000">
                <a:latin typeface="+mn-ea"/>
                <a:ea typeface="+mn-ea"/>
                <a:cs typeface="宋体" panose="02010600030101010101" pitchFamily="2" charset="-122"/>
              </a:rPr>
              <a:t>符号，在更换电池之前不能进行绝缘测试。</a:t>
            </a:r>
          </a:p>
          <a:p>
            <a:r>
              <a:rPr lang="en-US" altLang="zh-CN" sz="2000">
                <a:latin typeface="+mn-ea"/>
                <a:ea typeface="+mn-ea"/>
                <a:cs typeface="宋体" panose="02010600030101010101" pitchFamily="2" charset="-122"/>
              </a:rPr>
              <a:t>3</a:t>
            </a:r>
            <a:r>
              <a:rPr lang="zh-CN" altLang="en-US" sz="2000">
                <a:latin typeface="+mn-ea"/>
                <a:ea typeface="+mn-ea"/>
                <a:cs typeface="宋体" panose="02010600030101010101" pitchFamily="2" charset="-122"/>
              </a:rPr>
              <a:t>）</a:t>
            </a:r>
            <a:r>
              <a:rPr lang="en-US" altLang="zh-CN" sz="2000">
                <a:latin typeface="+mn-ea"/>
                <a:ea typeface="+mn-ea"/>
                <a:cs typeface="宋体" panose="02010600030101010101" pitchFamily="2" charset="-122"/>
              </a:rPr>
              <a:t> </a:t>
            </a:r>
            <a:r>
              <a:rPr lang="zh-CN" altLang="en-US" sz="2000">
                <a:latin typeface="+mn-ea"/>
                <a:ea typeface="+mn-ea"/>
                <a:cs typeface="宋体" panose="02010600030101010101" pitchFamily="2" charset="-122"/>
              </a:rPr>
              <a:t>按“</a:t>
            </a:r>
            <a:r>
              <a:rPr lang="en-US" altLang="zh-CN" sz="2000">
                <a:latin typeface="+mn-ea"/>
                <a:ea typeface="+mn-ea"/>
                <a:cs typeface="Times New Roman" panose="02020603050405020304" charset="0"/>
              </a:rPr>
              <a:t>range</a:t>
            </a:r>
            <a:r>
              <a:rPr lang="en-US" altLang="zh-CN" sz="2000">
                <a:latin typeface="+mn-ea"/>
                <a:ea typeface="+mn-ea"/>
                <a:cs typeface="宋体" panose="02010600030101010101" pitchFamily="2" charset="-122"/>
              </a:rPr>
              <a:t>”</a:t>
            </a:r>
            <a:r>
              <a:rPr lang="zh-CN" altLang="en-US" sz="2000">
                <a:latin typeface="+mn-ea"/>
                <a:ea typeface="+mn-ea"/>
                <a:cs typeface="宋体" panose="02010600030101010101" pitchFamily="2" charset="-122"/>
              </a:rPr>
              <a:t>键选择电压后将探头与待测电路连接， 仪表会自动检测电路是否通电。</a:t>
            </a:r>
          </a:p>
          <a:p>
            <a:r>
              <a:rPr lang="en-US" altLang="zh-CN" sz="2000">
                <a:latin typeface="+mn-ea"/>
                <a:ea typeface="+mn-ea"/>
                <a:cs typeface="宋体" panose="02010600030101010101" pitchFamily="2" charset="-122"/>
              </a:rPr>
              <a:t>4</a:t>
            </a:r>
            <a:r>
              <a:rPr lang="zh-CN" altLang="en-US" sz="2000">
                <a:latin typeface="+mn-ea"/>
                <a:ea typeface="+mn-ea"/>
                <a:cs typeface="宋体" panose="02010600030101010101" pitchFamily="2" charset="-122"/>
              </a:rPr>
              <a:t>）</a:t>
            </a:r>
            <a:r>
              <a:rPr lang="en-US" altLang="zh-CN" sz="2000">
                <a:latin typeface="+mn-ea"/>
                <a:ea typeface="+mn-ea"/>
                <a:cs typeface="宋体" panose="02010600030101010101" pitchFamily="2" charset="-122"/>
              </a:rPr>
              <a:t> </a:t>
            </a:r>
            <a:r>
              <a:rPr lang="zh-CN" altLang="en-US" sz="2000">
                <a:latin typeface="+mn-ea"/>
                <a:ea typeface="+mn-ea"/>
                <a:cs typeface="宋体" panose="02010600030101010101" pitchFamily="2" charset="-122"/>
              </a:rPr>
              <a:t>按 “</a:t>
            </a:r>
            <a:r>
              <a:rPr lang="en-US" altLang="zh-CN" sz="2000">
                <a:latin typeface="+mn-ea"/>
                <a:ea typeface="+mn-ea"/>
                <a:cs typeface="Times New Roman" panose="02020603050405020304" charset="0"/>
              </a:rPr>
              <a:t>test</a:t>
            </a:r>
            <a:r>
              <a:rPr lang="en-US" altLang="zh-CN" sz="2000">
                <a:latin typeface="+mn-ea"/>
                <a:ea typeface="+mn-ea"/>
                <a:cs typeface="宋体" panose="02010600030101010101" pitchFamily="2" charset="-122"/>
              </a:rPr>
              <a:t>”</a:t>
            </a:r>
            <a:r>
              <a:rPr lang="zh-CN" altLang="en-US" sz="2000">
                <a:latin typeface="+mn-ea"/>
                <a:ea typeface="+mn-ea"/>
                <a:cs typeface="宋体" panose="02010600030101010101" pitchFamily="2" charset="-122"/>
              </a:rPr>
              <a:t>键开始测试，此时将获得一个有效的绝缘电阻读数。在主显示位置显示电压超过 </a:t>
            </a:r>
            <a:r>
              <a:rPr lang="en-US" altLang="zh-CN" sz="2000">
                <a:latin typeface="+mn-ea"/>
                <a:ea typeface="+mn-ea"/>
                <a:cs typeface="Times New Roman" panose="02020603050405020304" charset="0"/>
              </a:rPr>
              <a:t>30 V </a:t>
            </a:r>
            <a:r>
              <a:rPr lang="zh-CN" altLang="en-US" sz="2000">
                <a:latin typeface="+mn-ea"/>
                <a:ea typeface="+mn-ea"/>
                <a:cs typeface="宋体" panose="02010600030101010101" pitchFamily="2" charset="-122"/>
              </a:rPr>
              <a:t>以上警告的同时，还会显示高压符号 </a:t>
            </a:r>
            <a:r>
              <a:rPr lang="en-US" altLang="zh-CN" sz="2000">
                <a:latin typeface="+mn-ea"/>
                <a:ea typeface="+mn-ea"/>
                <a:cs typeface="Times New Roman" panose="02020603050405020304" charset="0"/>
              </a:rPr>
              <a:t>(Z)</a:t>
            </a:r>
            <a:r>
              <a:rPr lang="zh-CN" altLang="en-US" sz="2000">
                <a:latin typeface="+mn-ea"/>
                <a:ea typeface="+mn-ea"/>
                <a:cs typeface="宋体" panose="02010600030101010101" pitchFamily="2" charset="-122"/>
              </a:rPr>
              <a:t>。 在辅显示位置上显示被测电路上所施加的测试电压。 主显示位置上显示高压符号并以</a:t>
            </a:r>
            <a:r>
              <a:rPr lang="en-US" altLang="zh-CN" sz="2000">
                <a:latin typeface="+mn-ea"/>
                <a:ea typeface="+mn-ea"/>
                <a:cs typeface="Times New Roman" panose="02020603050405020304" charset="0"/>
              </a:rPr>
              <a:t>M</a:t>
            </a:r>
            <a:r>
              <a:rPr lang="en-US" altLang="zh-CN" sz="2000">
                <a:latin typeface="+mn-ea"/>
                <a:ea typeface="+mn-ea"/>
                <a:cs typeface="宋体" panose="02010600030101010101" pitchFamily="2" charset="-122"/>
              </a:rPr>
              <a:t>Ω </a:t>
            </a:r>
            <a:r>
              <a:rPr lang="zh-CN" altLang="en-US" sz="2000">
                <a:latin typeface="+mn-ea"/>
                <a:ea typeface="+mn-ea"/>
                <a:cs typeface="宋体" panose="02010600030101010101" pitchFamily="2" charset="-122"/>
              </a:rPr>
              <a:t>或 </a:t>
            </a:r>
            <a:r>
              <a:rPr lang="en-US" altLang="zh-CN" sz="2000">
                <a:latin typeface="+mn-ea"/>
                <a:ea typeface="+mn-ea"/>
                <a:cs typeface="Times New Roman" panose="02020603050405020304" charset="0"/>
              </a:rPr>
              <a:t>G</a:t>
            </a:r>
            <a:r>
              <a:rPr lang="en-US" altLang="zh-CN" sz="2000">
                <a:latin typeface="+mn-ea"/>
                <a:ea typeface="+mn-ea"/>
                <a:cs typeface="宋体" panose="02010600030101010101" pitchFamily="2" charset="-122"/>
              </a:rPr>
              <a:t>Ω </a:t>
            </a:r>
            <a:r>
              <a:rPr lang="zh-CN" altLang="en-US" sz="2000">
                <a:latin typeface="+mn-ea"/>
                <a:ea typeface="+mn-ea"/>
                <a:cs typeface="宋体" panose="02010600030101010101" pitchFamily="2" charset="-122"/>
              </a:rPr>
              <a:t>为单位显示电阻。</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3"/>
          <p:cNvSpPr txBox="1"/>
          <p:nvPr/>
        </p:nvSpPr>
        <p:spPr>
          <a:xfrm>
            <a:off x="2174875" y="547053"/>
            <a:ext cx="5161280" cy="521970"/>
          </a:xfrm>
          <a:prstGeom prst="rect">
            <a:avLst/>
          </a:prstGeom>
          <a:noFill/>
        </p:spPr>
        <p:txBody>
          <a:bodyPr wrap="none">
            <a:spAutoFit/>
          </a:bodyPr>
          <a:lstStyle/>
          <a:p>
            <a:pPr marR="0" defTabSz="914400">
              <a:buClrTx/>
              <a:buSzTx/>
              <a:buFontTx/>
              <a:buNone/>
              <a:defRPr/>
            </a:pPr>
            <a:r>
              <a:rPr kumimoji="0" lang="zh-CN" altLang="en-US" sz="2800" b="1" kern="1200" cap="none" spc="0" normalizeH="0" baseline="0" noProof="0" dirty="0">
                <a:solidFill>
                  <a:schemeClr val="tx2">
                    <a:lumMod val="60000"/>
                    <a:lumOff val="40000"/>
                  </a:schemeClr>
                </a:solidFill>
                <a:latin typeface="微软雅黑" panose="020B0503020204020204" pitchFamily="34" charset="-122"/>
                <a:ea typeface="微软雅黑" panose="020B0503020204020204" pitchFamily="34" charset="-122"/>
                <a:cs typeface="Arial" panose="020B0604020202020204" pitchFamily="34" charset="0"/>
                <a:sym typeface="+mn-ea"/>
              </a:rPr>
              <a:t>二、电动汽车维护保养检测工具</a:t>
            </a:r>
          </a:p>
        </p:txBody>
      </p:sp>
      <p:sp>
        <p:nvSpPr>
          <p:cNvPr id="22531" name="矩形 20"/>
          <p:cNvSpPr/>
          <p:nvPr/>
        </p:nvSpPr>
        <p:spPr>
          <a:xfrm>
            <a:off x="244475" y="1196975"/>
            <a:ext cx="4424045" cy="460375"/>
          </a:xfrm>
          <a:prstGeom prst="rect">
            <a:avLst/>
          </a:prstGeom>
          <a:solidFill>
            <a:srgbClr val="00B0F0"/>
          </a:solidFill>
          <a:ln w="9525">
            <a:noFill/>
          </a:ln>
        </p:spPr>
        <p:txBody>
          <a:bodyPr wrap="square">
            <a:spAutoFit/>
          </a:bodyPr>
          <a:lstStyle/>
          <a:p>
            <a:r>
              <a:rPr sz="2400" b="1" dirty="0">
                <a:solidFill>
                  <a:schemeClr val="bg1"/>
                </a:solidFill>
                <a:latin typeface="宋体" panose="02010600030101010101" pitchFamily="2" charset="-122"/>
              </a:rPr>
              <a:t>1．万用表（FLUKE1587/1577）</a:t>
            </a:r>
          </a:p>
        </p:txBody>
      </p:sp>
      <p:sp>
        <p:nvSpPr>
          <p:cNvPr id="9" name="矩形 8"/>
          <p:cNvSpPr/>
          <p:nvPr/>
        </p:nvSpPr>
        <p:spPr>
          <a:xfrm>
            <a:off x="636905" y="1792605"/>
            <a:ext cx="2849880" cy="368300"/>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4</a:t>
            </a: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）万用表安全操作事项 </a:t>
            </a:r>
          </a:p>
        </p:txBody>
      </p:sp>
      <p:sp>
        <p:nvSpPr>
          <p:cNvPr id="2" name="文本框 1"/>
          <p:cNvSpPr txBox="1"/>
          <p:nvPr/>
        </p:nvSpPr>
        <p:spPr>
          <a:xfrm>
            <a:off x="795655" y="2291080"/>
            <a:ext cx="7919720" cy="3784600"/>
          </a:xfrm>
          <a:prstGeom prst="rect">
            <a:avLst/>
          </a:prstGeom>
          <a:noFill/>
          <a:ln w="9525">
            <a:noFill/>
          </a:ln>
        </p:spPr>
        <p:txBody>
          <a:bodyPr wrap="square">
            <a:spAutoFit/>
          </a:bodyPr>
          <a:lstStyle/>
          <a:p>
            <a:pPr>
              <a:lnSpc>
                <a:spcPct val="150000"/>
              </a:lnSpc>
            </a:pPr>
            <a:r>
              <a:rPr lang="en-US" altLang="zh-CN" sz="2000">
                <a:latin typeface="+mn-ea"/>
                <a:ea typeface="+mn-ea"/>
                <a:cs typeface="宋体" panose="02010600030101010101" pitchFamily="2" charset="-122"/>
              </a:rPr>
              <a:t>1</a:t>
            </a:r>
            <a:r>
              <a:rPr lang="zh-CN" altLang="en-US" sz="2000">
                <a:latin typeface="+mn-ea"/>
                <a:ea typeface="+mn-ea"/>
                <a:cs typeface="宋体" panose="02010600030101010101" pitchFamily="2" charset="-122"/>
              </a:rPr>
              <a:t>）用仪表测量时，选用正确的端子、开关位置和量程档。</a:t>
            </a:r>
          </a:p>
          <a:p>
            <a:pPr>
              <a:lnSpc>
                <a:spcPct val="150000"/>
              </a:lnSpc>
            </a:pPr>
            <a:r>
              <a:rPr lang="en-US" altLang="zh-CN" sz="2000">
                <a:latin typeface="+mn-ea"/>
                <a:ea typeface="+mn-ea"/>
                <a:cs typeface="宋体" panose="02010600030101010101" pitchFamily="2" charset="-122"/>
              </a:rPr>
              <a:t>2</a:t>
            </a:r>
            <a:r>
              <a:rPr lang="zh-CN" altLang="en-US" sz="2000">
                <a:latin typeface="+mn-ea"/>
                <a:ea typeface="+mn-ea"/>
                <a:cs typeface="宋体" panose="02010600030101010101" pitchFamily="2" charset="-122"/>
              </a:rPr>
              <a:t>）端子之间或任何一个端子与接地点之间施加的电压不能超过仪表上标明的额定值。</a:t>
            </a:r>
          </a:p>
          <a:p>
            <a:pPr>
              <a:lnSpc>
                <a:spcPct val="150000"/>
              </a:lnSpc>
            </a:pPr>
            <a:r>
              <a:rPr lang="en-US" altLang="zh-CN" sz="2000">
                <a:latin typeface="+mn-ea"/>
                <a:ea typeface="+mn-ea"/>
                <a:cs typeface="宋体" panose="02010600030101010101" pitchFamily="2" charset="-122"/>
              </a:rPr>
              <a:t>3</a:t>
            </a:r>
            <a:r>
              <a:rPr lang="zh-CN" altLang="en-US" sz="2000">
                <a:latin typeface="+mn-ea"/>
                <a:ea typeface="+mn-ea"/>
                <a:cs typeface="宋体" panose="02010600030101010101" pitchFamily="2" charset="-122"/>
              </a:rPr>
              <a:t>）出现电池低电量指示符</a:t>
            </a:r>
            <a:r>
              <a:rPr lang="zh-CN" altLang="en-US" sz="2000">
                <a:latin typeface="+mn-ea"/>
                <a:ea typeface="+mn-ea"/>
                <a:cs typeface="Times New Roman" panose="02020603050405020304" charset="0"/>
              </a:rPr>
              <a:t> </a:t>
            </a:r>
            <a:r>
              <a:rPr lang="en-US" altLang="zh-CN" sz="2000">
                <a:latin typeface="+mn-ea"/>
                <a:ea typeface="+mn-ea"/>
                <a:cs typeface="Times New Roman" panose="02020603050405020304" charset="0"/>
              </a:rPr>
              <a:t>(</a:t>
            </a:r>
            <a:r>
              <a:rPr lang="en-US" altLang="zh-CN" sz="2000">
                <a:latin typeface="+mn-ea"/>
                <a:ea typeface="+mn-ea"/>
                <a:cs typeface="宋体" panose="02010600030101010101" pitchFamily="2" charset="-122"/>
              </a:rPr>
              <a:t>BAT</a:t>
            </a:r>
            <a:r>
              <a:rPr lang="en-US" altLang="zh-CN" sz="2000">
                <a:latin typeface="+mn-ea"/>
                <a:ea typeface="+mn-ea"/>
                <a:cs typeface="Times New Roman" panose="02020603050405020304" charset="0"/>
              </a:rPr>
              <a:t>)  </a:t>
            </a:r>
            <a:r>
              <a:rPr lang="zh-CN" altLang="en-US" sz="2000">
                <a:latin typeface="+mn-ea"/>
                <a:ea typeface="+mn-ea"/>
                <a:cs typeface="宋体" panose="02010600030101010101" pitchFamily="2" charset="-122"/>
              </a:rPr>
              <a:t>时，应尽快更换电池。</a:t>
            </a:r>
          </a:p>
          <a:p>
            <a:pPr>
              <a:lnSpc>
                <a:spcPct val="150000"/>
              </a:lnSpc>
            </a:pPr>
            <a:r>
              <a:rPr lang="en-US" altLang="zh-CN" sz="2000">
                <a:latin typeface="+mn-ea"/>
                <a:ea typeface="+mn-ea"/>
                <a:cs typeface="宋体" panose="02010600030101010101" pitchFamily="2" charset="-122"/>
              </a:rPr>
              <a:t>4</a:t>
            </a:r>
            <a:r>
              <a:rPr lang="zh-CN" altLang="en-US" sz="2000">
                <a:latin typeface="+mn-ea"/>
                <a:ea typeface="+mn-ea"/>
                <a:cs typeface="宋体" panose="02010600030101010101" pitchFamily="2" charset="-122"/>
              </a:rPr>
              <a:t>）测试电阻、连通性、二极管或电容以前，必须先切断电源，并将所有的高压电容器放电。</a:t>
            </a:r>
          </a:p>
          <a:p>
            <a:pPr>
              <a:lnSpc>
                <a:spcPct val="150000"/>
              </a:lnSpc>
            </a:pPr>
            <a:r>
              <a:rPr lang="en-US" altLang="zh-CN" sz="2000">
                <a:latin typeface="+mn-ea"/>
                <a:ea typeface="+mn-ea"/>
                <a:cs typeface="宋体" panose="02010600030101010101" pitchFamily="2" charset="-122"/>
              </a:rPr>
              <a:t>5</a:t>
            </a:r>
            <a:r>
              <a:rPr lang="zh-CN" altLang="en-US" sz="2000">
                <a:latin typeface="+mn-ea"/>
                <a:ea typeface="+mn-ea"/>
                <a:cs typeface="宋体" panose="02010600030101010101" pitchFamily="2" charset="-122"/>
              </a:rPr>
              <a:t>）切勿在爆炸性的气体或蒸汽附近使用仪表。在危险的处所工作时，必须遵循当地及国家规定的安全要求。</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3"/>
          <p:cNvSpPr txBox="1"/>
          <p:nvPr/>
        </p:nvSpPr>
        <p:spPr>
          <a:xfrm>
            <a:off x="2174875" y="547053"/>
            <a:ext cx="5045075" cy="521970"/>
          </a:xfrm>
          <a:prstGeom prst="rect">
            <a:avLst/>
          </a:prstGeom>
          <a:noFill/>
        </p:spPr>
        <p:txBody>
          <a:bodyPr wrap="none">
            <a:spAutoFit/>
          </a:bodyPr>
          <a:lstStyle/>
          <a:p>
            <a:pPr marR="0" algn="l" defTabSz="914400">
              <a:buClrTx/>
              <a:buSzTx/>
              <a:buFontTx/>
              <a:buNone/>
              <a:defRPr/>
            </a:pPr>
            <a:r>
              <a:rPr kumimoji="0" lang="zh-CN" altLang="en-US" sz="2800" b="1" kern="1200" cap="none" spc="0" normalizeH="0" baseline="0" noProof="0" dirty="0">
                <a:solidFill>
                  <a:schemeClr val="tx2">
                    <a:lumMod val="60000"/>
                    <a:lumOff val="40000"/>
                  </a:schemeClr>
                </a:solidFill>
                <a:latin typeface="微软雅黑" panose="020B0503020204020204" pitchFamily="34" charset="-122"/>
                <a:ea typeface="微软雅黑" panose="020B0503020204020204" pitchFamily="34" charset="-122"/>
                <a:cs typeface="Arial" panose="020B0604020202020204" pitchFamily="34" charset="0"/>
                <a:sym typeface="+mn-ea"/>
              </a:rPr>
              <a:t>三、 BDS 故障诊断仪使用方法</a:t>
            </a:r>
          </a:p>
        </p:txBody>
      </p:sp>
      <p:sp>
        <p:nvSpPr>
          <p:cNvPr id="22531" name="矩形 20"/>
          <p:cNvSpPr/>
          <p:nvPr/>
        </p:nvSpPr>
        <p:spPr>
          <a:xfrm>
            <a:off x="244475" y="1196975"/>
            <a:ext cx="3597910" cy="460375"/>
          </a:xfrm>
          <a:prstGeom prst="rect">
            <a:avLst/>
          </a:prstGeom>
          <a:solidFill>
            <a:srgbClr val="00B0F0"/>
          </a:solidFill>
          <a:ln w="9525">
            <a:noFill/>
          </a:ln>
        </p:spPr>
        <p:txBody>
          <a:bodyPr wrap="square">
            <a:spAutoFit/>
          </a:bodyPr>
          <a:lstStyle/>
          <a:p>
            <a:r>
              <a:rPr sz="2400" b="1" dirty="0">
                <a:solidFill>
                  <a:schemeClr val="bg1"/>
                </a:solidFill>
                <a:latin typeface="宋体" panose="02010600030101010101" pitchFamily="2" charset="-122"/>
              </a:rPr>
              <a:t>1．BDS软件功能使用说明</a:t>
            </a:r>
          </a:p>
        </p:txBody>
      </p:sp>
      <p:sp>
        <p:nvSpPr>
          <p:cNvPr id="2" name="文本框 1"/>
          <p:cNvSpPr txBox="1"/>
          <p:nvPr/>
        </p:nvSpPr>
        <p:spPr>
          <a:xfrm>
            <a:off x="655320" y="2085340"/>
            <a:ext cx="7378065" cy="3322955"/>
          </a:xfrm>
          <a:prstGeom prst="rect">
            <a:avLst/>
          </a:prstGeom>
          <a:noFill/>
          <a:ln w="9525">
            <a:noFill/>
          </a:ln>
        </p:spPr>
        <p:txBody>
          <a:bodyPr wrap="square">
            <a:spAutoFit/>
          </a:bodyPr>
          <a:lstStyle/>
          <a:p>
            <a:pPr algn="just">
              <a:lnSpc>
                <a:spcPct val="150000"/>
              </a:lnSpc>
            </a:pPr>
            <a:r>
              <a:rPr lang="zh-CN" sz="2000" b="1">
                <a:latin typeface="+mn-ea"/>
                <a:ea typeface="+mn-ea"/>
                <a:cs typeface="宋体" panose="02010600030101010101" pitchFamily="2" charset="-122"/>
              </a:rPr>
              <a:t>安装条件：</a:t>
            </a:r>
          </a:p>
          <a:p>
            <a:pPr algn="just">
              <a:lnSpc>
                <a:spcPct val="150000"/>
              </a:lnSpc>
            </a:pPr>
            <a:r>
              <a:rPr lang="zh-CN" sz="2000">
                <a:latin typeface="+mn-ea"/>
                <a:ea typeface="+mn-ea"/>
                <a:cs typeface="宋体" panose="02010600030101010101" pitchFamily="2" charset="-122"/>
              </a:rPr>
              <a:t>     </a:t>
            </a:r>
            <a:r>
              <a:rPr sz="2000">
                <a:latin typeface="+mn-ea"/>
                <a:ea typeface="+mn-ea"/>
                <a:cs typeface="宋体" panose="02010600030101010101" pitchFamily="2" charset="-122"/>
              </a:rPr>
              <a:t>BDS诊断软件必须安装在笔记本电脑、台式电脑或者pad相关硬件上，并在网络连接状态下使用，硬件要求系统盘空间不小于5G,内存不小于1G，操作系统使用WINDOWS XP SP3，WIONDOWS 7 和WIONDOWS 8，软件需要在线激活和网络下载，务必保证连接internet 正常，安装条件是Windows 登入账户必须是管理员身份。</a:t>
            </a:r>
            <a:endParaRPr lang="zh-CN" altLang="en-US" sz="2000">
              <a:latin typeface="+mn-ea"/>
              <a:ea typeface="+mn-ea"/>
              <a:cs typeface="宋体" panose="02010600030101010101" pitchFamily="2" charset="-122"/>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3"/>
          <p:cNvSpPr txBox="1"/>
          <p:nvPr/>
        </p:nvSpPr>
        <p:spPr>
          <a:xfrm>
            <a:off x="2174875" y="547053"/>
            <a:ext cx="5045075" cy="521970"/>
          </a:xfrm>
          <a:prstGeom prst="rect">
            <a:avLst/>
          </a:prstGeom>
          <a:noFill/>
        </p:spPr>
        <p:txBody>
          <a:bodyPr wrap="none">
            <a:spAutoFit/>
          </a:bodyPr>
          <a:lstStyle/>
          <a:p>
            <a:pPr marR="0" defTabSz="914400">
              <a:buClrTx/>
              <a:buSzTx/>
              <a:buFontTx/>
              <a:buNone/>
              <a:defRPr/>
            </a:pPr>
            <a:r>
              <a:rPr kumimoji="0" lang="zh-CN" altLang="en-US" sz="2800" b="1" kern="1200" cap="none" spc="0" normalizeH="0" baseline="0" noProof="0" dirty="0">
                <a:solidFill>
                  <a:schemeClr val="tx2">
                    <a:lumMod val="60000"/>
                    <a:lumOff val="40000"/>
                  </a:schemeClr>
                </a:solidFill>
                <a:latin typeface="微软雅黑" panose="020B0503020204020204" pitchFamily="34" charset="-122"/>
                <a:ea typeface="微软雅黑" panose="020B0503020204020204" pitchFamily="34" charset="-122"/>
                <a:cs typeface="Arial" panose="020B0604020202020204" pitchFamily="34" charset="0"/>
                <a:sym typeface="+mn-ea"/>
              </a:rPr>
              <a:t>三、 BDS 故障诊断仪使用方法</a:t>
            </a:r>
          </a:p>
        </p:txBody>
      </p:sp>
      <p:sp>
        <p:nvSpPr>
          <p:cNvPr id="22531" name="矩形 20"/>
          <p:cNvSpPr/>
          <p:nvPr/>
        </p:nvSpPr>
        <p:spPr>
          <a:xfrm>
            <a:off x="244475" y="1196975"/>
            <a:ext cx="3597910" cy="460375"/>
          </a:xfrm>
          <a:prstGeom prst="rect">
            <a:avLst/>
          </a:prstGeom>
          <a:solidFill>
            <a:srgbClr val="00B0F0"/>
          </a:solidFill>
          <a:ln w="9525">
            <a:noFill/>
          </a:ln>
        </p:spPr>
        <p:txBody>
          <a:bodyPr wrap="square">
            <a:spAutoFit/>
          </a:bodyPr>
          <a:lstStyle/>
          <a:p>
            <a:r>
              <a:rPr sz="2400" b="1" dirty="0">
                <a:solidFill>
                  <a:schemeClr val="bg1"/>
                </a:solidFill>
                <a:latin typeface="宋体" panose="02010600030101010101" pitchFamily="2" charset="-122"/>
              </a:rPr>
              <a:t>1．BDS软件功能使用说明</a:t>
            </a:r>
          </a:p>
        </p:txBody>
      </p:sp>
      <p:pic>
        <p:nvPicPr>
          <p:cNvPr id="1073742866" name="图片 1073742865"/>
          <p:cNvPicPr>
            <a:picLocks noChangeAspect="1"/>
          </p:cNvPicPr>
          <p:nvPr/>
        </p:nvPicPr>
        <p:blipFill>
          <a:blip r:embed="rId2"/>
          <a:stretch>
            <a:fillRect/>
          </a:stretch>
        </p:blipFill>
        <p:spPr>
          <a:xfrm>
            <a:off x="1916430" y="1722755"/>
            <a:ext cx="4992370" cy="4072890"/>
          </a:xfrm>
          <a:prstGeom prst="rect">
            <a:avLst/>
          </a:prstGeom>
          <a:noFill/>
          <a:ln w="9525">
            <a:noFill/>
          </a:ln>
        </p:spPr>
      </p:pic>
      <p:sp>
        <p:nvSpPr>
          <p:cNvPr id="101" name="文本框 100"/>
          <p:cNvSpPr txBox="1"/>
          <p:nvPr/>
        </p:nvSpPr>
        <p:spPr>
          <a:xfrm>
            <a:off x="3529330" y="5795645"/>
            <a:ext cx="5080000" cy="368300"/>
          </a:xfrm>
          <a:prstGeom prst="rect">
            <a:avLst/>
          </a:prstGeom>
          <a:noFill/>
          <a:ln w="9525">
            <a:noFill/>
          </a:ln>
        </p:spPr>
        <p:txBody>
          <a:bodyPr>
            <a:spAutoFit/>
          </a:bodyPr>
          <a:lstStyle/>
          <a:p>
            <a:r>
              <a:rPr lang="zh-CN" altLang="en-US" sz="1800">
                <a:latin typeface="宋体" panose="02010600030101010101" pitchFamily="2" charset="-122"/>
                <a:ea typeface="宋体" panose="02010600030101010101" pitchFamily="2" charset="-122"/>
                <a:cs typeface="宋体" panose="02010600030101010101" pitchFamily="2" charset="-122"/>
              </a:rPr>
              <a:t>诊断仪功能说明</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3"/>
          <p:cNvSpPr txBox="1"/>
          <p:nvPr/>
        </p:nvSpPr>
        <p:spPr>
          <a:xfrm>
            <a:off x="2174875" y="547053"/>
            <a:ext cx="5045075" cy="521970"/>
          </a:xfrm>
          <a:prstGeom prst="rect">
            <a:avLst/>
          </a:prstGeom>
          <a:noFill/>
        </p:spPr>
        <p:txBody>
          <a:bodyPr wrap="none">
            <a:spAutoFit/>
          </a:bodyPr>
          <a:lstStyle/>
          <a:p>
            <a:pPr marR="0" defTabSz="914400">
              <a:buClrTx/>
              <a:buSzTx/>
              <a:buFontTx/>
              <a:buNone/>
              <a:defRPr/>
            </a:pPr>
            <a:r>
              <a:rPr kumimoji="0" lang="zh-CN" altLang="en-US" sz="2800" b="1" kern="1200" cap="none" spc="0" normalizeH="0" baseline="0" noProof="0" dirty="0">
                <a:solidFill>
                  <a:schemeClr val="tx2">
                    <a:lumMod val="60000"/>
                    <a:lumOff val="40000"/>
                  </a:schemeClr>
                </a:solidFill>
                <a:latin typeface="微软雅黑" panose="020B0503020204020204" pitchFamily="34" charset="-122"/>
                <a:ea typeface="微软雅黑" panose="020B0503020204020204" pitchFamily="34" charset="-122"/>
                <a:cs typeface="Arial" panose="020B0604020202020204" pitchFamily="34" charset="0"/>
                <a:sym typeface="+mn-ea"/>
              </a:rPr>
              <a:t>三、 BDS 故障诊断仪使用方法</a:t>
            </a:r>
          </a:p>
        </p:txBody>
      </p:sp>
      <p:sp>
        <p:nvSpPr>
          <p:cNvPr id="22531" name="矩形 20"/>
          <p:cNvSpPr/>
          <p:nvPr/>
        </p:nvSpPr>
        <p:spPr>
          <a:xfrm>
            <a:off x="244475" y="1196975"/>
            <a:ext cx="2862580" cy="460375"/>
          </a:xfrm>
          <a:prstGeom prst="rect">
            <a:avLst/>
          </a:prstGeom>
          <a:solidFill>
            <a:srgbClr val="00B0F0"/>
          </a:solidFill>
          <a:ln w="9525">
            <a:noFill/>
          </a:ln>
        </p:spPr>
        <p:txBody>
          <a:bodyPr wrap="square">
            <a:spAutoFit/>
          </a:bodyPr>
          <a:lstStyle/>
          <a:p>
            <a:r>
              <a:rPr sz="2400" b="1" dirty="0">
                <a:solidFill>
                  <a:schemeClr val="bg1"/>
                </a:solidFill>
                <a:latin typeface="宋体" panose="02010600030101010101" pitchFamily="2" charset="-122"/>
              </a:rPr>
              <a:t>2. 故障诊断操作</a:t>
            </a:r>
          </a:p>
        </p:txBody>
      </p:sp>
      <p:sp>
        <p:nvSpPr>
          <p:cNvPr id="2" name="文本框 1"/>
          <p:cNvSpPr txBox="1"/>
          <p:nvPr/>
        </p:nvSpPr>
        <p:spPr>
          <a:xfrm>
            <a:off x="725170" y="1787525"/>
            <a:ext cx="4138295" cy="4554220"/>
          </a:xfrm>
          <a:prstGeom prst="rect">
            <a:avLst/>
          </a:prstGeom>
          <a:noFill/>
          <a:ln w="9525">
            <a:noFill/>
          </a:ln>
        </p:spPr>
        <p:txBody>
          <a:bodyPr wrap="square">
            <a:spAutoFit/>
          </a:bodyPr>
          <a:lstStyle/>
          <a:p>
            <a:pPr indent="304800" algn="just"/>
            <a:r>
              <a:rPr lang="en-US" altLang="zh-CN" sz="2000" b="1">
                <a:latin typeface="宋体" panose="02010600030101010101" pitchFamily="2" charset="-122"/>
                <a:ea typeface="宋体" panose="02010600030101010101" pitchFamily="2" charset="-122"/>
                <a:cs typeface="宋体" panose="02010600030101010101" pitchFamily="2" charset="-122"/>
              </a:rPr>
              <a:t> </a:t>
            </a:r>
            <a:r>
              <a:rPr lang="zh-CN" altLang="en-US" sz="2000" b="1">
                <a:latin typeface="宋体" panose="02010600030101010101" pitchFamily="2" charset="-122"/>
                <a:ea typeface="宋体" panose="02010600030101010101" pitchFamily="2" charset="-122"/>
                <a:cs typeface="宋体" panose="02010600030101010101" pitchFamily="2" charset="-122"/>
              </a:rPr>
              <a:t>诊断仪连接方法：</a:t>
            </a:r>
          </a:p>
          <a:p>
            <a:pPr indent="304800" algn="just">
              <a:lnSpc>
                <a:spcPct val="150000"/>
              </a:lnSpc>
            </a:pPr>
            <a:r>
              <a:rPr lang="zh-CN" altLang="en-US" sz="1800">
                <a:latin typeface="宋体" panose="02010600030101010101" pitchFamily="2" charset="-122"/>
                <a:ea typeface="宋体" panose="02010600030101010101" pitchFamily="2" charset="-122"/>
                <a:cs typeface="宋体" panose="02010600030101010101" pitchFamily="2" charset="-122"/>
              </a:rPr>
              <a:t> 用选定的车辆诊断测试仪相匹配的诊断线，将 </a:t>
            </a:r>
            <a:r>
              <a:rPr lang="en-US" altLang="zh-CN" sz="1800">
                <a:latin typeface="宋体" panose="02010600030101010101" pitchFamily="2" charset="-122"/>
                <a:ea typeface="宋体" panose="02010600030101010101" pitchFamily="2" charset="-122"/>
                <a:cs typeface="宋体" panose="02010600030101010101" pitchFamily="2" charset="-122"/>
              </a:rPr>
              <a:t>VCI </a:t>
            </a:r>
            <a:r>
              <a:rPr lang="zh-CN" altLang="en-US" sz="1800">
                <a:latin typeface="宋体" panose="02010600030101010101" pitchFamily="2" charset="-122"/>
                <a:ea typeface="宋体" panose="02010600030101010101" pitchFamily="2" charset="-122"/>
                <a:cs typeface="宋体" panose="02010600030101010101" pitchFamily="2" charset="-122"/>
              </a:rPr>
              <a:t>诊断盒子连接到汽车的 </a:t>
            </a:r>
            <a:r>
              <a:rPr lang="en-US" altLang="zh-CN" sz="1800">
                <a:latin typeface="Times New Roman" panose="02020603050405020304" charset="0"/>
                <a:cs typeface="Times New Roman" panose="02020603050405020304" charset="0"/>
              </a:rPr>
              <a:t>OBD </a:t>
            </a:r>
            <a:r>
              <a:rPr lang="zh-CN" altLang="en-US" sz="1800">
                <a:latin typeface="宋体" panose="02010600030101010101" pitchFamily="2" charset="-122"/>
                <a:ea typeface="宋体" panose="02010600030101010101" pitchFamily="2" charset="-122"/>
                <a:cs typeface="宋体" panose="02010600030101010101" pitchFamily="2" charset="-122"/>
              </a:rPr>
              <a:t>诊断座上，将车钥匙置于 </a:t>
            </a:r>
            <a:r>
              <a:rPr lang="en-US" altLang="zh-CN" sz="1800">
                <a:latin typeface="Times New Roman" panose="02020603050405020304" charset="0"/>
                <a:cs typeface="Times New Roman" panose="02020603050405020304" charset="0"/>
              </a:rPr>
              <a:t>ON </a:t>
            </a:r>
            <a:r>
              <a:rPr lang="zh-CN" altLang="en-US" sz="1800">
                <a:latin typeface="宋体" panose="02010600030101010101" pitchFamily="2" charset="-122"/>
                <a:ea typeface="宋体" panose="02010600030101010101" pitchFamily="2" charset="-122"/>
                <a:cs typeface="宋体" panose="02010600030101010101" pitchFamily="2" charset="-122"/>
              </a:rPr>
              <a:t>挡，开启车辆诊断测试仪，按照屏幕上的显示进行操作，以启动所需功能。</a:t>
            </a:r>
          </a:p>
          <a:p>
            <a:r>
              <a:rPr lang="zh-CN" altLang="en-US" sz="1800">
                <a:latin typeface="宋体" panose="02010600030101010101" pitchFamily="2" charset="-122"/>
                <a:ea typeface="宋体" panose="02010600030101010101" pitchFamily="2" charset="-122"/>
                <a:cs typeface="宋体" panose="02010600030101010101" pitchFamily="2" charset="-122"/>
              </a:rPr>
              <a:t>连接完成后，电源指示会灯亮。</a:t>
            </a:r>
            <a:r>
              <a:rPr lang="en-US" altLang="zh-CN" sz="1800">
                <a:latin typeface="宋体" panose="02010600030101010101" pitchFamily="2" charset="-122"/>
                <a:ea typeface="宋体" panose="02010600030101010101" pitchFamily="2" charset="-122"/>
                <a:cs typeface="宋体" panose="02010600030101010101" pitchFamily="2" charset="-122"/>
              </a:rPr>
              <a:t>VCI </a:t>
            </a:r>
            <a:r>
              <a:rPr lang="zh-CN" altLang="en-US" sz="1800">
                <a:latin typeface="宋体" panose="02010600030101010101" pitchFamily="2" charset="-122"/>
                <a:ea typeface="宋体" panose="02010600030101010101" pitchFamily="2" charset="-122"/>
                <a:cs typeface="宋体" panose="02010600030101010101" pitchFamily="2" charset="-122"/>
              </a:rPr>
              <a:t>固定的 </a:t>
            </a:r>
            <a:r>
              <a:rPr lang="en-US" altLang="zh-CN" sz="1800">
                <a:latin typeface="Times New Roman" panose="02020603050405020304" charset="0"/>
                <a:cs typeface="Times New Roman" panose="02020603050405020304" charset="0"/>
              </a:rPr>
              <a:t>SSID </a:t>
            </a:r>
            <a:r>
              <a:rPr lang="zh-CN" altLang="en-US" sz="1800">
                <a:latin typeface="宋体" panose="02010600030101010101" pitchFamily="2" charset="-122"/>
                <a:ea typeface="宋体" panose="02010600030101010101" pitchFamily="2" charset="-122"/>
                <a:cs typeface="宋体" panose="02010600030101010101" pitchFamily="2" charset="-122"/>
              </a:rPr>
              <a:t>为 </a:t>
            </a:r>
            <a:r>
              <a:rPr lang="en-US" altLang="zh-CN" sz="1800">
                <a:latin typeface="Times New Roman" panose="02020603050405020304" charset="0"/>
                <a:cs typeface="Times New Roman" panose="02020603050405020304" charset="0"/>
              </a:rPr>
              <a:t>UCANDAS</a:t>
            </a:r>
            <a:r>
              <a:rPr lang="zh-CN" altLang="en-US" sz="1800">
                <a:latin typeface="宋体" panose="02010600030101010101" pitchFamily="2" charset="-122"/>
                <a:ea typeface="宋体" panose="02010600030101010101" pitchFamily="2" charset="-122"/>
                <a:cs typeface="宋体" panose="02010600030101010101" pitchFamily="2" charset="-122"/>
              </a:rPr>
              <a:t>，如果你的 </a:t>
            </a:r>
            <a:r>
              <a:rPr lang="en-US" altLang="zh-CN" sz="1800">
                <a:latin typeface="Times New Roman" panose="02020603050405020304" charset="0"/>
                <a:cs typeface="Times New Roman" panose="02020603050405020304" charset="0"/>
              </a:rPr>
              <a:t>WIFI </a:t>
            </a:r>
            <a:r>
              <a:rPr lang="zh-CN" altLang="en-US" sz="1800">
                <a:latin typeface="宋体" panose="02010600030101010101" pitchFamily="2" charset="-122"/>
                <a:ea typeface="宋体" panose="02010600030101010101" pitchFamily="2" charset="-122"/>
                <a:cs typeface="宋体" panose="02010600030101010101" pitchFamily="2" charset="-122"/>
              </a:rPr>
              <a:t>自动连接没有成功，请手动设置 </a:t>
            </a:r>
            <a:r>
              <a:rPr lang="en-US" altLang="zh-CN" sz="1800">
                <a:latin typeface="Times New Roman" panose="02020603050405020304" charset="0"/>
                <a:cs typeface="Times New Roman" panose="02020603050405020304" charset="0"/>
              </a:rPr>
              <a:t>WIFI </a:t>
            </a:r>
            <a:r>
              <a:rPr lang="zh-CN" altLang="en-US" sz="1800">
                <a:latin typeface="宋体" panose="02010600030101010101" pitchFamily="2" charset="-122"/>
                <a:ea typeface="宋体" panose="02010600030101010101" pitchFamily="2" charset="-122"/>
                <a:cs typeface="宋体" panose="02010600030101010101" pitchFamily="2" charset="-122"/>
              </a:rPr>
              <a:t>连接到 </a:t>
            </a:r>
            <a:r>
              <a:rPr lang="en-US" altLang="zh-CN" sz="1800">
                <a:latin typeface="Times New Roman" panose="02020603050405020304" charset="0"/>
                <a:cs typeface="Times New Roman" panose="02020603050405020304" charset="0"/>
              </a:rPr>
              <a:t>UCANDAS</a:t>
            </a:r>
            <a:r>
              <a:rPr lang="zh-CN" altLang="en-US" sz="1800">
                <a:latin typeface="宋体" panose="02010600030101010101" pitchFamily="2" charset="-122"/>
                <a:ea typeface="宋体" panose="02010600030101010101" pitchFamily="2" charset="-122"/>
                <a:cs typeface="宋体" panose="02010600030101010101" pitchFamily="2" charset="-122"/>
              </a:rPr>
              <a:t>，</a:t>
            </a:r>
            <a:r>
              <a:rPr lang="en-US" altLang="zh-CN" sz="1800">
                <a:latin typeface="Times New Roman" panose="02020603050405020304" charset="0"/>
                <a:cs typeface="Times New Roman" panose="02020603050405020304" charset="0"/>
              </a:rPr>
              <a:t>WIFI </a:t>
            </a:r>
            <a:r>
              <a:rPr lang="zh-CN" altLang="en-US" sz="1800">
                <a:latin typeface="宋体" panose="02010600030101010101" pitchFamily="2" charset="-122"/>
                <a:ea typeface="宋体" panose="02010600030101010101" pitchFamily="2" charset="-122"/>
                <a:cs typeface="宋体" panose="02010600030101010101" pitchFamily="2" charset="-122"/>
              </a:rPr>
              <a:t>连接成功后，</a:t>
            </a:r>
            <a:r>
              <a:rPr lang="en-US" altLang="zh-CN" sz="1800">
                <a:latin typeface="Times New Roman" panose="02020603050405020304" charset="0"/>
                <a:cs typeface="Times New Roman" panose="02020603050405020304" charset="0"/>
              </a:rPr>
              <a:t>VCI </a:t>
            </a:r>
            <a:r>
              <a:rPr lang="zh-CN" altLang="en-US" sz="1800">
                <a:latin typeface="宋体" panose="02010600030101010101" pitchFamily="2" charset="-122"/>
                <a:ea typeface="宋体" panose="02010600030101010101" pitchFamily="2" charset="-122"/>
                <a:cs typeface="宋体" panose="02010600030101010101" pitchFamily="2" charset="-122"/>
              </a:rPr>
              <a:t>的无线图标会点亮。</a:t>
            </a:r>
          </a:p>
        </p:txBody>
      </p:sp>
      <p:pic>
        <p:nvPicPr>
          <p:cNvPr id="3" name="图片 79"/>
          <p:cNvPicPr>
            <a:picLocks noChangeAspect="1"/>
          </p:cNvPicPr>
          <p:nvPr/>
        </p:nvPicPr>
        <p:blipFill>
          <a:blip r:embed="rId2"/>
          <a:stretch>
            <a:fillRect/>
          </a:stretch>
        </p:blipFill>
        <p:spPr>
          <a:xfrm>
            <a:off x="4863465" y="2410460"/>
            <a:ext cx="4031615" cy="2686685"/>
          </a:xfrm>
          <a:prstGeom prst="rect">
            <a:avLst/>
          </a:prstGeom>
          <a:noFill/>
          <a:ln w="9525">
            <a:noFill/>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3"/>
          <p:cNvSpPr txBox="1"/>
          <p:nvPr/>
        </p:nvSpPr>
        <p:spPr>
          <a:xfrm>
            <a:off x="2174875" y="547053"/>
            <a:ext cx="5045075" cy="521970"/>
          </a:xfrm>
          <a:prstGeom prst="rect">
            <a:avLst/>
          </a:prstGeom>
          <a:noFill/>
        </p:spPr>
        <p:txBody>
          <a:bodyPr wrap="none">
            <a:spAutoFit/>
          </a:bodyPr>
          <a:lstStyle/>
          <a:p>
            <a:pPr marR="0" defTabSz="914400">
              <a:buClrTx/>
              <a:buSzTx/>
              <a:buFontTx/>
              <a:buNone/>
              <a:defRPr/>
            </a:pPr>
            <a:r>
              <a:rPr kumimoji="0" lang="zh-CN" altLang="en-US" sz="2800" b="1" kern="1200" cap="none" spc="0" normalizeH="0" baseline="0" noProof="0" dirty="0">
                <a:solidFill>
                  <a:schemeClr val="tx2">
                    <a:lumMod val="60000"/>
                    <a:lumOff val="40000"/>
                  </a:schemeClr>
                </a:solidFill>
                <a:latin typeface="微软雅黑" panose="020B0503020204020204" pitchFamily="34" charset="-122"/>
                <a:ea typeface="微软雅黑" panose="020B0503020204020204" pitchFamily="34" charset="-122"/>
                <a:cs typeface="Arial" panose="020B0604020202020204" pitchFamily="34" charset="0"/>
                <a:sym typeface="+mn-ea"/>
              </a:rPr>
              <a:t>三、 BDS 故障诊断仪使用方法</a:t>
            </a:r>
          </a:p>
        </p:txBody>
      </p:sp>
      <p:sp>
        <p:nvSpPr>
          <p:cNvPr id="22531" name="矩形 20"/>
          <p:cNvSpPr/>
          <p:nvPr/>
        </p:nvSpPr>
        <p:spPr>
          <a:xfrm>
            <a:off x="244475" y="1196975"/>
            <a:ext cx="2862580" cy="460375"/>
          </a:xfrm>
          <a:prstGeom prst="rect">
            <a:avLst/>
          </a:prstGeom>
          <a:solidFill>
            <a:srgbClr val="00B0F0"/>
          </a:solidFill>
          <a:ln w="9525">
            <a:noFill/>
          </a:ln>
        </p:spPr>
        <p:txBody>
          <a:bodyPr wrap="square">
            <a:spAutoFit/>
          </a:bodyPr>
          <a:lstStyle/>
          <a:p>
            <a:r>
              <a:rPr sz="2400" b="1" dirty="0">
                <a:solidFill>
                  <a:schemeClr val="bg1"/>
                </a:solidFill>
                <a:latin typeface="宋体" panose="02010600030101010101" pitchFamily="2" charset="-122"/>
              </a:rPr>
              <a:t>2. 故障诊断操作</a:t>
            </a:r>
          </a:p>
        </p:txBody>
      </p:sp>
      <p:sp>
        <p:nvSpPr>
          <p:cNvPr id="2" name="文本框 1"/>
          <p:cNvSpPr txBox="1"/>
          <p:nvPr/>
        </p:nvSpPr>
        <p:spPr>
          <a:xfrm>
            <a:off x="494030" y="2375535"/>
            <a:ext cx="3561715" cy="2106930"/>
          </a:xfrm>
          <a:prstGeom prst="rect">
            <a:avLst/>
          </a:prstGeom>
          <a:noFill/>
          <a:ln w="9525">
            <a:noFill/>
          </a:ln>
        </p:spPr>
        <p:txBody>
          <a:bodyPr wrap="square">
            <a:spAutoFit/>
          </a:bodyPr>
          <a:lstStyle/>
          <a:p>
            <a:pPr indent="304800" algn="just"/>
            <a:endParaRPr lang="zh-CN" altLang="en-US" sz="2000" b="1">
              <a:latin typeface="宋体" panose="02010600030101010101" pitchFamily="2" charset="-122"/>
              <a:ea typeface="宋体" panose="02010600030101010101" pitchFamily="2" charset="-122"/>
              <a:cs typeface="宋体" panose="02010600030101010101" pitchFamily="2" charset="-122"/>
            </a:endParaRPr>
          </a:p>
          <a:p>
            <a:pPr indent="304800" algn="just">
              <a:lnSpc>
                <a:spcPct val="150000"/>
              </a:lnSpc>
            </a:pPr>
            <a:r>
              <a:rPr lang="zh-CN" altLang="en-US" sz="2000">
                <a:latin typeface="宋体" panose="02010600030101010101" pitchFamily="2" charset="-122"/>
                <a:ea typeface="宋体" panose="02010600030101010101" pitchFamily="2" charset="-122"/>
                <a:cs typeface="宋体" panose="02010600030101010101" pitchFamily="2" charset="-122"/>
              </a:rPr>
              <a:t> </a:t>
            </a:r>
            <a:r>
              <a:rPr sz="1800"/>
              <a:t>启动 BDS 系统软件，点击汽车诊断图标，出现诊断系统（北汽新能源或者其他车辆）检测界面</a:t>
            </a:r>
            <a:r>
              <a:rPr lang="zh-CN" sz="1800"/>
              <a:t>。</a:t>
            </a:r>
          </a:p>
        </p:txBody>
      </p:sp>
      <p:pic>
        <p:nvPicPr>
          <p:cNvPr id="1073742868" name="图片 1073742867"/>
          <p:cNvPicPr>
            <a:picLocks noChangeAspect="1"/>
          </p:cNvPicPr>
          <p:nvPr/>
        </p:nvPicPr>
        <p:blipFill>
          <a:blip r:embed="rId2"/>
          <a:stretch>
            <a:fillRect/>
          </a:stretch>
        </p:blipFill>
        <p:spPr>
          <a:xfrm>
            <a:off x="4276725" y="2179320"/>
            <a:ext cx="4530090" cy="3094355"/>
          </a:xfrm>
          <a:prstGeom prst="rect">
            <a:avLst/>
          </a:prstGeom>
          <a:noFill/>
          <a:ln w="9525">
            <a:noFill/>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3"/>
          <p:cNvSpPr txBox="1"/>
          <p:nvPr/>
        </p:nvSpPr>
        <p:spPr>
          <a:xfrm>
            <a:off x="2174875" y="547053"/>
            <a:ext cx="5045075" cy="521970"/>
          </a:xfrm>
          <a:prstGeom prst="rect">
            <a:avLst/>
          </a:prstGeom>
          <a:noFill/>
        </p:spPr>
        <p:txBody>
          <a:bodyPr wrap="none">
            <a:spAutoFit/>
          </a:bodyPr>
          <a:lstStyle/>
          <a:p>
            <a:pPr marR="0" defTabSz="914400">
              <a:buClrTx/>
              <a:buSzTx/>
              <a:buFontTx/>
              <a:buNone/>
              <a:defRPr/>
            </a:pPr>
            <a:r>
              <a:rPr kumimoji="0" lang="zh-CN" altLang="en-US" sz="2800" b="1" kern="1200" cap="none" spc="0" normalizeH="0" baseline="0" noProof="0" dirty="0">
                <a:solidFill>
                  <a:schemeClr val="tx2">
                    <a:lumMod val="60000"/>
                    <a:lumOff val="40000"/>
                  </a:schemeClr>
                </a:solidFill>
                <a:latin typeface="微软雅黑" panose="020B0503020204020204" pitchFamily="34" charset="-122"/>
                <a:ea typeface="微软雅黑" panose="020B0503020204020204" pitchFamily="34" charset="-122"/>
                <a:cs typeface="Arial" panose="020B0604020202020204" pitchFamily="34" charset="0"/>
                <a:sym typeface="+mn-ea"/>
              </a:rPr>
              <a:t>三、 BDS 故障诊断仪使用方法</a:t>
            </a:r>
          </a:p>
        </p:txBody>
      </p:sp>
      <p:sp>
        <p:nvSpPr>
          <p:cNvPr id="22531" name="矩形 20"/>
          <p:cNvSpPr/>
          <p:nvPr/>
        </p:nvSpPr>
        <p:spPr>
          <a:xfrm>
            <a:off x="244475" y="1196975"/>
            <a:ext cx="2862580" cy="460375"/>
          </a:xfrm>
          <a:prstGeom prst="rect">
            <a:avLst/>
          </a:prstGeom>
          <a:solidFill>
            <a:srgbClr val="00B0F0"/>
          </a:solidFill>
          <a:ln w="9525">
            <a:noFill/>
          </a:ln>
        </p:spPr>
        <p:txBody>
          <a:bodyPr wrap="square">
            <a:spAutoFit/>
          </a:bodyPr>
          <a:lstStyle/>
          <a:p>
            <a:r>
              <a:rPr sz="2400" b="1" dirty="0">
                <a:solidFill>
                  <a:schemeClr val="bg1"/>
                </a:solidFill>
                <a:latin typeface="宋体" panose="02010600030101010101" pitchFamily="2" charset="-122"/>
              </a:rPr>
              <a:t>2. 故障诊断操作</a:t>
            </a:r>
          </a:p>
        </p:txBody>
      </p:sp>
      <p:sp>
        <p:nvSpPr>
          <p:cNvPr id="2" name="文本框 1"/>
          <p:cNvSpPr txBox="1"/>
          <p:nvPr/>
        </p:nvSpPr>
        <p:spPr>
          <a:xfrm>
            <a:off x="494665" y="2386330"/>
            <a:ext cx="3171190" cy="1783715"/>
          </a:xfrm>
          <a:prstGeom prst="rect">
            <a:avLst/>
          </a:prstGeom>
          <a:noFill/>
          <a:ln w="9525">
            <a:noFill/>
          </a:ln>
        </p:spPr>
        <p:txBody>
          <a:bodyPr wrap="square">
            <a:spAutoFit/>
          </a:bodyPr>
          <a:lstStyle/>
          <a:p>
            <a:pPr indent="304800" algn="just"/>
            <a:endParaRPr lang="zh-CN" altLang="en-US" sz="2000" b="1">
              <a:latin typeface="宋体" panose="02010600030101010101" pitchFamily="2" charset="-122"/>
              <a:ea typeface="宋体" panose="02010600030101010101" pitchFamily="2" charset="-122"/>
              <a:cs typeface="宋体" panose="02010600030101010101" pitchFamily="2" charset="-122"/>
            </a:endParaRPr>
          </a:p>
          <a:p>
            <a:pPr indent="304800" algn="just">
              <a:lnSpc>
                <a:spcPct val="150000"/>
              </a:lnSpc>
            </a:pPr>
            <a:r>
              <a:rPr sz="2000"/>
              <a:t>点击北汽新能源诊断系统，选择需要的车型，进入对应车型诊断程序</a:t>
            </a:r>
            <a:r>
              <a:rPr lang="zh-CN" sz="2000"/>
              <a:t>。</a:t>
            </a:r>
          </a:p>
        </p:txBody>
      </p:sp>
      <p:pic>
        <p:nvPicPr>
          <p:cNvPr id="1073742867" name="图片 1073742866"/>
          <p:cNvPicPr>
            <a:picLocks noChangeAspect="1"/>
          </p:cNvPicPr>
          <p:nvPr/>
        </p:nvPicPr>
        <p:blipFill>
          <a:blip r:embed="rId2"/>
          <a:stretch>
            <a:fillRect/>
          </a:stretch>
        </p:blipFill>
        <p:spPr>
          <a:xfrm>
            <a:off x="3665855" y="2011045"/>
            <a:ext cx="5116195" cy="3495040"/>
          </a:xfrm>
          <a:prstGeom prst="rect">
            <a:avLst/>
          </a:prstGeom>
          <a:noFill/>
          <a:ln w="9525">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3"/>
          <p:cNvSpPr txBox="1"/>
          <p:nvPr/>
        </p:nvSpPr>
        <p:spPr>
          <a:xfrm>
            <a:off x="2176780" y="596583"/>
            <a:ext cx="5161280" cy="521970"/>
          </a:xfrm>
          <a:prstGeom prst="rect">
            <a:avLst/>
          </a:prstGeom>
          <a:noFill/>
        </p:spPr>
        <p:txBody>
          <a:bodyPr wrap="none">
            <a:spAutoFit/>
          </a:bodyPr>
          <a:lstStyle/>
          <a:p>
            <a:pPr marR="0" defTabSz="914400">
              <a:buClrTx/>
              <a:buSzTx/>
              <a:buFontTx/>
              <a:buNone/>
              <a:defRPr/>
            </a:pPr>
            <a:r>
              <a:rPr kumimoji="0" lang="zh-CN" altLang="en-US" sz="2800" b="1" kern="1200" cap="none" spc="0" normalizeH="0" baseline="0" noProof="0" dirty="0">
                <a:solidFill>
                  <a:schemeClr val="tx2">
                    <a:lumMod val="60000"/>
                    <a:lumOff val="40000"/>
                  </a:schemeClr>
                </a:solidFill>
                <a:latin typeface="微软雅黑" panose="020B0503020204020204" pitchFamily="34" charset="-122"/>
                <a:ea typeface="微软雅黑" panose="020B0503020204020204" pitchFamily="34" charset="-122"/>
                <a:cs typeface="Arial" panose="020B0604020202020204" pitchFamily="34" charset="0"/>
                <a:sym typeface="+mn-ea"/>
              </a:rPr>
              <a:t>一、电动汽车维护保养作业规范</a:t>
            </a:r>
          </a:p>
        </p:txBody>
      </p:sp>
      <p:sp>
        <p:nvSpPr>
          <p:cNvPr id="17412" name="矩形 21"/>
          <p:cNvSpPr/>
          <p:nvPr/>
        </p:nvSpPr>
        <p:spPr>
          <a:xfrm>
            <a:off x="422593" y="1320483"/>
            <a:ext cx="4448175" cy="460375"/>
          </a:xfrm>
          <a:prstGeom prst="rect">
            <a:avLst/>
          </a:prstGeom>
          <a:solidFill>
            <a:srgbClr val="00B0F0"/>
          </a:solidFill>
          <a:ln w="9525">
            <a:noFill/>
          </a:ln>
        </p:spPr>
        <p:txBody>
          <a:bodyPr>
            <a:spAutoFit/>
          </a:bodyPr>
          <a:lstStyle/>
          <a:p>
            <a:r>
              <a:rPr lang="en-US" altLang="zh-CN" sz="2400" b="1" dirty="0">
                <a:solidFill>
                  <a:schemeClr val="bg1"/>
                </a:solidFill>
                <a:latin typeface="宋体" panose="02010600030101010101" pitchFamily="2" charset="-122"/>
              </a:rPr>
              <a:t>1. </a:t>
            </a:r>
            <a:r>
              <a:rPr lang="zh-CN" altLang="en-US" sz="2400" b="1" dirty="0">
                <a:solidFill>
                  <a:schemeClr val="bg1"/>
                </a:solidFill>
                <a:latin typeface="宋体" panose="02010600030101010101" pitchFamily="2" charset="-122"/>
              </a:rPr>
              <a:t>电动汽车维护保养的作用</a:t>
            </a:r>
          </a:p>
        </p:txBody>
      </p:sp>
      <p:sp>
        <p:nvSpPr>
          <p:cNvPr id="2" name="文本框 1"/>
          <p:cNvSpPr txBox="1"/>
          <p:nvPr/>
        </p:nvSpPr>
        <p:spPr>
          <a:xfrm>
            <a:off x="957580" y="2760345"/>
            <a:ext cx="7599680" cy="1337945"/>
          </a:xfrm>
          <a:prstGeom prst="rect">
            <a:avLst/>
          </a:prstGeom>
          <a:noFill/>
        </p:spPr>
        <p:txBody>
          <a:bodyPr wrap="square" rtlCol="0">
            <a:spAutoFit/>
          </a:bodyPr>
          <a:lstStyle/>
          <a:p>
            <a:pPr marR="0" defTabSz="914400">
              <a:lnSpc>
                <a:spcPct val="150000"/>
              </a:lnSpc>
              <a:buClrTx/>
              <a:buSzTx/>
              <a:buFontTx/>
              <a:buNone/>
              <a:defRPr/>
            </a:pPr>
            <a:r>
              <a:rPr lang="en-US" altLang="zh-CN" sz="1800" noProof="0" dirty="0" smtClean="0">
                <a:latin typeface="宋体" panose="02010600030101010101" pitchFamily="2" charset="-122"/>
                <a:sym typeface="+mn-ea"/>
              </a:rPr>
              <a:t>  </a:t>
            </a:r>
            <a:r>
              <a:rPr lang="zh-CN" altLang="en-US" sz="1800" noProof="0" dirty="0" smtClean="0">
                <a:latin typeface="宋体" panose="02010600030101010101" pitchFamily="2" charset="-122"/>
                <a:sym typeface="+mn-ea"/>
              </a:rPr>
              <a:t>  电动汽车在使用过程中，各零部件会产生不同程度的磨损、变形、松动、老化、腐蚀及损伤，从而导致功能异常，甚至有可能危及行车安全等情况。</a:t>
            </a:r>
            <a:endParaRPr kumimoji="0" lang="zh-CN" altLang="en-US" sz="1800" kern="1200" cap="none" spc="0" normalizeH="0" baseline="0" noProof="0" dirty="0" smtClean="0">
              <a:latin typeface="宋体" panose="02010600030101010101" pitchFamily="2" charset="-122"/>
              <a:ea typeface="宋体" panose="02010600030101010101" pitchFamily="2" charset="-122"/>
              <a:cs typeface="+mn-cs"/>
              <a:sym typeface="+mn-ea"/>
            </a:endParaRPr>
          </a:p>
        </p:txBody>
      </p:sp>
      <p:sp>
        <p:nvSpPr>
          <p:cNvPr id="100" name="文本框 99"/>
          <p:cNvSpPr txBox="1"/>
          <p:nvPr/>
        </p:nvSpPr>
        <p:spPr>
          <a:xfrm>
            <a:off x="957580" y="4996815"/>
            <a:ext cx="7591425" cy="922020"/>
          </a:xfrm>
          <a:prstGeom prst="rect">
            <a:avLst/>
          </a:prstGeom>
          <a:noFill/>
          <a:ln w="9525">
            <a:noFill/>
          </a:ln>
        </p:spPr>
        <p:txBody>
          <a:bodyPr wrap="square">
            <a:spAutoFit/>
          </a:bodyPr>
          <a:lstStyle/>
          <a:p>
            <a:pPr algn="l">
              <a:lnSpc>
                <a:spcPct val="150000"/>
              </a:lnSpc>
              <a:buClrTx/>
              <a:buSzTx/>
              <a:buFontTx/>
              <a:defRPr/>
            </a:pPr>
            <a:r>
              <a:rPr lang="zh-CN" altLang="en-US" sz="1800" b="1" noProof="0" dirty="0" smtClean="0">
                <a:latin typeface="宋体" panose="02010600030101010101" pitchFamily="2" charset="-122"/>
                <a:ea typeface="宋体" panose="02010600030101010101" pitchFamily="2" charset="-122"/>
              </a:rPr>
              <a:t>    </a:t>
            </a:r>
            <a:r>
              <a:rPr lang="zh-CN" altLang="en-US" sz="1800" noProof="0" dirty="0" smtClean="0">
                <a:latin typeface="宋体" panose="02010600030101010101" pitchFamily="2" charset="-122"/>
                <a:ea typeface="宋体" panose="02010600030101010101" pitchFamily="2" charset="-122"/>
              </a:rPr>
              <a:t>降低机件磨损速度，减少运行故障，使汽车具有良好的使用性和可靠性，延长使用寿命，确保行车安全。</a:t>
            </a:r>
            <a:endParaRPr lang="zh-CN" altLang="en-US" sz="1800" noProof="0" dirty="0" smtClean="0">
              <a:latin typeface="宋体" panose="02010600030101010101" pitchFamily="2" charset="-122"/>
            </a:endParaRPr>
          </a:p>
        </p:txBody>
      </p:sp>
      <p:sp>
        <p:nvSpPr>
          <p:cNvPr id="9" name="矩形 8"/>
          <p:cNvSpPr/>
          <p:nvPr/>
        </p:nvSpPr>
        <p:spPr>
          <a:xfrm>
            <a:off x="957580" y="2199005"/>
            <a:ext cx="3061335" cy="368300"/>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1</a:t>
            </a: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为什么进行维护保养</a:t>
            </a:r>
            <a:r>
              <a:rPr kumimoji="0" lang="zh-CN" altLang="en-US" sz="1800" b="0"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a:t>
            </a:r>
          </a:p>
        </p:txBody>
      </p:sp>
      <p:sp>
        <p:nvSpPr>
          <p:cNvPr id="6" name="矩形 5"/>
          <p:cNvSpPr/>
          <p:nvPr/>
        </p:nvSpPr>
        <p:spPr>
          <a:xfrm>
            <a:off x="957580" y="4429125"/>
            <a:ext cx="3061335" cy="368300"/>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2</a:t>
            </a: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维护保养作用</a:t>
            </a:r>
            <a:r>
              <a:rPr kumimoji="0" lang="zh-CN" altLang="en-US" sz="1800" b="0"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3"/>
          <p:cNvSpPr txBox="1"/>
          <p:nvPr/>
        </p:nvSpPr>
        <p:spPr>
          <a:xfrm>
            <a:off x="2174875" y="547053"/>
            <a:ext cx="5045075" cy="521970"/>
          </a:xfrm>
          <a:prstGeom prst="rect">
            <a:avLst/>
          </a:prstGeom>
          <a:noFill/>
        </p:spPr>
        <p:txBody>
          <a:bodyPr wrap="none">
            <a:spAutoFit/>
          </a:bodyPr>
          <a:lstStyle/>
          <a:p>
            <a:pPr marR="0" defTabSz="914400">
              <a:buClrTx/>
              <a:buSzTx/>
              <a:buFontTx/>
              <a:buNone/>
              <a:defRPr/>
            </a:pPr>
            <a:r>
              <a:rPr kumimoji="0" lang="zh-CN" altLang="en-US" sz="2800" b="1" kern="1200" cap="none" spc="0" normalizeH="0" baseline="0" noProof="0" dirty="0">
                <a:solidFill>
                  <a:schemeClr val="tx2">
                    <a:lumMod val="60000"/>
                    <a:lumOff val="40000"/>
                  </a:schemeClr>
                </a:solidFill>
                <a:latin typeface="微软雅黑" panose="020B0503020204020204" pitchFamily="34" charset="-122"/>
                <a:ea typeface="微软雅黑" panose="020B0503020204020204" pitchFamily="34" charset="-122"/>
                <a:cs typeface="Arial" panose="020B0604020202020204" pitchFamily="34" charset="0"/>
                <a:sym typeface="+mn-ea"/>
              </a:rPr>
              <a:t>三、 BDS 故障诊断仪使用方法</a:t>
            </a:r>
          </a:p>
        </p:txBody>
      </p:sp>
      <p:sp>
        <p:nvSpPr>
          <p:cNvPr id="22531" name="矩形 20"/>
          <p:cNvSpPr/>
          <p:nvPr/>
        </p:nvSpPr>
        <p:spPr>
          <a:xfrm>
            <a:off x="244475" y="1196975"/>
            <a:ext cx="2862580" cy="460375"/>
          </a:xfrm>
          <a:prstGeom prst="rect">
            <a:avLst/>
          </a:prstGeom>
          <a:solidFill>
            <a:srgbClr val="00B0F0"/>
          </a:solidFill>
          <a:ln w="9525">
            <a:noFill/>
          </a:ln>
        </p:spPr>
        <p:txBody>
          <a:bodyPr wrap="square">
            <a:spAutoFit/>
          </a:bodyPr>
          <a:lstStyle/>
          <a:p>
            <a:r>
              <a:rPr sz="2400" b="1" dirty="0">
                <a:solidFill>
                  <a:schemeClr val="bg1"/>
                </a:solidFill>
                <a:latin typeface="宋体" panose="02010600030101010101" pitchFamily="2" charset="-122"/>
              </a:rPr>
              <a:t>2. 故障诊断操作</a:t>
            </a:r>
          </a:p>
        </p:txBody>
      </p:sp>
      <p:sp>
        <p:nvSpPr>
          <p:cNvPr id="2" name="文本框 1"/>
          <p:cNvSpPr txBox="1"/>
          <p:nvPr/>
        </p:nvSpPr>
        <p:spPr>
          <a:xfrm>
            <a:off x="494665" y="3075305"/>
            <a:ext cx="3171190" cy="922020"/>
          </a:xfrm>
          <a:prstGeom prst="rect">
            <a:avLst/>
          </a:prstGeom>
          <a:noFill/>
          <a:ln w="9525">
            <a:noFill/>
          </a:ln>
        </p:spPr>
        <p:txBody>
          <a:bodyPr wrap="square">
            <a:spAutoFit/>
          </a:bodyPr>
          <a:lstStyle/>
          <a:p>
            <a:pPr indent="304800" algn="just">
              <a:lnSpc>
                <a:spcPct val="150000"/>
              </a:lnSpc>
            </a:pPr>
            <a:r>
              <a:rPr lang="zh-CN" altLang="en-US" sz="1800">
                <a:latin typeface="宋体" panose="02010600030101010101" pitchFamily="2" charset="-122"/>
                <a:ea typeface="宋体" panose="02010600030101010101" pitchFamily="2" charset="-122"/>
                <a:cs typeface="宋体" panose="02010600030101010101" pitchFamily="2" charset="-122"/>
              </a:rPr>
              <a:t>按下一步键，进入车型诊断。</a:t>
            </a:r>
          </a:p>
        </p:txBody>
      </p:sp>
      <p:pic>
        <p:nvPicPr>
          <p:cNvPr id="1073742871" name="图片 1"/>
          <p:cNvPicPr>
            <a:picLocks noChangeAspect="1"/>
          </p:cNvPicPr>
          <p:nvPr/>
        </p:nvPicPr>
        <p:blipFill>
          <a:blip r:embed="rId2"/>
          <a:stretch>
            <a:fillRect/>
          </a:stretch>
        </p:blipFill>
        <p:spPr>
          <a:xfrm>
            <a:off x="3665855" y="1830705"/>
            <a:ext cx="5080000" cy="3508375"/>
          </a:xfrm>
          <a:prstGeom prst="rect">
            <a:avLst/>
          </a:prstGeom>
          <a:noFill/>
          <a:ln w="9525">
            <a:noFill/>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3"/>
          <p:cNvSpPr txBox="1"/>
          <p:nvPr/>
        </p:nvSpPr>
        <p:spPr>
          <a:xfrm>
            <a:off x="2174875" y="547053"/>
            <a:ext cx="5045075" cy="521970"/>
          </a:xfrm>
          <a:prstGeom prst="rect">
            <a:avLst/>
          </a:prstGeom>
          <a:noFill/>
        </p:spPr>
        <p:txBody>
          <a:bodyPr wrap="none">
            <a:spAutoFit/>
          </a:bodyPr>
          <a:lstStyle/>
          <a:p>
            <a:pPr marR="0" defTabSz="914400">
              <a:buClrTx/>
              <a:buSzTx/>
              <a:buFontTx/>
              <a:buNone/>
              <a:defRPr/>
            </a:pPr>
            <a:r>
              <a:rPr kumimoji="0" lang="zh-CN" altLang="en-US" sz="2800" b="1" kern="1200" cap="none" spc="0" normalizeH="0" baseline="0" noProof="0" dirty="0">
                <a:solidFill>
                  <a:schemeClr val="tx2">
                    <a:lumMod val="60000"/>
                    <a:lumOff val="40000"/>
                  </a:schemeClr>
                </a:solidFill>
                <a:latin typeface="微软雅黑" panose="020B0503020204020204" pitchFamily="34" charset="-122"/>
                <a:ea typeface="微软雅黑" panose="020B0503020204020204" pitchFamily="34" charset="-122"/>
                <a:cs typeface="Arial" panose="020B0604020202020204" pitchFamily="34" charset="0"/>
                <a:sym typeface="+mn-ea"/>
              </a:rPr>
              <a:t>三、 BDS 故障诊断仪使用方法</a:t>
            </a:r>
          </a:p>
        </p:txBody>
      </p:sp>
      <p:sp>
        <p:nvSpPr>
          <p:cNvPr id="22531" name="矩形 20"/>
          <p:cNvSpPr/>
          <p:nvPr/>
        </p:nvSpPr>
        <p:spPr>
          <a:xfrm>
            <a:off x="244475" y="1196975"/>
            <a:ext cx="2862580" cy="460375"/>
          </a:xfrm>
          <a:prstGeom prst="rect">
            <a:avLst/>
          </a:prstGeom>
          <a:solidFill>
            <a:srgbClr val="00B0F0"/>
          </a:solidFill>
          <a:ln w="9525">
            <a:noFill/>
          </a:ln>
        </p:spPr>
        <p:txBody>
          <a:bodyPr wrap="square">
            <a:spAutoFit/>
          </a:bodyPr>
          <a:lstStyle/>
          <a:p>
            <a:r>
              <a:rPr sz="2400" b="1" dirty="0">
                <a:solidFill>
                  <a:schemeClr val="bg1"/>
                </a:solidFill>
                <a:latin typeface="宋体" panose="02010600030101010101" pitchFamily="2" charset="-122"/>
              </a:rPr>
              <a:t>2. 故障诊断操作</a:t>
            </a:r>
          </a:p>
        </p:txBody>
      </p:sp>
      <p:sp>
        <p:nvSpPr>
          <p:cNvPr id="2" name="文本框 1"/>
          <p:cNvSpPr txBox="1"/>
          <p:nvPr/>
        </p:nvSpPr>
        <p:spPr>
          <a:xfrm>
            <a:off x="454660" y="2419985"/>
            <a:ext cx="3171190" cy="1753235"/>
          </a:xfrm>
          <a:prstGeom prst="rect">
            <a:avLst/>
          </a:prstGeom>
          <a:noFill/>
          <a:ln w="9525">
            <a:noFill/>
          </a:ln>
        </p:spPr>
        <p:txBody>
          <a:bodyPr wrap="square">
            <a:spAutoFit/>
          </a:bodyPr>
          <a:lstStyle/>
          <a:p>
            <a:pPr indent="304800" algn="just">
              <a:lnSpc>
                <a:spcPct val="150000"/>
              </a:lnSpc>
            </a:pPr>
            <a:r>
              <a:rPr lang="zh-CN" altLang="en-US" sz="1800">
                <a:latin typeface="宋体" panose="02010600030101010101" pitchFamily="2" charset="-122"/>
                <a:ea typeface="宋体" panose="02010600030101010101" pitchFamily="2" charset="-122"/>
                <a:cs typeface="宋体" panose="02010600030101010101" pitchFamily="2" charset="-122"/>
              </a:rPr>
              <a:t>再进一步进入系统选择界面，选择相关系统，读取相关数据或故障码，作为车辆维修诊断的依据。</a:t>
            </a:r>
          </a:p>
        </p:txBody>
      </p:sp>
      <p:pic>
        <p:nvPicPr>
          <p:cNvPr id="1073742870" name="图片 66"/>
          <p:cNvPicPr>
            <a:picLocks noChangeAspect="1"/>
          </p:cNvPicPr>
          <p:nvPr/>
        </p:nvPicPr>
        <p:blipFill>
          <a:blip r:embed="rId2">
            <a:clrChange>
              <a:clrFrom>
                <a:srgbClr val="FFFFFF"/>
              </a:clrFrom>
              <a:clrTo>
                <a:srgbClr val="FFFFFF">
                  <a:alpha val="0"/>
                </a:srgbClr>
              </a:clrTo>
            </a:clrChange>
          </a:blip>
          <a:srcRect l="357" t="52704" r="34180"/>
          <a:stretch>
            <a:fillRect/>
          </a:stretch>
        </p:blipFill>
        <p:spPr>
          <a:xfrm>
            <a:off x="3903980" y="2121535"/>
            <a:ext cx="4839335" cy="3326765"/>
          </a:xfrm>
          <a:prstGeom prst="rect">
            <a:avLst/>
          </a:prstGeom>
          <a:noFill/>
          <a:ln w="9525">
            <a:noFill/>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3"/>
          <p:cNvSpPr txBox="1"/>
          <p:nvPr/>
        </p:nvSpPr>
        <p:spPr>
          <a:xfrm>
            <a:off x="4081463" y="550863"/>
            <a:ext cx="1620838" cy="523875"/>
          </a:xfrm>
          <a:prstGeom prst="rect">
            <a:avLst/>
          </a:prstGeom>
          <a:noFill/>
        </p:spPr>
        <p:txBody>
          <a:bodyPr wrap="none">
            <a:spAutoFit/>
          </a:bodyPr>
          <a:lstStyle/>
          <a:p>
            <a:pPr marR="0" defTabSz="914400">
              <a:buClrTx/>
              <a:buSzTx/>
              <a:buFontTx/>
              <a:buNone/>
              <a:defRPr/>
            </a:pPr>
            <a:r>
              <a:rPr kumimoji="0" lang="zh-CN" altLang="en-US" sz="2800" b="1" kern="1200" cap="none" spc="0" normalizeH="0" baseline="0" noProof="0" dirty="0">
                <a:solidFill>
                  <a:srgbClr val="FF0000"/>
                </a:solidFill>
                <a:latin typeface="微软雅黑" panose="020B0503020204020204" pitchFamily="34" charset="-122"/>
                <a:ea typeface="微软雅黑" panose="020B0503020204020204" pitchFamily="34" charset="-122"/>
                <a:cs typeface="Arial" panose="020B0604020202020204" pitchFamily="34" charset="0"/>
                <a:sym typeface="+mn-ea"/>
              </a:rPr>
              <a:t>知识拓展</a:t>
            </a:r>
            <a:endParaRPr kumimoji="0" lang="zh-CN" altLang="en-US" sz="2800" b="1" kern="1200" cap="none" spc="0" normalizeH="0" baseline="0" noProof="0" dirty="0">
              <a:solidFill>
                <a:schemeClr val="tx2">
                  <a:lumMod val="60000"/>
                  <a:lumOff val="40000"/>
                </a:schemeClr>
              </a:solidFill>
              <a:latin typeface="微软雅黑" panose="020B0503020204020204" pitchFamily="34" charset="-122"/>
              <a:ea typeface="微软雅黑" panose="020B0503020204020204" pitchFamily="34" charset="-122"/>
              <a:cs typeface="Arial" panose="020B0604020202020204" pitchFamily="34" charset="0"/>
              <a:sym typeface="+mn-ea"/>
            </a:endParaRPr>
          </a:p>
        </p:txBody>
      </p:sp>
      <p:sp>
        <p:nvSpPr>
          <p:cNvPr id="3" name="文本框 2"/>
          <p:cNvSpPr txBox="1"/>
          <p:nvPr/>
        </p:nvSpPr>
        <p:spPr>
          <a:xfrm>
            <a:off x="532765" y="1075055"/>
            <a:ext cx="7403465" cy="583565"/>
          </a:xfrm>
          <a:prstGeom prst="rect">
            <a:avLst/>
          </a:prstGeom>
          <a:noFill/>
          <a:ln w="9525">
            <a:noFill/>
          </a:ln>
        </p:spPr>
        <p:txBody>
          <a:bodyPr wrap="square">
            <a:spAutoFit/>
          </a:bodyPr>
          <a:lstStyle/>
          <a:p>
            <a:pPr indent="2052955"/>
            <a:r>
              <a:rPr lang="zh-CN" altLang="en-US" sz="3200" b="1" noProof="0" dirty="0">
                <a:solidFill>
                  <a:schemeClr val="tx2">
                    <a:lumMod val="60000"/>
                    <a:lumOff val="40000"/>
                  </a:schemeClr>
                </a:solidFill>
                <a:latin typeface="微软雅黑" panose="020B0503020204020204" pitchFamily="34" charset="-122"/>
                <a:ea typeface="微软雅黑" panose="020B0503020204020204" pitchFamily="34" charset="-122"/>
                <a:cs typeface="Arial" panose="020B0604020202020204" pitchFamily="34" charset="0"/>
              </a:rPr>
              <a:t>1587万用表特殊功能使用</a:t>
            </a:r>
          </a:p>
        </p:txBody>
      </p:sp>
      <p:sp>
        <p:nvSpPr>
          <p:cNvPr id="22531" name="矩形 20"/>
          <p:cNvSpPr/>
          <p:nvPr/>
        </p:nvSpPr>
        <p:spPr>
          <a:xfrm>
            <a:off x="224790" y="1907540"/>
            <a:ext cx="2075815" cy="460375"/>
          </a:xfrm>
          <a:prstGeom prst="rect">
            <a:avLst/>
          </a:prstGeom>
          <a:solidFill>
            <a:srgbClr val="00B0F0"/>
          </a:solidFill>
          <a:ln w="9525">
            <a:noFill/>
          </a:ln>
        </p:spPr>
        <p:txBody>
          <a:bodyPr wrap="square">
            <a:spAutoFit/>
          </a:bodyPr>
          <a:lstStyle/>
          <a:p>
            <a:r>
              <a:rPr lang="en-US" sz="2400" b="1" dirty="0">
                <a:solidFill>
                  <a:schemeClr val="bg1"/>
                </a:solidFill>
                <a:latin typeface="宋体" panose="02010600030101010101" pitchFamily="2" charset="-122"/>
              </a:rPr>
              <a:t>1</a:t>
            </a:r>
            <a:r>
              <a:rPr sz="2400" b="1" dirty="0">
                <a:solidFill>
                  <a:schemeClr val="bg1"/>
                </a:solidFill>
                <a:latin typeface="宋体" panose="02010600030101010101" pitchFamily="2" charset="-122"/>
              </a:rPr>
              <a:t>. </a:t>
            </a:r>
            <a:r>
              <a:rPr lang="zh-CN" sz="2400" b="1" dirty="0">
                <a:solidFill>
                  <a:schemeClr val="bg1"/>
                </a:solidFill>
                <a:latin typeface="宋体" panose="02010600030101010101" pitchFamily="2" charset="-122"/>
              </a:rPr>
              <a:t>频率测量</a:t>
            </a:r>
          </a:p>
        </p:txBody>
      </p:sp>
      <p:sp>
        <p:nvSpPr>
          <p:cNvPr id="11" name="文本框 10"/>
          <p:cNvSpPr txBox="1"/>
          <p:nvPr/>
        </p:nvSpPr>
        <p:spPr>
          <a:xfrm>
            <a:off x="532765" y="2630170"/>
            <a:ext cx="7636510" cy="922020"/>
          </a:xfrm>
          <a:prstGeom prst="rect">
            <a:avLst/>
          </a:prstGeom>
          <a:noFill/>
          <a:ln w="9525">
            <a:noFill/>
          </a:ln>
        </p:spPr>
        <p:txBody>
          <a:bodyPr wrap="square">
            <a:spAutoFit/>
          </a:bodyPr>
          <a:lstStyle/>
          <a:p>
            <a:pPr>
              <a:lnSpc>
                <a:spcPct val="150000"/>
              </a:lnSpc>
            </a:pPr>
            <a:r>
              <a:rPr lang="en-US" altLang="zh-CN" sz="1800">
                <a:latin typeface="宋体" panose="02010600030101010101" pitchFamily="2" charset="-122"/>
                <a:ea typeface="宋体" panose="02010600030101010101" pitchFamily="2" charset="-122"/>
                <a:cs typeface="宋体" panose="02010600030101010101" pitchFamily="2" charset="-122"/>
              </a:rPr>
              <a:t>   </a:t>
            </a:r>
            <a:r>
              <a:rPr lang="zh-CN" altLang="en-US" sz="1800">
                <a:latin typeface="宋体" panose="02010600030101010101" pitchFamily="2" charset="-122"/>
                <a:ea typeface="宋体" panose="02010600030101010101" pitchFamily="2" charset="-122"/>
                <a:cs typeface="宋体" panose="02010600030101010101" pitchFamily="2" charset="-122"/>
              </a:rPr>
              <a:t>仪表通过计算信号每秒钟通过一个阈值电平的次数来测量电压或电流信号的频率。</a:t>
            </a:r>
          </a:p>
        </p:txBody>
      </p:sp>
      <p:pic>
        <p:nvPicPr>
          <p:cNvPr id="2" name="图片 1"/>
          <p:cNvPicPr>
            <a:picLocks noChangeAspect="1"/>
          </p:cNvPicPr>
          <p:nvPr/>
        </p:nvPicPr>
        <p:blipFill>
          <a:blip r:embed="rId2"/>
          <a:stretch>
            <a:fillRect/>
          </a:stretch>
        </p:blipFill>
        <p:spPr>
          <a:xfrm>
            <a:off x="926465" y="3743960"/>
            <a:ext cx="4438015" cy="1762125"/>
          </a:xfrm>
          <a:prstGeom prst="rect">
            <a:avLst/>
          </a:prstGeom>
        </p:spPr>
      </p:pic>
      <p:pic>
        <p:nvPicPr>
          <p:cNvPr id="1073742864" name="图片 103"/>
          <p:cNvPicPr>
            <a:picLocks noChangeAspect="1"/>
          </p:cNvPicPr>
          <p:nvPr/>
        </p:nvPicPr>
        <p:blipFill>
          <a:blip r:embed="rId3"/>
          <a:stretch>
            <a:fillRect/>
          </a:stretch>
        </p:blipFill>
        <p:spPr>
          <a:xfrm>
            <a:off x="5203825" y="3599815"/>
            <a:ext cx="3707765" cy="2050415"/>
          </a:xfrm>
          <a:prstGeom prst="rect">
            <a:avLst/>
          </a:prstGeom>
          <a:noFill/>
          <a:ln w="9525">
            <a:noFill/>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3"/>
          <p:cNvSpPr txBox="1"/>
          <p:nvPr/>
        </p:nvSpPr>
        <p:spPr>
          <a:xfrm>
            <a:off x="4081463" y="550863"/>
            <a:ext cx="1620838" cy="523875"/>
          </a:xfrm>
          <a:prstGeom prst="rect">
            <a:avLst/>
          </a:prstGeom>
          <a:noFill/>
        </p:spPr>
        <p:txBody>
          <a:bodyPr wrap="none">
            <a:spAutoFit/>
          </a:bodyPr>
          <a:lstStyle/>
          <a:p>
            <a:pPr marR="0" defTabSz="914400">
              <a:buClrTx/>
              <a:buSzTx/>
              <a:buFontTx/>
              <a:buNone/>
              <a:defRPr/>
            </a:pPr>
            <a:r>
              <a:rPr kumimoji="0" lang="zh-CN" altLang="en-US" sz="2800" b="1" kern="1200" cap="none" spc="0" normalizeH="0" baseline="0" noProof="0" dirty="0">
                <a:solidFill>
                  <a:srgbClr val="FF0000"/>
                </a:solidFill>
                <a:latin typeface="微软雅黑" panose="020B0503020204020204" pitchFamily="34" charset="-122"/>
                <a:ea typeface="微软雅黑" panose="020B0503020204020204" pitchFamily="34" charset="-122"/>
                <a:cs typeface="Arial" panose="020B0604020202020204" pitchFamily="34" charset="0"/>
                <a:sym typeface="+mn-ea"/>
              </a:rPr>
              <a:t>知识拓展</a:t>
            </a:r>
            <a:endParaRPr kumimoji="0" lang="zh-CN" altLang="en-US" sz="2800" b="1" kern="1200" cap="none" spc="0" normalizeH="0" baseline="0" noProof="0" dirty="0">
              <a:solidFill>
                <a:schemeClr val="tx2">
                  <a:lumMod val="60000"/>
                  <a:lumOff val="40000"/>
                </a:schemeClr>
              </a:solidFill>
              <a:latin typeface="微软雅黑" panose="020B0503020204020204" pitchFamily="34" charset="-122"/>
              <a:ea typeface="微软雅黑" panose="020B0503020204020204" pitchFamily="34" charset="-122"/>
              <a:cs typeface="Arial" panose="020B0604020202020204" pitchFamily="34" charset="0"/>
              <a:sym typeface="+mn-ea"/>
            </a:endParaRPr>
          </a:p>
        </p:txBody>
      </p:sp>
      <p:sp>
        <p:nvSpPr>
          <p:cNvPr id="3" name="文本框 2"/>
          <p:cNvSpPr txBox="1"/>
          <p:nvPr/>
        </p:nvSpPr>
        <p:spPr>
          <a:xfrm>
            <a:off x="532765" y="1075055"/>
            <a:ext cx="7403465" cy="583565"/>
          </a:xfrm>
          <a:prstGeom prst="rect">
            <a:avLst/>
          </a:prstGeom>
          <a:noFill/>
          <a:ln w="9525">
            <a:noFill/>
          </a:ln>
        </p:spPr>
        <p:txBody>
          <a:bodyPr wrap="square">
            <a:spAutoFit/>
          </a:bodyPr>
          <a:lstStyle/>
          <a:p>
            <a:pPr indent="2052955"/>
            <a:r>
              <a:rPr lang="zh-CN" altLang="en-US" sz="3200" b="1" noProof="0" dirty="0">
                <a:solidFill>
                  <a:schemeClr val="tx2">
                    <a:lumMod val="60000"/>
                    <a:lumOff val="40000"/>
                  </a:schemeClr>
                </a:solidFill>
                <a:latin typeface="微软雅黑" panose="020B0503020204020204" pitchFamily="34" charset="-122"/>
                <a:ea typeface="微软雅黑" panose="020B0503020204020204" pitchFamily="34" charset="-122"/>
                <a:cs typeface="Arial" panose="020B0604020202020204" pitchFamily="34" charset="0"/>
              </a:rPr>
              <a:t>1587万用表特殊功能使用</a:t>
            </a:r>
          </a:p>
        </p:txBody>
      </p:sp>
      <p:sp>
        <p:nvSpPr>
          <p:cNvPr id="22531" name="矩形 20"/>
          <p:cNvSpPr/>
          <p:nvPr/>
        </p:nvSpPr>
        <p:spPr>
          <a:xfrm>
            <a:off x="224790" y="1907540"/>
            <a:ext cx="2075815" cy="460375"/>
          </a:xfrm>
          <a:prstGeom prst="rect">
            <a:avLst/>
          </a:prstGeom>
          <a:solidFill>
            <a:srgbClr val="00B0F0"/>
          </a:solidFill>
          <a:ln w="9525">
            <a:noFill/>
          </a:ln>
        </p:spPr>
        <p:txBody>
          <a:bodyPr wrap="square">
            <a:spAutoFit/>
          </a:bodyPr>
          <a:lstStyle/>
          <a:p>
            <a:r>
              <a:rPr lang="en-US" sz="2400" b="1" dirty="0">
                <a:solidFill>
                  <a:schemeClr val="bg1"/>
                </a:solidFill>
                <a:latin typeface="宋体" panose="02010600030101010101" pitchFamily="2" charset="-122"/>
              </a:rPr>
              <a:t>2</a:t>
            </a:r>
            <a:r>
              <a:rPr sz="2400" b="1" dirty="0">
                <a:solidFill>
                  <a:schemeClr val="bg1"/>
                </a:solidFill>
                <a:latin typeface="宋体" panose="02010600030101010101" pitchFamily="2" charset="-122"/>
              </a:rPr>
              <a:t>.</a:t>
            </a:r>
            <a:r>
              <a:rPr lang="zh-CN" sz="2400" b="1" dirty="0">
                <a:solidFill>
                  <a:schemeClr val="bg1"/>
                </a:solidFill>
                <a:latin typeface="宋体" panose="02010600030101010101" pitchFamily="2" charset="-122"/>
              </a:rPr>
              <a:t>熔丝测量</a:t>
            </a:r>
          </a:p>
        </p:txBody>
      </p:sp>
      <p:sp>
        <p:nvSpPr>
          <p:cNvPr id="11" name="文本框 10"/>
          <p:cNvSpPr txBox="1"/>
          <p:nvPr/>
        </p:nvSpPr>
        <p:spPr>
          <a:xfrm>
            <a:off x="622935" y="2603500"/>
            <a:ext cx="4033520" cy="1337945"/>
          </a:xfrm>
          <a:prstGeom prst="rect">
            <a:avLst/>
          </a:prstGeom>
          <a:noFill/>
          <a:ln w="9525">
            <a:noFill/>
          </a:ln>
        </p:spPr>
        <p:txBody>
          <a:bodyPr wrap="square">
            <a:spAutoFit/>
          </a:bodyPr>
          <a:lstStyle/>
          <a:p>
            <a:pPr>
              <a:lnSpc>
                <a:spcPct val="150000"/>
              </a:lnSpc>
            </a:pPr>
            <a:r>
              <a:rPr lang="zh-CN" altLang="en-US" sz="1800">
                <a:latin typeface="宋体" panose="02010600030101010101" pitchFamily="2" charset="-122"/>
                <a:ea typeface="宋体" panose="02010600030101010101" pitchFamily="2" charset="-122"/>
                <a:cs typeface="宋体" panose="02010600030101010101" pitchFamily="2" charset="-122"/>
              </a:rPr>
              <a:t>仪表通过计算信号每秒钟通过一个阈值电平的次数来测量电压或电流信号的频率。</a:t>
            </a:r>
          </a:p>
        </p:txBody>
      </p:sp>
      <p:pic>
        <p:nvPicPr>
          <p:cNvPr id="4" name="图片 3"/>
          <p:cNvPicPr>
            <a:picLocks noChangeAspect="1"/>
          </p:cNvPicPr>
          <p:nvPr/>
        </p:nvPicPr>
        <p:blipFill>
          <a:blip r:embed="rId2"/>
          <a:stretch>
            <a:fillRect/>
          </a:stretch>
        </p:blipFill>
        <p:spPr>
          <a:xfrm>
            <a:off x="622935" y="3941445"/>
            <a:ext cx="4947285" cy="1278255"/>
          </a:xfrm>
          <a:prstGeom prst="rect">
            <a:avLst/>
          </a:prstGeom>
        </p:spPr>
      </p:pic>
      <p:pic>
        <p:nvPicPr>
          <p:cNvPr id="1073742863" name="图片 71"/>
          <p:cNvPicPr>
            <a:picLocks noChangeAspect="1"/>
          </p:cNvPicPr>
          <p:nvPr/>
        </p:nvPicPr>
        <p:blipFill>
          <a:blip r:embed="rId3"/>
          <a:stretch>
            <a:fillRect/>
          </a:stretch>
        </p:blipFill>
        <p:spPr>
          <a:xfrm>
            <a:off x="5702935" y="2367915"/>
            <a:ext cx="2867025" cy="2851785"/>
          </a:xfrm>
          <a:prstGeom prst="rect">
            <a:avLst/>
          </a:prstGeom>
          <a:noFill/>
          <a:ln w="9525">
            <a:noFill/>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3"/>
          <p:cNvSpPr txBox="1"/>
          <p:nvPr/>
        </p:nvSpPr>
        <p:spPr>
          <a:xfrm>
            <a:off x="4081463" y="550863"/>
            <a:ext cx="1620838" cy="523875"/>
          </a:xfrm>
          <a:prstGeom prst="rect">
            <a:avLst/>
          </a:prstGeom>
          <a:noFill/>
        </p:spPr>
        <p:txBody>
          <a:bodyPr wrap="none">
            <a:spAutoFit/>
          </a:bodyPr>
          <a:lstStyle/>
          <a:p>
            <a:pPr marR="0" defTabSz="914400">
              <a:buClrTx/>
              <a:buSzTx/>
              <a:buFontTx/>
              <a:buNone/>
              <a:defRPr/>
            </a:pPr>
            <a:r>
              <a:rPr kumimoji="0" lang="zh-CN" altLang="en-US" sz="2800" b="1" kern="1200" cap="none" spc="0" normalizeH="0" baseline="0" noProof="0" dirty="0">
                <a:solidFill>
                  <a:srgbClr val="FF0000"/>
                </a:solidFill>
                <a:latin typeface="微软雅黑" panose="020B0503020204020204" pitchFamily="34" charset="-122"/>
                <a:ea typeface="微软雅黑" panose="020B0503020204020204" pitchFamily="34" charset="-122"/>
                <a:cs typeface="Arial" panose="020B0604020202020204" pitchFamily="34" charset="0"/>
                <a:sym typeface="+mn-ea"/>
              </a:rPr>
              <a:t>知识拓展</a:t>
            </a:r>
            <a:endParaRPr kumimoji="0" lang="zh-CN" altLang="en-US" sz="2800" b="1" kern="1200" cap="none" spc="0" normalizeH="0" baseline="0" noProof="0" dirty="0">
              <a:solidFill>
                <a:schemeClr val="tx2">
                  <a:lumMod val="60000"/>
                  <a:lumOff val="40000"/>
                </a:schemeClr>
              </a:solidFill>
              <a:latin typeface="微软雅黑" panose="020B0503020204020204" pitchFamily="34" charset="-122"/>
              <a:ea typeface="微软雅黑" panose="020B0503020204020204" pitchFamily="34" charset="-122"/>
              <a:cs typeface="Arial" panose="020B0604020202020204" pitchFamily="34" charset="0"/>
              <a:sym typeface="+mn-ea"/>
            </a:endParaRPr>
          </a:p>
        </p:txBody>
      </p:sp>
      <p:sp>
        <p:nvSpPr>
          <p:cNvPr id="3" name="文本框 2"/>
          <p:cNvSpPr txBox="1"/>
          <p:nvPr/>
        </p:nvSpPr>
        <p:spPr>
          <a:xfrm>
            <a:off x="532765" y="1075055"/>
            <a:ext cx="7403465" cy="583565"/>
          </a:xfrm>
          <a:prstGeom prst="rect">
            <a:avLst/>
          </a:prstGeom>
          <a:noFill/>
          <a:ln w="9525">
            <a:noFill/>
          </a:ln>
        </p:spPr>
        <p:txBody>
          <a:bodyPr wrap="square">
            <a:spAutoFit/>
          </a:bodyPr>
          <a:lstStyle/>
          <a:p>
            <a:pPr indent="2052955"/>
            <a:r>
              <a:rPr lang="zh-CN" altLang="en-US" sz="3200" b="1" noProof="0" dirty="0">
                <a:solidFill>
                  <a:schemeClr val="tx2">
                    <a:lumMod val="60000"/>
                    <a:lumOff val="40000"/>
                  </a:schemeClr>
                </a:solidFill>
                <a:latin typeface="微软雅黑" panose="020B0503020204020204" pitchFamily="34" charset="-122"/>
                <a:ea typeface="微软雅黑" panose="020B0503020204020204" pitchFamily="34" charset="-122"/>
                <a:cs typeface="Arial" panose="020B0604020202020204" pitchFamily="34" charset="0"/>
              </a:rPr>
              <a:t>1587万用表特殊功能使用</a:t>
            </a:r>
          </a:p>
        </p:txBody>
      </p:sp>
      <p:sp>
        <p:nvSpPr>
          <p:cNvPr id="22531" name="矩形 20"/>
          <p:cNvSpPr/>
          <p:nvPr/>
        </p:nvSpPr>
        <p:spPr>
          <a:xfrm>
            <a:off x="224790" y="1907540"/>
            <a:ext cx="2959735" cy="460375"/>
          </a:xfrm>
          <a:prstGeom prst="rect">
            <a:avLst/>
          </a:prstGeom>
          <a:solidFill>
            <a:srgbClr val="00B0F0"/>
          </a:solidFill>
          <a:ln w="9525">
            <a:noFill/>
          </a:ln>
        </p:spPr>
        <p:txBody>
          <a:bodyPr wrap="square">
            <a:spAutoFit/>
          </a:bodyPr>
          <a:lstStyle/>
          <a:p>
            <a:r>
              <a:rPr lang="en-US" sz="2400" b="1" dirty="0">
                <a:solidFill>
                  <a:schemeClr val="bg1"/>
                </a:solidFill>
                <a:latin typeface="宋体" panose="02010600030101010101" pitchFamily="2" charset="-122"/>
              </a:rPr>
              <a:t>3</a:t>
            </a:r>
            <a:r>
              <a:rPr sz="2400" b="1" dirty="0">
                <a:solidFill>
                  <a:schemeClr val="bg1"/>
                </a:solidFill>
                <a:latin typeface="宋体" panose="02010600030101010101" pitchFamily="2" charset="-122"/>
              </a:rPr>
              <a:t>. </a:t>
            </a:r>
            <a:r>
              <a:rPr lang="zh-CN" sz="2400" b="1" dirty="0">
                <a:solidFill>
                  <a:schemeClr val="bg1"/>
                </a:solidFill>
                <a:latin typeface="宋体" panose="02010600030101010101" pitchFamily="2" charset="-122"/>
              </a:rPr>
              <a:t>万用表电池更换</a:t>
            </a:r>
          </a:p>
        </p:txBody>
      </p:sp>
      <p:sp>
        <p:nvSpPr>
          <p:cNvPr id="115" name="文本框 114"/>
          <p:cNvSpPr txBox="1"/>
          <p:nvPr/>
        </p:nvSpPr>
        <p:spPr>
          <a:xfrm>
            <a:off x="1276350" y="3039110"/>
            <a:ext cx="5080000" cy="398780"/>
          </a:xfrm>
          <a:prstGeom prst="rect">
            <a:avLst/>
          </a:prstGeom>
          <a:noFill/>
          <a:ln w="9525">
            <a:noFill/>
          </a:ln>
        </p:spPr>
        <p:txBody>
          <a:bodyPr>
            <a:spAutoFit/>
          </a:bodyPr>
          <a:lstStyle/>
          <a:p>
            <a:pPr indent="304800"/>
            <a:r>
              <a:rPr lang="en-US" altLang="zh-CN" sz="2000">
                <a:latin typeface="宋体" panose="02010600030101010101" pitchFamily="2" charset="-122"/>
                <a:ea typeface="宋体" panose="02010600030101010101" pitchFamily="2" charset="-122"/>
                <a:cs typeface="宋体" panose="02010600030101010101" pitchFamily="2" charset="-122"/>
              </a:rPr>
              <a:t> </a:t>
            </a:r>
            <a:endParaRPr lang="zh-CN" altLang="en-US" sz="2000">
              <a:latin typeface="宋体" panose="02010600030101010101" pitchFamily="2" charset="-122"/>
              <a:ea typeface="宋体" panose="02010600030101010101" pitchFamily="2" charset="-122"/>
              <a:cs typeface="宋体" panose="02010600030101010101" pitchFamily="2" charset="-122"/>
            </a:endParaRPr>
          </a:p>
        </p:txBody>
      </p:sp>
      <p:pic>
        <p:nvPicPr>
          <p:cNvPr id="1073742865" name="图片 108"/>
          <p:cNvPicPr>
            <a:picLocks noChangeAspect="1"/>
          </p:cNvPicPr>
          <p:nvPr/>
        </p:nvPicPr>
        <p:blipFill>
          <a:blip r:embed="rId2"/>
          <a:stretch>
            <a:fillRect/>
          </a:stretch>
        </p:blipFill>
        <p:spPr>
          <a:xfrm>
            <a:off x="5280025" y="2548255"/>
            <a:ext cx="3340735" cy="2945130"/>
          </a:xfrm>
          <a:prstGeom prst="rect">
            <a:avLst/>
          </a:prstGeom>
          <a:noFill/>
          <a:ln w="9525">
            <a:noFill/>
          </a:ln>
        </p:spPr>
      </p:pic>
      <p:sp>
        <p:nvSpPr>
          <p:cNvPr id="6" name="文本框 5"/>
          <p:cNvSpPr txBox="1"/>
          <p:nvPr/>
        </p:nvSpPr>
        <p:spPr>
          <a:xfrm>
            <a:off x="5834829" y="5684520"/>
            <a:ext cx="2292029" cy="398780"/>
          </a:xfrm>
          <a:prstGeom prst="rect">
            <a:avLst/>
          </a:prstGeom>
          <a:solidFill>
            <a:schemeClr val="accent3"/>
          </a:solidFill>
          <a:ln w="9525">
            <a:noFill/>
          </a:ln>
        </p:spPr>
        <p:txBody>
          <a:bodyPr wrap="square">
            <a:spAutoFit/>
          </a:bodyPr>
          <a:lstStyle/>
          <a:p>
            <a:r>
              <a:rPr lang="zh-CN" altLang="en-US" sz="2000" dirty="0">
                <a:latin typeface="宋体" panose="02010600030101010101" pitchFamily="2" charset="-122"/>
                <a:ea typeface="宋体" panose="02010600030101010101" pitchFamily="2" charset="-122"/>
                <a:cs typeface="宋体" panose="02010600030101010101" pitchFamily="2" charset="-122"/>
              </a:rPr>
              <a:t>万用表电池的更换</a:t>
            </a:r>
          </a:p>
        </p:txBody>
      </p:sp>
      <p:sp>
        <p:nvSpPr>
          <p:cNvPr id="5" name="文本框 4"/>
          <p:cNvSpPr txBox="1"/>
          <p:nvPr/>
        </p:nvSpPr>
        <p:spPr>
          <a:xfrm>
            <a:off x="818515" y="2823210"/>
            <a:ext cx="4297045" cy="2861310"/>
          </a:xfrm>
          <a:prstGeom prst="rect">
            <a:avLst/>
          </a:prstGeom>
          <a:noFill/>
          <a:ln w="9525">
            <a:noFill/>
          </a:ln>
        </p:spPr>
        <p:txBody>
          <a:bodyPr wrap="square">
            <a:spAutoFit/>
          </a:bodyPr>
          <a:lstStyle/>
          <a:p>
            <a:pPr indent="304800">
              <a:lnSpc>
                <a:spcPct val="150000"/>
              </a:lnSpc>
            </a:pPr>
            <a:r>
              <a:rPr lang="en-US" altLang="zh-CN" sz="2000" dirty="0">
                <a:latin typeface="+mn-ea"/>
                <a:ea typeface="+mn-ea"/>
                <a:cs typeface="宋体" panose="02010600030101010101" pitchFamily="2" charset="-122"/>
              </a:rPr>
              <a:t>1</a:t>
            </a:r>
            <a:r>
              <a:rPr lang="zh-CN" altLang="en-US" sz="2000" dirty="0">
                <a:latin typeface="+mn-ea"/>
                <a:ea typeface="+mn-ea"/>
                <a:cs typeface="宋体" panose="02010600030101010101" pitchFamily="2" charset="-122"/>
              </a:rPr>
              <a:t>）用标准螺丝起子转动电池门锁直到开锁符号对准箭头，然后将电池门取下。</a:t>
            </a:r>
          </a:p>
          <a:p>
            <a:pPr indent="304800">
              <a:lnSpc>
                <a:spcPct val="150000"/>
              </a:lnSpc>
            </a:pPr>
            <a:r>
              <a:rPr lang="en-US" altLang="zh-CN" sz="2000" dirty="0">
                <a:latin typeface="+mn-ea"/>
                <a:ea typeface="+mn-ea"/>
                <a:cs typeface="宋体" panose="02010600030101010101" pitchFamily="2" charset="-122"/>
              </a:rPr>
              <a:t>2</a:t>
            </a:r>
            <a:r>
              <a:rPr lang="zh-CN" altLang="en-US" sz="2000" dirty="0">
                <a:latin typeface="+mn-ea"/>
                <a:ea typeface="+mn-ea"/>
                <a:cs typeface="宋体" panose="02010600030101010101" pitchFamily="2" charset="-122"/>
              </a:rPr>
              <a:t>）取出并更换电池。</a:t>
            </a:r>
          </a:p>
          <a:p>
            <a:pPr indent="304800">
              <a:lnSpc>
                <a:spcPct val="150000"/>
              </a:lnSpc>
            </a:pPr>
            <a:r>
              <a:rPr lang="en-US" altLang="zh-CN" sz="2000" dirty="0">
                <a:latin typeface="+mn-ea"/>
                <a:ea typeface="+mn-ea"/>
                <a:cs typeface="宋体" panose="02010600030101010101" pitchFamily="2" charset="-122"/>
              </a:rPr>
              <a:t>3</a:t>
            </a:r>
            <a:r>
              <a:rPr lang="zh-CN" altLang="en-US" sz="2000" dirty="0">
                <a:latin typeface="+mn-ea"/>
                <a:ea typeface="+mn-ea"/>
                <a:cs typeface="宋体" panose="02010600030101010101" pitchFamily="2" charset="-122"/>
              </a:rPr>
              <a:t>）将电池门复位并转动电池门锁直到锁住符号对准箭头。</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3"/>
          <p:cNvSpPr txBox="1"/>
          <p:nvPr/>
        </p:nvSpPr>
        <p:spPr>
          <a:xfrm>
            <a:off x="2176780" y="596583"/>
            <a:ext cx="5161280" cy="521970"/>
          </a:xfrm>
          <a:prstGeom prst="rect">
            <a:avLst/>
          </a:prstGeom>
          <a:noFill/>
        </p:spPr>
        <p:txBody>
          <a:bodyPr wrap="none">
            <a:spAutoFit/>
          </a:bodyPr>
          <a:lstStyle/>
          <a:p>
            <a:pPr marR="0" defTabSz="914400">
              <a:buClrTx/>
              <a:buSzTx/>
              <a:buFontTx/>
              <a:buNone/>
              <a:defRPr/>
            </a:pPr>
            <a:r>
              <a:rPr kumimoji="0" lang="zh-CN" altLang="en-US" sz="2800" b="1" kern="1200" cap="none" spc="0" normalizeH="0" baseline="0" noProof="0" dirty="0">
                <a:solidFill>
                  <a:schemeClr val="tx2">
                    <a:lumMod val="60000"/>
                    <a:lumOff val="40000"/>
                  </a:schemeClr>
                </a:solidFill>
                <a:latin typeface="微软雅黑" panose="020B0503020204020204" pitchFamily="34" charset="-122"/>
                <a:ea typeface="微软雅黑" panose="020B0503020204020204" pitchFamily="34" charset="-122"/>
                <a:cs typeface="Arial" panose="020B0604020202020204" pitchFamily="34" charset="0"/>
                <a:sym typeface="+mn-ea"/>
              </a:rPr>
              <a:t>一、电动汽车维护保养作业规范</a:t>
            </a:r>
          </a:p>
        </p:txBody>
      </p:sp>
      <p:sp>
        <p:nvSpPr>
          <p:cNvPr id="17412" name="矩形 21"/>
          <p:cNvSpPr/>
          <p:nvPr/>
        </p:nvSpPr>
        <p:spPr>
          <a:xfrm>
            <a:off x="535305" y="1475105"/>
            <a:ext cx="5077460" cy="460375"/>
          </a:xfrm>
          <a:prstGeom prst="rect">
            <a:avLst/>
          </a:prstGeom>
          <a:solidFill>
            <a:srgbClr val="00B0F0"/>
          </a:solidFill>
          <a:ln w="9525">
            <a:noFill/>
          </a:ln>
        </p:spPr>
        <p:txBody>
          <a:bodyPr wrap="square">
            <a:spAutoFit/>
          </a:bodyPr>
          <a:lstStyle/>
          <a:p>
            <a:r>
              <a:rPr lang="en-US" altLang="zh-CN" sz="2400" b="1" dirty="0">
                <a:solidFill>
                  <a:schemeClr val="bg1"/>
                </a:solidFill>
                <a:latin typeface="宋体" panose="02010600030101010101" pitchFamily="2" charset="-122"/>
              </a:rPr>
              <a:t>2. </a:t>
            </a:r>
            <a:r>
              <a:rPr lang="zh-CN" altLang="en-US" sz="2400" b="1" dirty="0">
                <a:solidFill>
                  <a:schemeClr val="bg1"/>
                </a:solidFill>
                <a:latin typeface="宋体" panose="02010600030101010101" pitchFamily="2" charset="-122"/>
              </a:rPr>
              <a:t>电动汽车维护保养安全操作规范</a:t>
            </a:r>
          </a:p>
        </p:txBody>
      </p:sp>
      <p:sp>
        <p:nvSpPr>
          <p:cNvPr id="9" name="矩形 8"/>
          <p:cNvSpPr/>
          <p:nvPr/>
        </p:nvSpPr>
        <p:spPr>
          <a:xfrm>
            <a:off x="535940" y="2472055"/>
            <a:ext cx="7647940" cy="922020"/>
          </a:xfrm>
          <a:prstGeom prst="rect">
            <a:avLst/>
          </a:prstGeom>
          <a:solidFill>
            <a:schemeClr val="accent2">
              <a:lumMod val="20000"/>
              <a:lumOff val="80000"/>
            </a:schemeClr>
          </a:solidFill>
        </p:spPr>
        <p:txBody>
          <a:bodyPr wrap="square">
            <a:spAutoFit/>
          </a:bodyPr>
          <a:lstStyle/>
          <a:p>
            <a:pPr marL="0" marR="0" lvl="0" indent="0" algn="just"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1</a:t>
            </a: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lang="zh-CN" altLang="en-US" sz="1800" b="1" noProof="0" dirty="0" smtClean="0">
                <a:ln>
                  <a:noFill/>
                </a:ln>
                <a:effectLst/>
                <a:uLnTx/>
                <a:uFillTx/>
                <a:latin typeface="宋体" panose="02010600030101010101" pitchFamily="2" charset="-122"/>
                <a:sym typeface="+mn-ea"/>
              </a:rPr>
              <a:t>维护保养场地周边不得有易燃物品及与工作无关的金属物品，无关人员和未经过高压安全培训人员，不允许进入场地对电动车辆进行调试维护。</a:t>
            </a:r>
            <a:endParaRPr kumimoji="0" lang="zh-CN" altLang="en-US" sz="1800" b="0"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endParaRPr>
          </a:p>
        </p:txBody>
      </p:sp>
      <p:sp>
        <p:nvSpPr>
          <p:cNvPr id="2" name="矩形 1"/>
          <p:cNvSpPr/>
          <p:nvPr/>
        </p:nvSpPr>
        <p:spPr>
          <a:xfrm>
            <a:off x="535940" y="3860800"/>
            <a:ext cx="7647940" cy="368300"/>
          </a:xfrm>
          <a:prstGeom prst="rect">
            <a:avLst/>
          </a:prstGeom>
          <a:solidFill>
            <a:schemeClr val="accent2">
              <a:lumMod val="20000"/>
              <a:lumOff val="80000"/>
            </a:schemeClr>
          </a:solidFill>
        </p:spPr>
        <p:txBody>
          <a:bodyPr wrap="square">
            <a:spAutoFit/>
          </a:bodyPr>
          <a:lstStyle/>
          <a:p>
            <a:pPr marL="0" marR="0" lvl="0" indent="0" algn="just"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2</a:t>
            </a: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lang="zh-CN" altLang="en-US" sz="1800" b="1" noProof="0" dirty="0" smtClean="0">
                <a:ln>
                  <a:noFill/>
                </a:ln>
                <a:effectLst/>
                <a:uLnTx/>
                <a:uFillTx/>
                <a:latin typeface="宋体" panose="02010600030101010101" pitchFamily="2" charset="-122"/>
                <a:sym typeface="+mn-ea"/>
              </a:rPr>
              <a:t> 维护保养人员必须佩戴必要的防护工具，不得佩戴金属饰物。</a:t>
            </a:r>
          </a:p>
        </p:txBody>
      </p:sp>
      <p:sp>
        <p:nvSpPr>
          <p:cNvPr id="5" name="矩形 4"/>
          <p:cNvSpPr/>
          <p:nvPr/>
        </p:nvSpPr>
        <p:spPr>
          <a:xfrm>
            <a:off x="535940" y="4695825"/>
            <a:ext cx="7647940" cy="645160"/>
          </a:xfrm>
          <a:prstGeom prst="rect">
            <a:avLst/>
          </a:prstGeom>
          <a:solidFill>
            <a:schemeClr val="accent2">
              <a:lumMod val="20000"/>
              <a:lumOff val="80000"/>
            </a:schemeClr>
          </a:solidFill>
        </p:spPr>
        <p:txBody>
          <a:bodyPr wrap="square">
            <a:spAutoFit/>
          </a:bodyPr>
          <a:lstStyle/>
          <a:p>
            <a:pPr marL="0" marR="0" lvl="0" indent="0" algn="just"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3</a:t>
            </a: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lang="zh-CN" altLang="en-US" sz="1800" b="1" noProof="0" dirty="0" smtClean="0">
                <a:ln>
                  <a:noFill/>
                </a:ln>
                <a:effectLst/>
                <a:uLnTx/>
                <a:uFillTx/>
                <a:latin typeface="宋体" panose="02010600030101010101" pitchFamily="2" charset="-122"/>
                <a:sym typeface="+mn-ea"/>
              </a:rPr>
              <a:t>与工作无关的工具不得带入工作场地，必须使用的金属工具，手持部分一定要做绝缘处理。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3"/>
          <p:cNvSpPr txBox="1"/>
          <p:nvPr/>
        </p:nvSpPr>
        <p:spPr>
          <a:xfrm>
            <a:off x="2176780" y="596583"/>
            <a:ext cx="5161280" cy="521970"/>
          </a:xfrm>
          <a:prstGeom prst="rect">
            <a:avLst/>
          </a:prstGeom>
          <a:noFill/>
        </p:spPr>
        <p:txBody>
          <a:bodyPr wrap="none">
            <a:spAutoFit/>
          </a:bodyPr>
          <a:lstStyle/>
          <a:p>
            <a:pPr marR="0" defTabSz="914400">
              <a:buClrTx/>
              <a:buSzTx/>
              <a:buFontTx/>
              <a:buNone/>
              <a:defRPr/>
            </a:pPr>
            <a:r>
              <a:rPr kumimoji="0" lang="zh-CN" altLang="en-US" sz="2800" b="1" kern="1200" cap="none" spc="0" normalizeH="0" baseline="0" noProof="0" dirty="0">
                <a:solidFill>
                  <a:schemeClr val="tx2">
                    <a:lumMod val="60000"/>
                    <a:lumOff val="40000"/>
                  </a:schemeClr>
                </a:solidFill>
                <a:latin typeface="微软雅黑" panose="020B0503020204020204" pitchFamily="34" charset="-122"/>
                <a:ea typeface="微软雅黑" panose="020B0503020204020204" pitchFamily="34" charset="-122"/>
                <a:cs typeface="Arial" panose="020B0604020202020204" pitchFamily="34" charset="0"/>
                <a:sym typeface="+mn-ea"/>
              </a:rPr>
              <a:t>一、电动汽车维护保养作业规范</a:t>
            </a:r>
          </a:p>
        </p:txBody>
      </p:sp>
      <p:sp>
        <p:nvSpPr>
          <p:cNvPr id="17412" name="矩形 21"/>
          <p:cNvSpPr/>
          <p:nvPr/>
        </p:nvSpPr>
        <p:spPr>
          <a:xfrm>
            <a:off x="535305" y="1334135"/>
            <a:ext cx="5077460" cy="460375"/>
          </a:xfrm>
          <a:prstGeom prst="rect">
            <a:avLst/>
          </a:prstGeom>
          <a:solidFill>
            <a:srgbClr val="00B0F0"/>
          </a:solidFill>
          <a:ln w="9525">
            <a:noFill/>
          </a:ln>
        </p:spPr>
        <p:txBody>
          <a:bodyPr wrap="square">
            <a:spAutoFit/>
          </a:bodyPr>
          <a:lstStyle/>
          <a:p>
            <a:r>
              <a:rPr lang="en-US" altLang="zh-CN" sz="2400" b="1" dirty="0">
                <a:solidFill>
                  <a:schemeClr val="bg1"/>
                </a:solidFill>
                <a:latin typeface="宋体" panose="02010600030101010101" pitchFamily="2" charset="-122"/>
              </a:rPr>
              <a:t>2. </a:t>
            </a:r>
            <a:r>
              <a:rPr lang="zh-CN" altLang="en-US" sz="2400" b="1" dirty="0">
                <a:solidFill>
                  <a:schemeClr val="bg1"/>
                </a:solidFill>
                <a:latin typeface="宋体" panose="02010600030101010101" pitchFamily="2" charset="-122"/>
              </a:rPr>
              <a:t>电动汽车维护保养安全操作规范</a:t>
            </a:r>
          </a:p>
        </p:txBody>
      </p:sp>
      <p:sp>
        <p:nvSpPr>
          <p:cNvPr id="2" name="矩形 1"/>
          <p:cNvSpPr/>
          <p:nvPr/>
        </p:nvSpPr>
        <p:spPr>
          <a:xfrm>
            <a:off x="535940" y="2362835"/>
            <a:ext cx="7647940" cy="645160"/>
          </a:xfrm>
          <a:prstGeom prst="rect">
            <a:avLst/>
          </a:prstGeom>
          <a:solidFill>
            <a:schemeClr val="accent2">
              <a:lumMod val="20000"/>
              <a:lumOff val="80000"/>
            </a:schemeClr>
          </a:solidFill>
        </p:spPr>
        <p:txBody>
          <a:bodyPr wrap="square">
            <a:spAutoFit/>
          </a:bodyPr>
          <a:lstStyle/>
          <a:p>
            <a:pPr marL="0" marR="0" lvl="0" indent="0" algn="just"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4</a:t>
            </a: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lang="zh-CN" altLang="en-US" sz="1800" b="1" noProof="0" dirty="0" smtClean="0">
                <a:ln>
                  <a:noFill/>
                </a:ln>
                <a:effectLst/>
                <a:uLnTx/>
                <a:uFillTx/>
                <a:latin typeface="宋体" panose="02010600030101010101" pitchFamily="2" charset="-122"/>
                <a:sym typeface="+mn-ea"/>
              </a:rPr>
              <a:t>维护保养现场整车高压上电，必须两人以上进行，一人操作、一人监护。</a:t>
            </a:r>
          </a:p>
        </p:txBody>
      </p:sp>
      <p:sp>
        <p:nvSpPr>
          <p:cNvPr id="5" name="矩形 4"/>
          <p:cNvSpPr/>
          <p:nvPr/>
        </p:nvSpPr>
        <p:spPr>
          <a:xfrm>
            <a:off x="535305" y="3670300"/>
            <a:ext cx="7647940" cy="645160"/>
          </a:xfrm>
          <a:prstGeom prst="rect">
            <a:avLst/>
          </a:prstGeom>
          <a:solidFill>
            <a:schemeClr val="accent2">
              <a:lumMod val="20000"/>
              <a:lumOff val="80000"/>
            </a:schemeClr>
          </a:solidFill>
        </p:spPr>
        <p:txBody>
          <a:bodyPr wrap="square">
            <a:spAutoFit/>
          </a:bodyPr>
          <a:lstStyle/>
          <a:p>
            <a:pPr marL="0" marR="0" lvl="0" indent="0" algn="just"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5</a:t>
            </a: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lang="zh-CN" altLang="en-US" sz="1800" b="1" noProof="0" dirty="0" smtClean="0">
                <a:ln>
                  <a:noFill/>
                </a:ln>
                <a:effectLst/>
                <a:uLnTx/>
                <a:uFillTx/>
                <a:latin typeface="宋体" panose="02010600030101010101" pitchFamily="2" charset="-122"/>
                <a:sym typeface="+mn-ea"/>
              </a:rPr>
              <a:t>  整车故障必须拖车时，一定要把变速器置于空档，当不能挂空档或者不能确定档位时，必须卸下传动轴或者半轴。</a:t>
            </a:r>
          </a:p>
        </p:txBody>
      </p:sp>
      <p:sp>
        <p:nvSpPr>
          <p:cNvPr id="6" name="矩形 5"/>
          <p:cNvSpPr/>
          <p:nvPr/>
        </p:nvSpPr>
        <p:spPr>
          <a:xfrm>
            <a:off x="535305" y="4855845"/>
            <a:ext cx="7647940" cy="368300"/>
          </a:xfrm>
          <a:prstGeom prst="rect">
            <a:avLst/>
          </a:prstGeom>
          <a:solidFill>
            <a:schemeClr val="accent2">
              <a:lumMod val="20000"/>
              <a:lumOff val="80000"/>
            </a:schemeClr>
          </a:solidFill>
        </p:spPr>
        <p:txBody>
          <a:bodyPr wrap="square">
            <a:spAutoFit/>
          </a:bodyPr>
          <a:lstStyle/>
          <a:p>
            <a:pPr marL="0" marR="0" lvl="0" indent="0" algn="just"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6</a:t>
            </a: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lang="zh-CN" altLang="en-US" sz="1800" b="1" noProof="0" dirty="0" smtClean="0">
                <a:ln>
                  <a:noFill/>
                </a:ln>
                <a:effectLst/>
                <a:uLnTx/>
                <a:uFillTx/>
                <a:latin typeface="宋体" panose="02010600030101010101" pitchFamily="2" charset="-122"/>
                <a:sym typeface="+mn-ea"/>
              </a:rPr>
              <a:t> 维护保养过程中严格遵循先低压后高压、先常规项后高压的顺序。</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矩形 20"/>
          <p:cNvSpPr/>
          <p:nvPr/>
        </p:nvSpPr>
        <p:spPr>
          <a:xfrm>
            <a:off x="264795" y="1327785"/>
            <a:ext cx="7886700" cy="460375"/>
          </a:xfrm>
          <a:prstGeom prst="rect">
            <a:avLst/>
          </a:prstGeom>
          <a:solidFill>
            <a:srgbClr val="00B0F0"/>
          </a:solidFill>
          <a:ln w="9525">
            <a:noFill/>
          </a:ln>
        </p:spPr>
        <p:txBody>
          <a:bodyPr wrap="square">
            <a:spAutoFit/>
          </a:bodyPr>
          <a:lstStyle/>
          <a:p>
            <a:r>
              <a:rPr lang="en-US" altLang="zh-CN" sz="2400" b="1" dirty="0">
                <a:solidFill>
                  <a:schemeClr val="bg1"/>
                </a:solidFill>
                <a:latin typeface="宋体" panose="02010600030101010101" pitchFamily="2" charset="-122"/>
              </a:rPr>
              <a:t>3. </a:t>
            </a:r>
            <a:r>
              <a:rPr lang="zh-CN" altLang="en-US" sz="2400" b="1" dirty="0">
                <a:solidFill>
                  <a:schemeClr val="bg1"/>
                </a:solidFill>
                <a:latin typeface="宋体" panose="02010600030101010101" pitchFamily="2" charset="-122"/>
              </a:rPr>
              <a:t>北汽新能源系列电动汽车维护保养类别、项目及内容</a:t>
            </a:r>
          </a:p>
        </p:txBody>
      </p:sp>
      <p:graphicFrame>
        <p:nvGraphicFramePr>
          <p:cNvPr id="3" name="表格 -1"/>
          <p:cNvGraphicFramePr/>
          <p:nvPr/>
        </p:nvGraphicFramePr>
        <p:xfrm>
          <a:off x="1256030" y="2985770"/>
          <a:ext cx="6631305" cy="2085340"/>
        </p:xfrm>
        <a:graphic>
          <a:graphicData uri="http://schemas.openxmlformats.org/drawingml/2006/table">
            <a:tbl>
              <a:tblPr firstRow="1" bandRow="1">
                <a:tableStyleId>{5940675A-B579-460E-94D1-54222C63F5DA}</a:tableStyleId>
              </a:tblPr>
              <a:tblGrid>
                <a:gridCol w="1055370"/>
                <a:gridCol w="1139190"/>
                <a:gridCol w="795655"/>
                <a:gridCol w="455295"/>
                <a:gridCol w="683260"/>
                <a:gridCol w="794385"/>
                <a:gridCol w="913130"/>
                <a:gridCol w="795020"/>
              </a:tblGrid>
              <a:tr h="542925">
                <a:tc rowSpan="2">
                  <a:txBody>
                    <a:bodyPr/>
                    <a:lstStyle/>
                    <a:p>
                      <a:pPr indent="0" algn="ctr">
                        <a:buNone/>
                      </a:pPr>
                      <a:r>
                        <a:rPr lang="zh-CN" altLang="en-US" sz="1400" b="0">
                          <a:latin typeface="宋体" panose="02010600030101010101" pitchFamily="2" charset="-122"/>
                          <a:ea typeface="宋体" panose="02010600030101010101" pitchFamily="2" charset="-122"/>
                          <a:cs typeface="宋体" panose="02010600030101010101" pitchFamily="2" charset="-122"/>
                        </a:rPr>
                        <a:t>保养类别</a:t>
                      </a:r>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rowSpan="2">
                  <a:txBody>
                    <a:bodyPr/>
                    <a:lstStyle/>
                    <a:p>
                      <a:pPr indent="0" algn="ctr">
                        <a:buNone/>
                      </a:pPr>
                      <a:r>
                        <a:rPr lang="zh-CN" altLang="en-US" sz="1400" b="0">
                          <a:latin typeface="宋体" panose="02010600030101010101" pitchFamily="2" charset="-122"/>
                          <a:ea typeface="宋体" panose="02010600030101010101" pitchFamily="2" charset="-122"/>
                          <a:cs typeface="宋体" panose="02010600030101010101" pitchFamily="2" charset="-122"/>
                        </a:rPr>
                        <a:t>保养项目</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gridSpan="6">
                  <a:txBody>
                    <a:bodyPr/>
                    <a:lstStyle/>
                    <a:p>
                      <a:pPr indent="0" algn="ctr">
                        <a:buNone/>
                      </a:pPr>
                      <a:r>
                        <a:rPr lang="zh-CN" altLang="en-US" sz="1400" b="0">
                          <a:latin typeface="宋体" panose="02010600030101010101" pitchFamily="2" charset="-122"/>
                          <a:ea typeface="宋体" panose="02010600030101010101" pitchFamily="2" charset="-122"/>
                          <a:cs typeface="宋体" panose="02010600030101010101" pitchFamily="2" charset="-122"/>
                        </a:rPr>
                        <a:t>累计行驶里程（公里）</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xBody>
                    <a:bodyPr/>
                    <a:lstStyle/>
                    <a:p>
                      <a:endParaRPr lang="zh-CN"/>
                    </a:p>
                  </a:txBody>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xBody>
                    <a:bodyPr/>
                    <a:lstStyle/>
                    <a:p>
                      <a:endParaRPr lang="zh-CN"/>
                    </a:p>
                  </a:txBody>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xBody>
                    <a:bodyPr/>
                    <a:lstStyle/>
                    <a:p>
                      <a:endParaRPr lang="zh-CN"/>
                    </a:p>
                  </a:txBody>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xBody>
                    <a:bodyPr/>
                    <a:lstStyle/>
                    <a:p>
                      <a:endParaRPr lang="zh-CN"/>
                    </a:p>
                  </a:txBody>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xBody>
                    <a:bodyPr/>
                    <a:lstStyle/>
                    <a:p>
                      <a:endParaRPr lang="zh-CN"/>
                    </a:p>
                  </a:txBody>
                  <a:tcPr>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r>
              <a:tr h="514350">
                <a:tc vMerge="1">
                  <a:txBody>
                    <a:bodyPr/>
                    <a:lstStyle/>
                    <a:p>
                      <a:endParaRPr lang="zh-CN"/>
                    </a:p>
                  </a:txBody>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vMerge="1">
                  <a:txBody>
                    <a:bodyPr/>
                    <a:lstStyle/>
                    <a:p>
                      <a:endParaRPr lang="zh-CN"/>
                    </a:p>
                  </a:txBody>
                  <a:tcP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lstStyle/>
                    <a:p>
                      <a:pPr indent="0" algn="ctr">
                        <a:buNone/>
                      </a:pPr>
                      <a:r>
                        <a:rPr lang="en-US" altLang="zh-CN" sz="1400" b="0">
                          <a:latin typeface="宋体" panose="02010600030101010101" pitchFamily="2" charset="-122"/>
                          <a:ea typeface="宋体" panose="02010600030101010101" pitchFamily="2" charset="-122"/>
                          <a:cs typeface="宋体" panose="02010600030101010101" pitchFamily="2" charset="-122"/>
                        </a:rPr>
                        <a:t>10000</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400" b="0">
                          <a:latin typeface="宋体" panose="02010600030101010101" pitchFamily="2" charset="-122"/>
                          <a:ea typeface="宋体" panose="02010600030101010101" pitchFamily="2" charset="-122"/>
                          <a:cs typeface="宋体" panose="02010600030101010101" pitchFamily="2" charset="-122"/>
                        </a:rPr>
                        <a:t>20000</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400" b="0">
                          <a:latin typeface="宋体" panose="02010600030101010101" pitchFamily="2" charset="-122"/>
                          <a:ea typeface="宋体" panose="02010600030101010101" pitchFamily="2" charset="-122"/>
                          <a:cs typeface="宋体" panose="02010600030101010101" pitchFamily="2" charset="-122"/>
                        </a:rPr>
                        <a:t>30000</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400" b="0">
                          <a:latin typeface="宋体" panose="02010600030101010101" pitchFamily="2" charset="-122"/>
                          <a:ea typeface="宋体" panose="02010600030101010101" pitchFamily="2" charset="-122"/>
                          <a:cs typeface="宋体" panose="02010600030101010101" pitchFamily="2" charset="-122"/>
                        </a:rPr>
                        <a:t>40000</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400" b="0">
                          <a:latin typeface="宋体" panose="02010600030101010101" pitchFamily="2" charset="-122"/>
                          <a:ea typeface="宋体" panose="02010600030101010101" pitchFamily="2" charset="-122"/>
                          <a:cs typeface="宋体" panose="02010600030101010101" pitchFamily="2" charset="-122"/>
                        </a:rPr>
                        <a:t>50000</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zh-CN" altLang="en-US" sz="1400" b="0">
                          <a:latin typeface="宋体" panose="02010600030101010101" pitchFamily="2" charset="-122"/>
                          <a:ea typeface="宋体" panose="02010600030101010101" pitchFamily="2" charset="-122"/>
                          <a:cs typeface="宋体" panose="02010600030101010101" pitchFamily="2" charset="-122"/>
                        </a:rPr>
                        <a:t>以此类推</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13715">
                <a:tc>
                  <a:txBody>
                    <a:bodyPr/>
                    <a:lstStyle/>
                    <a:p>
                      <a:pPr indent="0" algn="ctr">
                        <a:buNone/>
                      </a:pPr>
                      <a:r>
                        <a:rPr lang="en-US" altLang="zh-CN" sz="1400" b="0">
                          <a:latin typeface="宋体" panose="02010600030101010101" pitchFamily="2" charset="-122"/>
                          <a:ea typeface="宋体" panose="02010600030101010101" pitchFamily="2" charset="-122"/>
                          <a:cs typeface="宋体" panose="02010600030101010101" pitchFamily="2" charset="-122"/>
                        </a:rPr>
                        <a:t>A</a:t>
                      </a:r>
                      <a:r>
                        <a:rPr lang="zh-CN" altLang="en-US" sz="1400" b="0">
                          <a:latin typeface="宋体" panose="02010600030101010101" pitchFamily="2" charset="-122"/>
                          <a:ea typeface="宋体" panose="02010600030101010101" pitchFamily="2" charset="-122"/>
                          <a:cs typeface="宋体" panose="02010600030101010101" pitchFamily="2" charset="-122"/>
                        </a:rPr>
                        <a:t>级保养</a:t>
                      </a:r>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zh-CN" altLang="en-US" sz="1400" b="0">
                          <a:latin typeface="宋体" panose="02010600030101010101" pitchFamily="2" charset="-122"/>
                          <a:ea typeface="宋体" panose="02010600030101010101" pitchFamily="2" charset="-122"/>
                          <a:cs typeface="宋体" panose="02010600030101010101" pitchFamily="2" charset="-122"/>
                        </a:rPr>
                        <a:t>全车保养</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400" b="0">
                          <a:latin typeface="宋体" panose="02010600030101010101" pitchFamily="2" charset="-122"/>
                          <a:ea typeface="宋体" panose="02010600030101010101" pitchFamily="2" charset="-122"/>
                          <a:cs typeface="宋体" panose="02010600030101010101" pitchFamily="2" charset="-122"/>
                        </a:rPr>
                        <a:t>√</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400" b="0">
                          <a:latin typeface="宋体" panose="02010600030101010101" pitchFamily="2" charset="-122"/>
                          <a:ea typeface="宋体" panose="02010600030101010101" pitchFamily="2" charset="-122"/>
                          <a:cs typeface="宋体" panose="02010600030101010101" pitchFamily="2" charset="-122"/>
                        </a:rPr>
                        <a:t> </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400" b="0">
                          <a:latin typeface="宋体" panose="02010600030101010101" pitchFamily="2" charset="-122"/>
                          <a:ea typeface="宋体" panose="02010600030101010101" pitchFamily="2" charset="-122"/>
                          <a:cs typeface="宋体" panose="02010600030101010101" pitchFamily="2" charset="-122"/>
                        </a:rPr>
                        <a:t>√</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400" b="0">
                          <a:latin typeface="宋体" panose="02010600030101010101" pitchFamily="2" charset="-122"/>
                          <a:ea typeface="宋体" panose="02010600030101010101" pitchFamily="2" charset="-122"/>
                          <a:cs typeface="宋体" panose="02010600030101010101" pitchFamily="2" charset="-122"/>
                        </a:rPr>
                        <a:t> </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400" b="0">
                          <a:latin typeface="宋体" panose="02010600030101010101" pitchFamily="2" charset="-122"/>
                          <a:ea typeface="宋体" panose="02010600030101010101" pitchFamily="2" charset="-122"/>
                          <a:cs typeface="宋体" panose="02010600030101010101" pitchFamily="2" charset="-122"/>
                        </a:rPr>
                        <a:t>√</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400" b="0">
                          <a:latin typeface="宋体" panose="02010600030101010101" pitchFamily="2" charset="-122"/>
                          <a:ea typeface="宋体" panose="02010600030101010101" pitchFamily="2" charset="-122"/>
                          <a:cs typeface="宋体" panose="02010600030101010101" pitchFamily="2" charset="-122"/>
                        </a:rPr>
                        <a:t> </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14350">
                <a:tc>
                  <a:txBody>
                    <a:bodyPr/>
                    <a:lstStyle/>
                    <a:p>
                      <a:pPr indent="0" algn="ctr">
                        <a:buNone/>
                      </a:pPr>
                      <a:r>
                        <a:rPr lang="en-US" altLang="zh-CN" sz="1400" b="0">
                          <a:latin typeface="宋体" panose="02010600030101010101" pitchFamily="2" charset="-122"/>
                          <a:ea typeface="宋体" panose="02010600030101010101" pitchFamily="2" charset="-122"/>
                          <a:cs typeface="宋体" panose="02010600030101010101" pitchFamily="2" charset="-122"/>
                        </a:rPr>
                        <a:t>B</a:t>
                      </a:r>
                      <a:r>
                        <a:rPr lang="zh-CN" altLang="en-US" sz="1400" b="0">
                          <a:latin typeface="宋体" panose="02010600030101010101" pitchFamily="2" charset="-122"/>
                          <a:ea typeface="宋体" panose="02010600030101010101" pitchFamily="2" charset="-122"/>
                          <a:cs typeface="宋体" panose="02010600030101010101" pitchFamily="2" charset="-122"/>
                        </a:rPr>
                        <a:t>级保养</a:t>
                      </a:r>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zh-CN" altLang="en-US" sz="1400" b="0">
                          <a:latin typeface="宋体" panose="02010600030101010101" pitchFamily="2" charset="-122"/>
                          <a:ea typeface="宋体" panose="02010600030101010101" pitchFamily="2" charset="-122"/>
                          <a:cs typeface="宋体" panose="02010600030101010101" pitchFamily="2" charset="-122"/>
                        </a:rPr>
                        <a:t>高压、安全检查</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400" b="0">
                          <a:latin typeface="宋体" panose="02010600030101010101" pitchFamily="2" charset="-122"/>
                          <a:ea typeface="宋体" panose="02010600030101010101" pitchFamily="2" charset="-122"/>
                          <a:cs typeface="宋体" panose="02010600030101010101" pitchFamily="2" charset="-122"/>
                        </a:rPr>
                        <a:t> </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400" b="0">
                          <a:latin typeface="宋体" panose="02010600030101010101" pitchFamily="2" charset="-122"/>
                          <a:ea typeface="宋体" panose="02010600030101010101" pitchFamily="2" charset="-122"/>
                          <a:cs typeface="宋体" panose="02010600030101010101" pitchFamily="2" charset="-122"/>
                        </a:rPr>
                        <a:t>√</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400" b="0">
                          <a:latin typeface="宋体" panose="02010600030101010101" pitchFamily="2" charset="-122"/>
                          <a:ea typeface="宋体" panose="02010600030101010101" pitchFamily="2" charset="-122"/>
                          <a:cs typeface="宋体" panose="02010600030101010101" pitchFamily="2" charset="-122"/>
                        </a:rPr>
                        <a:t> </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400" b="0">
                          <a:latin typeface="宋体" panose="02010600030101010101" pitchFamily="2" charset="-122"/>
                          <a:ea typeface="宋体" panose="02010600030101010101" pitchFamily="2" charset="-122"/>
                          <a:cs typeface="宋体" panose="02010600030101010101" pitchFamily="2" charset="-122"/>
                        </a:rPr>
                        <a:t>√</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400" b="0">
                          <a:latin typeface="宋体" panose="02010600030101010101" pitchFamily="2" charset="-122"/>
                          <a:ea typeface="宋体" panose="02010600030101010101" pitchFamily="2" charset="-122"/>
                          <a:cs typeface="宋体" panose="02010600030101010101" pitchFamily="2" charset="-122"/>
                        </a:rPr>
                        <a:t> </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400" b="0">
                          <a:latin typeface="宋体" panose="02010600030101010101" pitchFamily="2" charset="-122"/>
                          <a:ea typeface="宋体" panose="02010600030101010101" pitchFamily="2" charset="-122"/>
                          <a:cs typeface="宋体" panose="02010600030101010101" pitchFamily="2" charset="-122"/>
                        </a:rPr>
                        <a:t>√</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
        <p:nvSpPr>
          <p:cNvPr id="100" name="文本框 99"/>
          <p:cNvSpPr txBox="1"/>
          <p:nvPr/>
        </p:nvSpPr>
        <p:spPr>
          <a:xfrm>
            <a:off x="3646805" y="5071110"/>
            <a:ext cx="5080000" cy="368300"/>
          </a:xfrm>
          <a:prstGeom prst="rect">
            <a:avLst/>
          </a:prstGeom>
          <a:noFill/>
          <a:ln w="9525">
            <a:noFill/>
          </a:ln>
        </p:spPr>
        <p:txBody>
          <a:bodyPr>
            <a:spAutoFit/>
          </a:bodyPr>
          <a:lstStyle/>
          <a:p>
            <a:r>
              <a:rPr lang="en-US" altLang="zh-CN" sz="1050" b="1">
                <a:latin typeface="宋体" panose="02010600030101010101" pitchFamily="2" charset="-122"/>
                <a:ea typeface="宋体" panose="02010600030101010101" pitchFamily="2" charset="-122"/>
                <a:cs typeface="宋体" panose="02010600030101010101" pitchFamily="2" charset="-122"/>
              </a:rPr>
              <a:t> </a:t>
            </a:r>
            <a:r>
              <a:rPr lang="zh-CN" altLang="en-US" sz="1800">
                <a:latin typeface="宋体" panose="02010600030101010101" pitchFamily="2" charset="-122"/>
                <a:ea typeface="宋体" panose="02010600030101010101" pitchFamily="2" charset="-122"/>
                <a:cs typeface="宋体" panose="02010600030101010101" pitchFamily="2" charset="-122"/>
              </a:rPr>
              <a:t>电动汽车保养类别</a:t>
            </a:r>
          </a:p>
        </p:txBody>
      </p:sp>
      <p:sp>
        <p:nvSpPr>
          <p:cNvPr id="2" name="文本框 3"/>
          <p:cNvSpPr txBox="1"/>
          <p:nvPr/>
        </p:nvSpPr>
        <p:spPr>
          <a:xfrm>
            <a:off x="1991360" y="639128"/>
            <a:ext cx="5161280" cy="521970"/>
          </a:xfrm>
          <a:prstGeom prst="rect">
            <a:avLst/>
          </a:prstGeom>
          <a:noFill/>
        </p:spPr>
        <p:txBody>
          <a:bodyPr wrap="none">
            <a:spAutoFit/>
          </a:bodyPr>
          <a:lstStyle/>
          <a:p>
            <a:pPr marR="0" defTabSz="914400">
              <a:buClrTx/>
              <a:buSzTx/>
              <a:buFontTx/>
              <a:buNone/>
              <a:defRPr/>
            </a:pPr>
            <a:r>
              <a:rPr kumimoji="0" lang="zh-CN" altLang="en-US" sz="2800" b="1" kern="1200" cap="none" spc="0" normalizeH="0" baseline="0" noProof="0" dirty="0">
                <a:solidFill>
                  <a:schemeClr val="tx2">
                    <a:lumMod val="60000"/>
                    <a:lumOff val="40000"/>
                  </a:schemeClr>
                </a:solidFill>
                <a:latin typeface="微软雅黑" panose="020B0503020204020204" pitchFamily="34" charset="-122"/>
                <a:ea typeface="微软雅黑" panose="020B0503020204020204" pitchFamily="34" charset="-122"/>
                <a:cs typeface="Arial" panose="020B0604020202020204" pitchFamily="34" charset="0"/>
                <a:sym typeface="+mn-ea"/>
              </a:rPr>
              <a:t>一、电动汽车维护保养作业规范</a:t>
            </a:r>
          </a:p>
        </p:txBody>
      </p:sp>
      <p:sp>
        <p:nvSpPr>
          <p:cNvPr id="9" name="矩形 8"/>
          <p:cNvSpPr/>
          <p:nvPr/>
        </p:nvSpPr>
        <p:spPr>
          <a:xfrm>
            <a:off x="596900" y="2162175"/>
            <a:ext cx="5934075" cy="368300"/>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1</a:t>
            </a: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电动汽车保养类别：根据行驶里程分为A、B级两类</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矩形 20"/>
          <p:cNvSpPr/>
          <p:nvPr/>
        </p:nvSpPr>
        <p:spPr>
          <a:xfrm>
            <a:off x="244475" y="1248410"/>
            <a:ext cx="7886700" cy="460375"/>
          </a:xfrm>
          <a:prstGeom prst="rect">
            <a:avLst/>
          </a:prstGeom>
          <a:solidFill>
            <a:srgbClr val="00B0F0"/>
          </a:solidFill>
          <a:ln w="9525">
            <a:noFill/>
          </a:ln>
        </p:spPr>
        <p:txBody>
          <a:bodyPr wrap="square">
            <a:spAutoFit/>
          </a:bodyPr>
          <a:lstStyle/>
          <a:p>
            <a:r>
              <a:rPr lang="en-US" altLang="zh-CN" sz="2400" b="1" dirty="0">
                <a:solidFill>
                  <a:schemeClr val="bg1"/>
                </a:solidFill>
                <a:latin typeface="宋体" panose="02010600030101010101" pitchFamily="2" charset="-122"/>
              </a:rPr>
              <a:t>3. </a:t>
            </a:r>
            <a:r>
              <a:rPr lang="zh-CN" altLang="en-US" sz="2400" b="1" dirty="0">
                <a:solidFill>
                  <a:schemeClr val="bg1"/>
                </a:solidFill>
                <a:latin typeface="宋体" panose="02010600030101010101" pitchFamily="2" charset="-122"/>
              </a:rPr>
              <a:t>北汽新能源系列电动汽车维护保养类别、项目及内容</a:t>
            </a:r>
          </a:p>
        </p:txBody>
      </p:sp>
      <p:sp>
        <p:nvSpPr>
          <p:cNvPr id="2" name="文本框 3"/>
          <p:cNvSpPr txBox="1"/>
          <p:nvPr/>
        </p:nvSpPr>
        <p:spPr>
          <a:xfrm>
            <a:off x="2176780" y="596583"/>
            <a:ext cx="5161280" cy="521970"/>
          </a:xfrm>
          <a:prstGeom prst="rect">
            <a:avLst/>
          </a:prstGeom>
          <a:noFill/>
        </p:spPr>
        <p:txBody>
          <a:bodyPr wrap="none">
            <a:spAutoFit/>
          </a:bodyPr>
          <a:lstStyle/>
          <a:p>
            <a:pPr marR="0" defTabSz="914400">
              <a:buClrTx/>
              <a:buSzTx/>
              <a:buFontTx/>
              <a:buNone/>
              <a:defRPr/>
            </a:pPr>
            <a:r>
              <a:rPr kumimoji="0" lang="zh-CN" altLang="en-US" sz="2800" b="1" kern="1200" cap="none" spc="0" normalizeH="0" baseline="0" noProof="0" dirty="0">
                <a:solidFill>
                  <a:schemeClr val="tx2">
                    <a:lumMod val="60000"/>
                    <a:lumOff val="40000"/>
                  </a:schemeClr>
                </a:solidFill>
                <a:latin typeface="微软雅黑" panose="020B0503020204020204" pitchFamily="34" charset="-122"/>
                <a:ea typeface="微软雅黑" panose="020B0503020204020204" pitchFamily="34" charset="-122"/>
                <a:cs typeface="Arial" panose="020B0604020202020204" pitchFamily="34" charset="0"/>
                <a:sym typeface="+mn-ea"/>
              </a:rPr>
              <a:t>一、电动汽车维护保养作业规范</a:t>
            </a:r>
          </a:p>
        </p:txBody>
      </p:sp>
      <p:graphicFrame>
        <p:nvGraphicFramePr>
          <p:cNvPr id="4" name="表格 3"/>
          <p:cNvGraphicFramePr/>
          <p:nvPr/>
        </p:nvGraphicFramePr>
        <p:xfrm>
          <a:off x="1619885" y="2495550"/>
          <a:ext cx="5501005" cy="3353436"/>
        </p:xfrm>
        <a:graphic>
          <a:graphicData uri="http://schemas.openxmlformats.org/drawingml/2006/table">
            <a:tbl>
              <a:tblPr firstRow="1" bandRow="1">
                <a:tableStyleId>{5940675A-B579-460E-94D1-54222C63F5DA}</a:tableStyleId>
              </a:tblPr>
              <a:tblGrid>
                <a:gridCol w="799465"/>
                <a:gridCol w="2198370"/>
                <a:gridCol w="1347470"/>
                <a:gridCol w="674370"/>
                <a:gridCol w="481330"/>
              </a:tblGrid>
              <a:tr h="173355">
                <a:tc rowSpan="2">
                  <a:txBody>
                    <a:bodyPr/>
                    <a:lstStyle/>
                    <a:p>
                      <a:pPr indent="0" algn="ctr">
                        <a:buNone/>
                      </a:pPr>
                      <a:r>
                        <a:rPr lang="zh-CN" altLang="en-US" sz="1200" b="1">
                          <a:latin typeface="宋体" panose="02010600030101010101" pitchFamily="2" charset="-122"/>
                          <a:ea typeface="宋体" panose="02010600030101010101" pitchFamily="2" charset="-122"/>
                          <a:cs typeface="宋体" panose="02010600030101010101" pitchFamily="2" charset="-122"/>
                        </a:rPr>
                        <a:t>系统类别</a:t>
                      </a:r>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rowSpan="2">
                  <a:txBody>
                    <a:bodyPr/>
                    <a:lstStyle/>
                    <a:p>
                      <a:pPr indent="0" algn="ctr">
                        <a:buNone/>
                      </a:pPr>
                      <a:r>
                        <a:rPr lang="zh-CN" altLang="en-US" sz="1200" b="1">
                          <a:latin typeface="宋体" panose="02010600030101010101" pitchFamily="2" charset="-122"/>
                          <a:ea typeface="宋体" panose="02010600030101010101" pitchFamily="2" charset="-122"/>
                          <a:cs typeface="宋体" panose="02010600030101010101" pitchFamily="2" charset="-122"/>
                        </a:rPr>
                        <a:t>检查内容</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rowSpan="2">
                  <a:txBody>
                    <a:bodyPr/>
                    <a:lstStyle/>
                    <a:p>
                      <a:pPr indent="0" algn="ctr">
                        <a:buNone/>
                      </a:pPr>
                      <a:r>
                        <a:rPr lang="zh-CN" altLang="en-US" sz="1200" b="1">
                          <a:latin typeface="宋体" panose="02010600030101010101" pitchFamily="2" charset="-122"/>
                          <a:ea typeface="宋体" panose="02010600030101010101" pitchFamily="2" charset="-122"/>
                          <a:cs typeface="宋体" panose="02010600030101010101" pitchFamily="2" charset="-122"/>
                        </a:rPr>
                        <a:t>处理方法</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gridSpan="2">
                  <a:txBody>
                    <a:bodyPr/>
                    <a:lstStyle/>
                    <a:p>
                      <a:pPr indent="0" algn="ctr">
                        <a:buNone/>
                      </a:pPr>
                      <a:r>
                        <a:rPr lang="zh-CN" altLang="en-US" sz="1000" b="1">
                          <a:latin typeface="宋体" panose="02010600030101010101" pitchFamily="2" charset="-122"/>
                          <a:ea typeface="宋体" panose="02010600030101010101" pitchFamily="2" charset="-122"/>
                          <a:cs typeface="宋体" panose="02010600030101010101" pitchFamily="2" charset="-122"/>
                        </a:rPr>
                        <a:t>保养级别及项目</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xBody>
                    <a:bodyPr/>
                    <a:lstStyle/>
                    <a:p>
                      <a:endParaRPr lang="zh-CN"/>
                    </a:p>
                  </a:txBody>
                  <a:tcPr>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r>
              <a:tr h="264160">
                <a:tc vMerge="1">
                  <a:txBody>
                    <a:bodyPr/>
                    <a:lstStyle/>
                    <a:p>
                      <a:endParaRPr lang="zh-CN"/>
                    </a:p>
                  </a:txBody>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vMerge="1">
                  <a:txBody>
                    <a:bodyPr/>
                    <a:lstStyle/>
                    <a:p>
                      <a:endParaRPr lang="zh-CN"/>
                    </a:p>
                  </a:txBody>
                  <a:tcP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B w="12700" cap="flat" cmpd="sng">
                      <a:solidFill>
                        <a:srgbClr val="080000"/>
                      </a:solidFill>
                      <a:prstDash val="solid"/>
                      <a:headEnd type="none" w="med" len="med"/>
                      <a:tailEnd type="none" w="med" len="med"/>
                    </a:lnB>
                  </a:tcPr>
                </a:tc>
                <a:tc vMerge="1">
                  <a:txBody>
                    <a:bodyPr/>
                    <a:lstStyle/>
                    <a:p>
                      <a:endParaRPr lang="zh-CN"/>
                    </a:p>
                  </a:txBody>
                  <a:tcP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lstStyle/>
                    <a:p>
                      <a:pPr indent="0" algn="ctr">
                        <a:buNone/>
                      </a:pPr>
                      <a:r>
                        <a:rPr lang="en-US" altLang="zh-CN" sz="1200" b="1">
                          <a:latin typeface="宋体" panose="02010600030101010101" pitchFamily="2" charset="-122"/>
                          <a:ea typeface="宋体" panose="02010600030101010101" pitchFamily="2" charset="-122"/>
                          <a:cs typeface="宋体" panose="02010600030101010101" pitchFamily="2" charset="-122"/>
                        </a:rPr>
                        <a:t>A </a:t>
                      </a:r>
                      <a:r>
                        <a:rPr lang="zh-CN" altLang="en-US" sz="1200" b="1">
                          <a:latin typeface="宋体" panose="02010600030101010101" pitchFamily="2" charset="-122"/>
                          <a:ea typeface="宋体" panose="02010600030101010101" pitchFamily="2" charset="-122"/>
                          <a:cs typeface="宋体" panose="02010600030101010101" pitchFamily="2" charset="-122"/>
                        </a:rPr>
                        <a:t>级</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200" b="1">
                          <a:latin typeface="宋体" panose="02010600030101010101" pitchFamily="2" charset="-122"/>
                          <a:ea typeface="宋体" panose="02010600030101010101" pitchFamily="2" charset="-122"/>
                          <a:cs typeface="宋体" panose="02010600030101010101" pitchFamily="2" charset="-122"/>
                        </a:rPr>
                        <a:t>B </a:t>
                      </a:r>
                      <a:r>
                        <a:rPr lang="zh-CN" altLang="en-US" sz="1200" b="1">
                          <a:latin typeface="宋体" panose="02010600030101010101" pitchFamily="2" charset="-122"/>
                          <a:ea typeface="宋体" panose="02010600030101010101" pitchFamily="2" charset="-122"/>
                          <a:cs typeface="宋体" panose="02010600030101010101" pitchFamily="2" charset="-122"/>
                        </a:rPr>
                        <a:t>级</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45110">
                <a:tc rowSpan="8">
                  <a:txBody>
                    <a:bodyPr/>
                    <a:lstStyle/>
                    <a:p>
                      <a:pPr indent="0" algn="ctr">
                        <a:buNone/>
                      </a:pPr>
                      <a:r>
                        <a:rPr lang="zh-CN" altLang="en-US" sz="1200" b="1">
                          <a:latin typeface="宋体" panose="02010600030101010101" pitchFamily="2" charset="-122"/>
                          <a:ea typeface="宋体" panose="02010600030101010101" pitchFamily="2" charset="-122"/>
                          <a:cs typeface="宋体" panose="02010600030101010101" pitchFamily="2" charset="-122"/>
                        </a:rPr>
                        <a:t>动力电池系统</a:t>
                      </a:r>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安全防护</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检查并视情处理</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200" b="0">
                          <a:latin typeface="宋体" panose="02010600030101010101" pitchFamily="2" charset="-122"/>
                          <a:ea typeface="宋体" panose="02010600030101010101" pitchFamily="2" charset="-122"/>
                          <a:cs typeface="宋体" panose="02010600030101010101" pitchFamily="2" charset="-122"/>
                        </a:rPr>
                        <a:t>√</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200" b="0">
                          <a:latin typeface="宋体" panose="02010600030101010101" pitchFamily="2" charset="-122"/>
                          <a:ea typeface="宋体" panose="02010600030101010101" pitchFamily="2" charset="-122"/>
                          <a:cs typeface="宋体" panose="02010600030101010101" pitchFamily="2" charset="-122"/>
                        </a:rPr>
                        <a:t>√</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45110">
                <a:tc vMerge="1">
                  <a:txBody>
                    <a:bodyPr/>
                    <a:lstStyle/>
                    <a:p>
                      <a:endParaRPr lang="zh-CN"/>
                    </a:p>
                  </a:txBody>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绝缘</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检查并视情处理</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200" b="0">
                          <a:latin typeface="宋体" panose="02010600030101010101" pitchFamily="2" charset="-122"/>
                          <a:ea typeface="宋体" panose="02010600030101010101" pitchFamily="2" charset="-122"/>
                          <a:cs typeface="宋体" panose="02010600030101010101" pitchFamily="2" charset="-122"/>
                        </a:rPr>
                        <a:t>√</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200" b="0">
                          <a:latin typeface="宋体" panose="02010600030101010101" pitchFamily="2" charset="-122"/>
                          <a:ea typeface="宋体" panose="02010600030101010101" pitchFamily="2" charset="-122"/>
                          <a:cs typeface="宋体" panose="02010600030101010101" pitchFamily="2" charset="-122"/>
                        </a:rPr>
                        <a:t>√</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45745">
                <a:tc vMerge="1">
                  <a:txBody>
                    <a:bodyPr/>
                    <a:lstStyle/>
                    <a:p>
                      <a:endParaRPr lang="zh-CN"/>
                    </a:p>
                  </a:txBody>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接插件状态</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检查视情处理</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200" b="0">
                          <a:latin typeface="宋体" panose="02010600030101010101" pitchFamily="2" charset="-122"/>
                          <a:ea typeface="宋体" panose="02010600030101010101" pitchFamily="2" charset="-122"/>
                          <a:cs typeface="宋体" panose="02010600030101010101" pitchFamily="2" charset="-122"/>
                        </a:rPr>
                        <a:t>√</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200" b="0">
                          <a:latin typeface="宋体" panose="02010600030101010101" pitchFamily="2" charset="-122"/>
                          <a:ea typeface="宋体" panose="02010600030101010101" pitchFamily="2" charset="-122"/>
                          <a:cs typeface="宋体" panose="02010600030101010101" pitchFamily="2" charset="-122"/>
                        </a:rPr>
                        <a:t>√</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45110">
                <a:tc vMerge="1">
                  <a:txBody>
                    <a:bodyPr/>
                    <a:lstStyle/>
                    <a:p>
                      <a:endParaRPr lang="zh-CN"/>
                    </a:p>
                  </a:txBody>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标识</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检查视情处理</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200" b="0">
                          <a:latin typeface="宋体" panose="02010600030101010101" pitchFamily="2" charset="-122"/>
                          <a:ea typeface="宋体" panose="02010600030101010101" pitchFamily="2" charset="-122"/>
                          <a:cs typeface="宋体" panose="02010600030101010101" pitchFamily="2" charset="-122"/>
                        </a:rPr>
                        <a:t>√</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200" b="0">
                          <a:latin typeface="宋体" panose="02010600030101010101" pitchFamily="2" charset="-122"/>
                          <a:ea typeface="宋体" panose="02010600030101010101" pitchFamily="2" charset="-122"/>
                          <a:cs typeface="宋体" panose="02010600030101010101" pitchFamily="2" charset="-122"/>
                        </a:rPr>
                        <a:t> </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45110">
                <a:tc vMerge="1">
                  <a:txBody>
                    <a:bodyPr/>
                    <a:lstStyle/>
                    <a:p>
                      <a:endParaRPr lang="zh-CN"/>
                    </a:p>
                  </a:txBody>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螺栓紧固力矩</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检查视情处理</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200" b="0">
                          <a:latin typeface="宋体" panose="02010600030101010101" pitchFamily="2" charset="-122"/>
                          <a:ea typeface="宋体" panose="02010600030101010101" pitchFamily="2" charset="-122"/>
                          <a:cs typeface="宋体" panose="02010600030101010101" pitchFamily="2" charset="-122"/>
                        </a:rPr>
                        <a:t>√</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200" b="0">
                          <a:latin typeface="宋体" panose="02010600030101010101" pitchFamily="2" charset="-122"/>
                          <a:ea typeface="宋体" panose="02010600030101010101" pitchFamily="2" charset="-122"/>
                          <a:cs typeface="宋体" panose="02010600030101010101" pitchFamily="2" charset="-122"/>
                        </a:rPr>
                        <a:t>√</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45745">
                <a:tc vMerge="1">
                  <a:txBody>
                    <a:bodyPr/>
                    <a:lstStyle/>
                    <a:p>
                      <a:endParaRPr lang="zh-CN"/>
                    </a:p>
                  </a:txBody>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动力电池加热功能检查</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检查视情处理</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200" b="0">
                          <a:latin typeface="宋体" panose="02010600030101010101" pitchFamily="2" charset="-122"/>
                          <a:ea typeface="宋体" panose="02010600030101010101" pitchFamily="2" charset="-122"/>
                          <a:cs typeface="宋体" panose="02010600030101010101" pitchFamily="2" charset="-122"/>
                        </a:rPr>
                        <a:t>√</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200" b="0">
                          <a:latin typeface="宋体" panose="02010600030101010101" pitchFamily="2" charset="-122"/>
                          <a:ea typeface="宋体" panose="02010600030101010101" pitchFamily="2" charset="-122"/>
                          <a:cs typeface="宋体" panose="02010600030101010101" pitchFamily="2" charset="-122"/>
                        </a:rPr>
                        <a:t> </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45110">
                <a:tc vMerge="1">
                  <a:txBody>
                    <a:bodyPr/>
                    <a:lstStyle/>
                    <a:p>
                      <a:endParaRPr lang="zh-CN"/>
                    </a:p>
                  </a:txBody>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外部检查</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清洁处理</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200" b="0">
                          <a:latin typeface="宋体" panose="02010600030101010101" pitchFamily="2" charset="-122"/>
                          <a:ea typeface="宋体" panose="02010600030101010101" pitchFamily="2" charset="-122"/>
                          <a:cs typeface="宋体" panose="02010600030101010101" pitchFamily="2" charset="-122"/>
                        </a:rPr>
                        <a:t>√</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200" b="0">
                          <a:latin typeface="宋体" panose="02010600030101010101" pitchFamily="2" charset="-122"/>
                          <a:ea typeface="宋体" panose="02010600030101010101" pitchFamily="2" charset="-122"/>
                          <a:cs typeface="宋体" panose="02010600030101010101" pitchFamily="2" charset="-122"/>
                        </a:rPr>
                        <a:t>√</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73355">
                <a:tc vMerge="1">
                  <a:txBody>
                    <a:bodyPr/>
                    <a:lstStyle/>
                    <a:p>
                      <a:endParaRPr lang="zh-CN"/>
                    </a:p>
                  </a:txBody>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cap="flat">
                      <a:noFill/>
                    </a:lnB>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数据采集</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分析视情处理</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200" b="0">
                          <a:latin typeface="宋体" panose="02010600030101010101" pitchFamily="2" charset="-122"/>
                          <a:ea typeface="宋体" panose="02010600030101010101" pitchFamily="2" charset="-122"/>
                          <a:cs typeface="宋体" panose="02010600030101010101" pitchFamily="2" charset="-122"/>
                        </a:rPr>
                        <a:t> </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200" b="0">
                          <a:latin typeface="宋体" panose="02010600030101010101" pitchFamily="2" charset="-122"/>
                          <a:ea typeface="宋体" panose="02010600030101010101" pitchFamily="2" charset="-122"/>
                          <a:cs typeface="宋体" panose="02010600030101010101" pitchFamily="2" charset="-122"/>
                        </a:rPr>
                        <a:t> </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80035">
                <a:tc rowSpan="4">
                  <a:txBody>
                    <a:bodyPr/>
                    <a:lstStyle/>
                    <a:p>
                      <a:pPr indent="0" algn="ctr">
                        <a:buNone/>
                      </a:pPr>
                      <a:r>
                        <a:rPr lang="zh-CN" altLang="en-US" sz="1200" b="1">
                          <a:latin typeface="宋体" panose="02010600030101010101" pitchFamily="2" charset="-122"/>
                          <a:ea typeface="宋体" panose="02010600030101010101" pitchFamily="2" charset="-122"/>
                          <a:cs typeface="宋体" panose="02010600030101010101" pitchFamily="2" charset="-122"/>
                        </a:rPr>
                        <a:t>电机系统</a:t>
                      </a:r>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w="9525"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安全防护</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检查视情处理</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200" b="0">
                          <a:latin typeface="宋体" panose="02010600030101010101" pitchFamily="2" charset="-122"/>
                          <a:ea typeface="宋体" panose="02010600030101010101" pitchFamily="2" charset="-122"/>
                          <a:cs typeface="宋体" panose="02010600030101010101" pitchFamily="2" charset="-122"/>
                        </a:rPr>
                        <a:t>√</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200" b="0">
                          <a:latin typeface="宋体" panose="02010600030101010101" pitchFamily="2" charset="-122"/>
                          <a:ea typeface="宋体" panose="02010600030101010101" pitchFamily="2" charset="-122"/>
                          <a:cs typeface="宋体" panose="02010600030101010101" pitchFamily="2" charset="-122"/>
                        </a:rPr>
                        <a:t>√</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45110">
                <a:tc vMerge="1">
                  <a:txBody>
                    <a:bodyPr/>
                    <a:lstStyle/>
                    <a:p>
                      <a:endParaRPr lang="zh-CN"/>
                    </a:p>
                  </a:txBody>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绝缘检查</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检查视情处理</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200" b="0">
                          <a:latin typeface="宋体" panose="02010600030101010101" pitchFamily="2" charset="-122"/>
                          <a:ea typeface="宋体" panose="02010600030101010101" pitchFamily="2" charset="-122"/>
                          <a:cs typeface="宋体" panose="02010600030101010101" pitchFamily="2" charset="-122"/>
                        </a:rPr>
                        <a:t>√</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200" b="0">
                          <a:latin typeface="宋体" panose="02010600030101010101" pitchFamily="2" charset="-122"/>
                          <a:ea typeface="宋体" panose="02010600030101010101" pitchFamily="2" charset="-122"/>
                          <a:cs typeface="宋体" panose="02010600030101010101" pitchFamily="2" charset="-122"/>
                        </a:rPr>
                        <a:t>√</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45745">
                <a:tc vMerge="1">
                  <a:txBody>
                    <a:bodyPr/>
                    <a:lstStyle/>
                    <a:p>
                      <a:endParaRPr lang="zh-CN"/>
                    </a:p>
                  </a:txBody>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电机及控制器冷却检查</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检查视情处理　</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200" b="0">
                          <a:latin typeface="宋体" panose="02010600030101010101" pitchFamily="2" charset="-122"/>
                          <a:ea typeface="宋体" panose="02010600030101010101" pitchFamily="2" charset="-122"/>
                          <a:cs typeface="宋体" panose="02010600030101010101" pitchFamily="2" charset="-122"/>
                        </a:rPr>
                        <a:t>√</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200" b="0">
                          <a:latin typeface="宋体" panose="02010600030101010101" pitchFamily="2" charset="-122"/>
                          <a:ea typeface="宋体" panose="02010600030101010101" pitchFamily="2" charset="-122"/>
                          <a:cs typeface="宋体" panose="02010600030101010101" pitchFamily="2" charset="-122"/>
                        </a:rPr>
                        <a:t>√</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45110">
                <a:tc vMerge="1">
                  <a:txBody>
                    <a:bodyPr/>
                    <a:lstStyle/>
                    <a:p>
                      <a:endParaRPr lang="zh-CN"/>
                    </a:p>
                  </a:txBody>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9525" cap="flat" cmpd="sng">
                      <a:solidFill>
                        <a:srgbClr val="000000"/>
                      </a:solidFill>
                      <a:prstDash val="solid"/>
                      <a:headEnd type="none" w="med" len="med"/>
                      <a:tailEnd type="none" w="med" len="med"/>
                    </a:lnB>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外部检查</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200" b="0">
                          <a:latin typeface="宋体" panose="02010600030101010101" pitchFamily="2" charset="-122"/>
                          <a:ea typeface="宋体" panose="02010600030101010101" pitchFamily="2" charset="-122"/>
                          <a:cs typeface="宋体" panose="02010600030101010101" pitchFamily="2" charset="-122"/>
                        </a:rPr>
                        <a:t>清洁处理</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200" b="0">
                          <a:latin typeface="宋体" panose="02010600030101010101" pitchFamily="2" charset="-122"/>
                          <a:ea typeface="宋体" panose="02010600030101010101" pitchFamily="2" charset="-122"/>
                          <a:cs typeface="宋体" panose="02010600030101010101" pitchFamily="2" charset="-122"/>
                        </a:rPr>
                        <a:t>√</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200" b="0">
                          <a:latin typeface="宋体" panose="02010600030101010101" pitchFamily="2" charset="-122"/>
                          <a:ea typeface="宋体" panose="02010600030101010101" pitchFamily="2" charset="-122"/>
                          <a:cs typeface="宋体" panose="02010600030101010101" pitchFamily="2" charset="-122"/>
                        </a:rPr>
                        <a:t>√</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
        <p:nvSpPr>
          <p:cNvPr id="9" name="矩形 8"/>
          <p:cNvSpPr/>
          <p:nvPr/>
        </p:nvSpPr>
        <p:spPr>
          <a:xfrm>
            <a:off x="456565" y="1874520"/>
            <a:ext cx="5612130" cy="368300"/>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2</a:t>
            </a: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）北汽新能源系列电动汽车维护保养项目及内容</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矩形 20"/>
          <p:cNvSpPr/>
          <p:nvPr/>
        </p:nvSpPr>
        <p:spPr>
          <a:xfrm>
            <a:off x="319405" y="1191895"/>
            <a:ext cx="7886700" cy="460375"/>
          </a:xfrm>
          <a:prstGeom prst="rect">
            <a:avLst/>
          </a:prstGeom>
          <a:solidFill>
            <a:srgbClr val="00B0F0"/>
          </a:solidFill>
          <a:ln w="9525">
            <a:noFill/>
          </a:ln>
        </p:spPr>
        <p:txBody>
          <a:bodyPr wrap="square">
            <a:spAutoFit/>
          </a:bodyPr>
          <a:lstStyle/>
          <a:p>
            <a:r>
              <a:rPr lang="en-US" altLang="zh-CN" sz="2400" b="1" dirty="0">
                <a:solidFill>
                  <a:schemeClr val="bg1"/>
                </a:solidFill>
                <a:latin typeface="宋体" panose="02010600030101010101" pitchFamily="2" charset="-122"/>
              </a:rPr>
              <a:t>3. </a:t>
            </a:r>
            <a:r>
              <a:rPr lang="zh-CN" altLang="en-US" sz="2400" b="1" dirty="0">
                <a:solidFill>
                  <a:schemeClr val="bg1"/>
                </a:solidFill>
                <a:latin typeface="宋体" panose="02010600030101010101" pitchFamily="2" charset="-122"/>
              </a:rPr>
              <a:t>北汽新能源系列电动汽车维护保养类别、项目及内容</a:t>
            </a:r>
          </a:p>
        </p:txBody>
      </p:sp>
      <p:sp>
        <p:nvSpPr>
          <p:cNvPr id="2" name="文本框 3"/>
          <p:cNvSpPr txBox="1"/>
          <p:nvPr/>
        </p:nvSpPr>
        <p:spPr>
          <a:xfrm>
            <a:off x="2193290" y="580073"/>
            <a:ext cx="5161280" cy="521970"/>
          </a:xfrm>
          <a:prstGeom prst="rect">
            <a:avLst/>
          </a:prstGeom>
          <a:noFill/>
        </p:spPr>
        <p:txBody>
          <a:bodyPr wrap="none">
            <a:spAutoFit/>
          </a:bodyPr>
          <a:lstStyle/>
          <a:p>
            <a:pPr marR="0" defTabSz="914400">
              <a:buClrTx/>
              <a:buSzTx/>
              <a:buFontTx/>
              <a:buNone/>
              <a:defRPr/>
            </a:pPr>
            <a:r>
              <a:rPr kumimoji="0" lang="zh-CN" altLang="en-US" sz="2800" b="1" kern="1200" cap="none" spc="0" normalizeH="0" baseline="0" noProof="0" dirty="0">
                <a:solidFill>
                  <a:schemeClr val="tx2">
                    <a:lumMod val="60000"/>
                    <a:lumOff val="40000"/>
                  </a:schemeClr>
                </a:solidFill>
                <a:latin typeface="微软雅黑" panose="020B0503020204020204" pitchFamily="34" charset="-122"/>
                <a:ea typeface="微软雅黑" panose="020B0503020204020204" pitchFamily="34" charset="-122"/>
                <a:cs typeface="Arial" panose="020B0604020202020204" pitchFamily="34" charset="0"/>
                <a:sym typeface="+mn-ea"/>
              </a:rPr>
              <a:t>一、电动汽车维护保养作业规范</a:t>
            </a:r>
          </a:p>
        </p:txBody>
      </p:sp>
      <p:graphicFrame>
        <p:nvGraphicFramePr>
          <p:cNvPr id="3" name="表格 -1"/>
          <p:cNvGraphicFramePr/>
          <p:nvPr/>
        </p:nvGraphicFramePr>
        <p:xfrm>
          <a:off x="1748155" y="2222500"/>
          <a:ext cx="5029200" cy="3930652"/>
        </p:xfrm>
        <a:graphic>
          <a:graphicData uri="http://schemas.openxmlformats.org/drawingml/2006/table">
            <a:tbl>
              <a:tblPr firstRow="1" bandRow="1">
                <a:tableStyleId>{5940675A-B579-460E-94D1-54222C63F5DA}</a:tableStyleId>
              </a:tblPr>
              <a:tblGrid>
                <a:gridCol w="687705"/>
                <a:gridCol w="1844040"/>
                <a:gridCol w="1121410"/>
                <a:gridCol w="560705"/>
                <a:gridCol w="815340"/>
              </a:tblGrid>
              <a:tr h="154305">
                <a:tc>
                  <a:txBody>
                    <a:bodyPr/>
                    <a:lstStyle/>
                    <a:p>
                      <a:pPr indent="0" algn="ctr">
                        <a:buNone/>
                      </a:pPr>
                      <a:r>
                        <a:rPr lang="zh-CN" altLang="en-US" sz="1000" b="1">
                          <a:latin typeface="宋体" panose="02010600030101010101" pitchFamily="2" charset="-122"/>
                          <a:ea typeface="宋体" panose="02010600030101010101" pitchFamily="2" charset="-122"/>
                          <a:cs typeface="宋体" panose="02010600030101010101" pitchFamily="2" charset="-122"/>
                        </a:rPr>
                        <a:t>系统类别</a:t>
                      </a:r>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zh-CN" altLang="en-US" sz="1000" b="1">
                          <a:latin typeface="宋体" panose="02010600030101010101" pitchFamily="2" charset="-122"/>
                          <a:ea typeface="宋体" panose="02010600030101010101" pitchFamily="2" charset="-122"/>
                          <a:cs typeface="宋体" panose="02010600030101010101" pitchFamily="2" charset="-122"/>
                        </a:rPr>
                        <a:t>检查内容</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zh-CN" altLang="en-US" sz="1000" b="1">
                          <a:latin typeface="宋体" panose="02010600030101010101" pitchFamily="2" charset="-122"/>
                          <a:ea typeface="宋体" panose="02010600030101010101" pitchFamily="2" charset="-122"/>
                          <a:cs typeface="宋体" panose="02010600030101010101" pitchFamily="2" charset="-122"/>
                        </a:rPr>
                        <a:t>处理方法</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gridSpan="2">
                  <a:txBody>
                    <a:bodyPr/>
                    <a:lstStyle/>
                    <a:p>
                      <a:pPr indent="0" algn="ctr">
                        <a:buNone/>
                      </a:pPr>
                      <a:r>
                        <a:rPr lang="zh-CN" altLang="en-US" sz="1000" b="1">
                          <a:latin typeface="宋体" panose="02010600030101010101" pitchFamily="2" charset="-122"/>
                          <a:ea typeface="宋体" panose="02010600030101010101" pitchFamily="2" charset="-122"/>
                          <a:cs typeface="宋体" panose="02010600030101010101" pitchFamily="2" charset="-122"/>
                        </a:rPr>
                        <a:t>保养级别及项目</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xBody>
                    <a:bodyPr/>
                    <a:lstStyle/>
                    <a:p>
                      <a:endParaRPr lang="zh-CN"/>
                    </a:p>
                  </a:txBody>
                  <a:tcPr>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r>
              <a:tr h="154940">
                <a:tc>
                  <a:txBody>
                    <a:bodyPr/>
                    <a:lstStyle/>
                    <a:p>
                      <a:pPr indent="0" algn="ctr">
                        <a:buNone/>
                      </a:pPr>
                      <a:r>
                        <a:rPr lang="en-US" altLang="zh-CN" sz="1000" b="1">
                          <a:latin typeface="宋体" panose="02010600030101010101" pitchFamily="2" charset="-122"/>
                          <a:ea typeface="宋体" panose="02010600030101010101" pitchFamily="2" charset="-122"/>
                          <a:cs typeface="宋体" panose="02010600030101010101" pitchFamily="2" charset="-122"/>
                        </a:rPr>
                        <a:t> </a:t>
                      </a:r>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altLang="zh-CN" sz="1000" b="1">
                          <a:latin typeface="宋体" panose="02010600030101010101" pitchFamily="2" charset="-122"/>
                          <a:ea typeface="宋体" panose="02010600030101010101" pitchFamily="2" charset="-122"/>
                          <a:cs typeface="宋体" panose="02010600030101010101" pitchFamily="2" charset="-122"/>
                        </a:rPr>
                        <a:t> </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altLang="zh-CN" sz="1000" b="1">
                          <a:latin typeface="宋体" panose="02010600030101010101" pitchFamily="2" charset="-122"/>
                          <a:ea typeface="宋体" panose="02010600030101010101" pitchFamily="2" charset="-122"/>
                          <a:cs typeface="宋体" panose="02010600030101010101" pitchFamily="2" charset="-122"/>
                        </a:rPr>
                        <a:t> </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1">
                          <a:latin typeface="宋体" panose="02010600030101010101" pitchFamily="2" charset="-122"/>
                          <a:ea typeface="宋体" panose="02010600030101010101" pitchFamily="2" charset="-122"/>
                          <a:cs typeface="宋体" panose="02010600030101010101" pitchFamily="2" charset="-122"/>
                        </a:rPr>
                        <a:t>A </a:t>
                      </a:r>
                      <a:r>
                        <a:rPr lang="zh-CN" altLang="en-US" sz="1000" b="1">
                          <a:latin typeface="宋体" panose="02010600030101010101" pitchFamily="2" charset="-122"/>
                          <a:ea typeface="宋体" panose="02010600030101010101" pitchFamily="2" charset="-122"/>
                          <a:cs typeface="宋体" panose="02010600030101010101" pitchFamily="2" charset="-122"/>
                        </a:rPr>
                        <a:t>级</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1">
                          <a:latin typeface="宋体" panose="02010600030101010101" pitchFamily="2" charset="-122"/>
                          <a:ea typeface="宋体" panose="02010600030101010101" pitchFamily="2" charset="-122"/>
                          <a:cs typeface="宋体" panose="02010600030101010101" pitchFamily="2" charset="-122"/>
                        </a:rPr>
                        <a:t>B </a:t>
                      </a:r>
                      <a:r>
                        <a:rPr lang="zh-CN" altLang="en-US" sz="1000" b="1">
                          <a:latin typeface="宋体" panose="02010600030101010101" pitchFamily="2" charset="-122"/>
                          <a:ea typeface="宋体" panose="02010600030101010101" pitchFamily="2" charset="-122"/>
                          <a:cs typeface="宋体" panose="02010600030101010101" pitchFamily="2" charset="-122"/>
                        </a:rPr>
                        <a:t>级</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09245">
                <a:tc rowSpan="9">
                  <a:txBody>
                    <a:bodyPr/>
                    <a:lstStyle/>
                    <a:p>
                      <a:pPr indent="0" algn="ctr">
                        <a:buNone/>
                      </a:pPr>
                      <a:r>
                        <a:rPr lang="zh-CN" altLang="en-US" sz="1000" b="1">
                          <a:latin typeface="宋体" panose="02010600030101010101" pitchFamily="2" charset="-122"/>
                          <a:ea typeface="宋体" panose="02010600030101010101" pitchFamily="2" charset="-122"/>
                          <a:cs typeface="宋体" panose="02010600030101010101" pitchFamily="2" charset="-122"/>
                        </a:rPr>
                        <a:t>电器电控系统</a:t>
                      </a:r>
                    </a:p>
                    <a:p>
                      <a:pPr indent="0" algn="ctr">
                        <a:buNone/>
                      </a:pPr>
                      <a:r>
                        <a:rPr lang="en-US" altLang="zh-CN" sz="1000" b="1">
                          <a:latin typeface="宋体" panose="02010600030101010101" pitchFamily="2" charset="-122"/>
                          <a:ea typeface="宋体" panose="02010600030101010101" pitchFamily="2" charset="-122"/>
                        </a:rPr>
                        <a:t> </a:t>
                      </a:r>
                    </a:p>
                    <a:p>
                      <a:pPr indent="0" algn="ctr">
                        <a:buNone/>
                      </a:pPr>
                      <a:r>
                        <a:rPr lang="en-US" altLang="zh-CN" sz="1000" b="1">
                          <a:latin typeface="宋体" panose="02010600030101010101" pitchFamily="2" charset="-122"/>
                          <a:ea typeface="宋体" panose="02010600030101010101" pitchFamily="2" charset="-122"/>
                        </a:rPr>
                        <a:t> </a:t>
                      </a:r>
                    </a:p>
                    <a:p>
                      <a:pPr indent="0" algn="ctr">
                        <a:buNone/>
                      </a:pPr>
                      <a:r>
                        <a:rPr lang="en-US" altLang="zh-CN" sz="1000" b="1">
                          <a:latin typeface="宋体" panose="02010600030101010101" pitchFamily="2" charset="-122"/>
                          <a:ea typeface="宋体" panose="02010600030101010101" pitchFamily="2" charset="-122"/>
                        </a:rPr>
                        <a:t> </a:t>
                      </a:r>
                    </a:p>
                    <a:p>
                      <a:pPr indent="0" algn="ctr">
                        <a:buNone/>
                      </a:pPr>
                      <a:r>
                        <a:rPr lang="en-US" altLang="zh-CN" sz="1000" b="1">
                          <a:latin typeface="宋体" panose="02010600030101010101" pitchFamily="2" charset="-122"/>
                          <a:ea typeface="宋体" panose="02010600030101010101" pitchFamily="2" charset="-122"/>
                        </a:rPr>
                        <a:t> </a:t>
                      </a:r>
                    </a:p>
                    <a:p>
                      <a:pPr indent="0" algn="ctr">
                        <a:buNone/>
                      </a:pPr>
                      <a:r>
                        <a:rPr lang="en-US" altLang="zh-CN" sz="1000" b="1">
                          <a:latin typeface="宋体" panose="02010600030101010101" pitchFamily="2" charset="-122"/>
                          <a:ea typeface="宋体" panose="02010600030101010101" pitchFamily="2" charset="-122"/>
                        </a:rPr>
                        <a:t> </a:t>
                      </a:r>
                    </a:p>
                    <a:p>
                      <a:pPr indent="0" algn="ctr">
                        <a:buNone/>
                      </a:pPr>
                      <a:r>
                        <a:rPr lang="en-US" altLang="zh-CN" sz="1000" b="1">
                          <a:latin typeface="宋体" panose="02010600030101010101" pitchFamily="2" charset="-122"/>
                          <a:ea typeface="宋体" panose="02010600030101010101" pitchFamily="2" charset="-122"/>
                        </a:rPr>
                        <a:t> </a:t>
                      </a:r>
                    </a:p>
                    <a:p>
                      <a:pPr indent="0" algn="ctr">
                        <a:buNone/>
                      </a:pPr>
                      <a:r>
                        <a:rPr lang="en-US" altLang="zh-CN" sz="1000" b="1">
                          <a:latin typeface="宋体" panose="02010600030101010101" pitchFamily="2" charset="-122"/>
                          <a:ea typeface="宋体" panose="02010600030101010101" pitchFamily="2" charset="-122"/>
                        </a:rPr>
                        <a:t> </a:t>
                      </a:r>
                    </a:p>
                    <a:p>
                      <a:pPr indent="0" algn="ctr">
                        <a:buNone/>
                      </a:pPr>
                      <a:r>
                        <a:rPr lang="en-US" altLang="zh-CN" sz="1000" b="1">
                          <a:latin typeface="宋体" panose="02010600030101010101" pitchFamily="2" charset="-122"/>
                          <a:ea typeface="宋体" panose="02010600030101010101" pitchFamily="2" charset="-122"/>
                        </a:rPr>
                        <a:t> </a:t>
                      </a:r>
                      <a:endParaRPr lang="en-US" altLang="zh-CN" sz="1000" b="1">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机舱及各部位低压线束防护及固定</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检查视情处理</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80340">
                <a:tc vMerge="1">
                  <a:txBody>
                    <a:bodyPr/>
                    <a:lstStyle/>
                    <a:p>
                      <a:endParaRPr lang="zh-CN"/>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机舱及各部位插接件状态</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检查视情处理</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80975">
                <a:tc vMerge="1">
                  <a:txBody>
                    <a:bodyPr/>
                    <a:lstStyle/>
                    <a:p>
                      <a:endParaRPr lang="zh-CN"/>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机舱及底盘高压线束防护及固定</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检查视情处理</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36245">
                <a:tc vMerge="1">
                  <a:txBody>
                    <a:bodyPr/>
                    <a:lstStyle/>
                    <a:p>
                      <a:endParaRPr lang="zh-CN"/>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机舱及底盘各高、低压电器固定及插接件连接状态</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检查视情处理并清洁　</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51155">
                <a:tc vMerge="1">
                  <a:txBody>
                    <a:bodyPr/>
                    <a:lstStyle/>
                    <a:p>
                      <a:endParaRPr lang="zh-CN"/>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蓄电池</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检查电量状态，并视情况处理</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80975">
                <a:tc vMerge="1">
                  <a:txBody>
                    <a:bodyPr/>
                    <a:lstStyle/>
                    <a:p>
                      <a:endParaRPr lang="zh-CN"/>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灯光、信号</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检查并视情况处理</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80975">
                <a:tc vMerge="1">
                  <a:txBody>
                    <a:bodyPr/>
                    <a:lstStyle/>
                    <a:p>
                      <a:endParaRPr lang="zh-CN"/>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充电口及高压线</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检查并视情况处理</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80975">
                <a:tc vMerge="1">
                  <a:txBody>
                    <a:bodyPr/>
                    <a:lstStyle/>
                    <a:p>
                      <a:endParaRPr lang="zh-CN"/>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高压绝缘监测系统</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检测并视情处理</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 </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04800">
                <a:tc vMerge="1">
                  <a:txBody>
                    <a:bodyPr/>
                    <a:lstStyle/>
                    <a:p>
                      <a:endParaRPr lang="zh-CN"/>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故障诊断系统报警监测</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检测检查并视情处理　</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 </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04800">
                <a:tc rowSpan="5">
                  <a:txBody>
                    <a:bodyPr/>
                    <a:lstStyle/>
                    <a:p>
                      <a:pPr indent="0" algn="ctr">
                        <a:buNone/>
                      </a:pPr>
                      <a:r>
                        <a:rPr lang="zh-CN" altLang="en-US" sz="1000" b="1">
                          <a:latin typeface="宋体" panose="02010600030101010101" pitchFamily="2" charset="-122"/>
                          <a:ea typeface="宋体" panose="02010600030101010101" pitchFamily="2" charset="-122"/>
                          <a:cs typeface="宋体" panose="02010600030101010101" pitchFamily="2" charset="-122"/>
                        </a:rPr>
                        <a:t>制动系统</a:t>
                      </a:r>
                    </a:p>
                    <a:p>
                      <a:pPr indent="0" algn="ctr">
                        <a:buNone/>
                      </a:pPr>
                      <a:r>
                        <a:rPr lang="en-US" altLang="zh-CN" sz="1000" b="1">
                          <a:latin typeface="宋体" panose="02010600030101010101" pitchFamily="2" charset="-122"/>
                          <a:ea typeface="宋体" panose="02010600030101010101" pitchFamily="2" charset="-122"/>
                        </a:rPr>
                        <a:t> </a:t>
                      </a:r>
                    </a:p>
                    <a:p>
                      <a:pPr indent="0" algn="ctr">
                        <a:buNone/>
                      </a:pPr>
                      <a:r>
                        <a:rPr lang="en-US" altLang="zh-CN" sz="1000" b="1">
                          <a:latin typeface="宋体" panose="02010600030101010101" pitchFamily="2" charset="-122"/>
                          <a:ea typeface="宋体" panose="02010600030101010101" pitchFamily="2" charset="-122"/>
                        </a:rPr>
                        <a:t> </a:t>
                      </a:r>
                    </a:p>
                    <a:p>
                      <a:pPr indent="0" algn="ctr">
                        <a:buNone/>
                      </a:pPr>
                      <a:r>
                        <a:rPr lang="en-US" altLang="zh-CN" sz="1000" b="1">
                          <a:latin typeface="宋体" panose="02010600030101010101" pitchFamily="2" charset="-122"/>
                          <a:ea typeface="宋体" panose="02010600030101010101" pitchFamily="2" charset="-122"/>
                        </a:rPr>
                        <a:t> </a:t>
                      </a:r>
                    </a:p>
                    <a:p>
                      <a:pPr indent="0" algn="ctr">
                        <a:buNone/>
                      </a:pPr>
                      <a:r>
                        <a:rPr lang="en-US" altLang="zh-CN" sz="1000" b="1">
                          <a:latin typeface="宋体" panose="02010600030101010101" pitchFamily="2" charset="-122"/>
                          <a:ea typeface="宋体" panose="02010600030101010101" pitchFamily="2" charset="-122"/>
                        </a:rPr>
                        <a:t> </a:t>
                      </a:r>
                      <a:endParaRPr lang="en-US" altLang="zh-CN" sz="1000" b="1">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驻车制动器</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检查效能并视情处理</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80975">
                <a:tc vMerge="1">
                  <a:txBody>
                    <a:bodyPr/>
                    <a:lstStyle/>
                    <a:p>
                      <a:endParaRPr lang="zh-CN"/>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制动装置</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泄漏检查</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80975">
                <a:tc vMerge="1">
                  <a:txBody>
                    <a:bodyPr/>
                    <a:lstStyle/>
                    <a:p>
                      <a:endParaRPr lang="zh-CN"/>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制动液</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液位检查</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67995">
                <a:tc vMerge="1">
                  <a:txBody>
                    <a:bodyPr/>
                    <a:lstStyle/>
                    <a:p>
                      <a:endParaRPr lang="zh-CN"/>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制动真空泵、控制器</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检查（漏气），并视情处理　</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80975">
                <a:tc vMerge="1">
                  <a:txBody>
                    <a:bodyPr/>
                    <a:lstStyle/>
                    <a:p>
                      <a:endParaRPr lang="zh-CN"/>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前、后制动摩擦副</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检查并视情况更换</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
        <p:nvSpPr>
          <p:cNvPr id="9" name="矩形 8"/>
          <p:cNvSpPr/>
          <p:nvPr/>
        </p:nvSpPr>
        <p:spPr>
          <a:xfrm>
            <a:off x="502920" y="1854200"/>
            <a:ext cx="5612130" cy="368300"/>
          </a:xfrm>
          <a:prstGeom prst="rect">
            <a:avLst/>
          </a:prstGeom>
          <a:solidFill>
            <a:schemeClr val="accent2">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a:t>
            </a:r>
            <a:r>
              <a:rPr kumimoji="0" lang="en-US" altLang="zh-CN"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2</a:t>
            </a:r>
            <a:r>
              <a:rPr kumimoji="0" lang="zh-CN" altLang="en-US" sz="1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）北汽新能源系列电动汽车维护保养项目及内容</a:t>
            </a:r>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TotalTime>
  <Words>3417</Words>
  <Application>Microsoft Office PowerPoint</Application>
  <PresentationFormat>全屏显示(4:3)</PresentationFormat>
  <Paragraphs>578</Paragraphs>
  <Slides>44</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44</vt:i4>
      </vt:variant>
    </vt:vector>
  </HeadingPairs>
  <TitlesOfParts>
    <vt:vector size="54" baseType="lpstr">
      <vt:lpstr>GungsuhChe</vt:lpstr>
      <vt:lpstr>方正舒体</vt:lpstr>
      <vt:lpstr>宋体</vt:lpstr>
      <vt:lpstr>微软雅黑</vt:lpstr>
      <vt:lpstr>Arial</vt:lpstr>
      <vt:lpstr>Arial Narrow</vt:lpstr>
      <vt:lpstr>Calibri</vt:lpstr>
      <vt:lpstr>Goudy Stout</vt:lpstr>
      <vt:lpstr>Times New Roman</vt:lpstr>
      <vt:lpstr>Office 主题</vt:lpstr>
      <vt:lpstr>电动汽车维护保养</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机工浙江汽车套系</dc:title>
  <dc:creator>CMPZZ</dc:creator>
  <cp:lastModifiedBy>Administrator</cp:lastModifiedBy>
  <cp:revision>141</cp:revision>
  <dcterms:created xsi:type="dcterms:W3CDTF">2015-02-03T00:29:00Z</dcterms:created>
  <dcterms:modified xsi:type="dcterms:W3CDTF">2024-10-19T02:40:27Z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2052-10.1.0.7106</vt:lpwstr>
  </property>
</Properties>
</file>