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handoutMasterIdLst>
    <p:handoutMasterId r:id="rId42"/>
  </p:handoutMasterIdLst>
  <p:sldIdLst>
    <p:sldId id="263" r:id="rId2"/>
    <p:sldId id="264" r:id="rId3"/>
    <p:sldId id="260" r:id="rId4"/>
    <p:sldId id="331" r:id="rId5"/>
    <p:sldId id="332" r:id="rId6"/>
    <p:sldId id="333" r:id="rId7"/>
    <p:sldId id="394" r:id="rId8"/>
    <p:sldId id="359" r:id="rId9"/>
    <p:sldId id="360" r:id="rId10"/>
    <p:sldId id="363" r:id="rId11"/>
    <p:sldId id="362" r:id="rId12"/>
    <p:sldId id="364" r:id="rId13"/>
    <p:sldId id="365" r:id="rId14"/>
    <p:sldId id="366" r:id="rId15"/>
    <p:sldId id="367" r:id="rId16"/>
    <p:sldId id="368" r:id="rId17"/>
    <p:sldId id="369" r:id="rId18"/>
    <p:sldId id="370" r:id="rId19"/>
    <p:sldId id="371" r:id="rId20"/>
    <p:sldId id="372" r:id="rId21"/>
    <p:sldId id="373" r:id="rId22"/>
    <p:sldId id="374" r:id="rId23"/>
    <p:sldId id="375" r:id="rId24"/>
    <p:sldId id="376" r:id="rId25"/>
    <p:sldId id="377" r:id="rId26"/>
    <p:sldId id="378" r:id="rId27"/>
    <p:sldId id="379" r:id="rId28"/>
    <p:sldId id="380" r:id="rId29"/>
    <p:sldId id="381" r:id="rId30"/>
    <p:sldId id="382" r:id="rId31"/>
    <p:sldId id="383" r:id="rId32"/>
    <p:sldId id="384" r:id="rId33"/>
    <p:sldId id="385" r:id="rId34"/>
    <p:sldId id="386" r:id="rId35"/>
    <p:sldId id="389" r:id="rId36"/>
    <p:sldId id="390" r:id="rId37"/>
    <p:sldId id="391" r:id="rId38"/>
    <p:sldId id="392" r:id="rId39"/>
    <p:sldId id="393" r:id="rId40"/>
  </p:sldIdLst>
  <p:sldSz cx="9144000" cy="6858000" type="screen4x3"/>
  <p:notesSz cx="6797675" cy="987425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818">
          <p15:clr>
            <a:srgbClr val="A4A3A4"/>
          </p15:clr>
        </p15:guide>
        <p15:guide id="2" orient="horz" pos="1797">
          <p15:clr>
            <a:srgbClr val="A4A3A4"/>
          </p15:clr>
        </p15:guide>
        <p15:guide id="3" orient="horz" pos="2746">
          <p15:clr>
            <a:srgbClr val="A4A3A4"/>
          </p15:clr>
        </p15:guide>
        <p15:guide id="4" orient="horz" pos="2382">
          <p15:clr>
            <a:srgbClr val="A4A3A4"/>
          </p15:clr>
        </p15:guide>
        <p15:guide id="5" orient="horz" pos="1238">
          <p15:clr>
            <a:srgbClr val="A4A3A4"/>
          </p15:clr>
        </p15:guide>
        <p15:guide id="6" orient="horz" pos="2679">
          <p15:clr>
            <a:srgbClr val="A4A3A4"/>
          </p15:clr>
        </p15:guide>
        <p15:guide id="7" orient="horz" pos="3568">
          <p15:clr>
            <a:srgbClr val="A4A3A4"/>
          </p15:clr>
        </p15:guide>
        <p15:guide id="8" pos="3592">
          <p15:clr>
            <a:srgbClr val="A4A3A4"/>
          </p15:clr>
        </p15:guide>
        <p15:guide id="9" pos="295">
          <p15:clr>
            <a:srgbClr val="A4A3A4"/>
          </p15:clr>
        </p15:guide>
        <p15:guide id="10" pos="5465">
          <p15:clr>
            <a:srgbClr val="A4A3A4"/>
          </p15:clr>
        </p15:guide>
        <p15:guide id="11" pos="3014">
          <p15:clr>
            <a:srgbClr val="A4A3A4"/>
          </p15:clr>
        </p15:guide>
        <p15:guide id="12" pos="3081">
          <p15:clr>
            <a:srgbClr val="A4A3A4"/>
          </p15:clr>
        </p15:guide>
        <p15:guide id="13" pos="2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4"/>
    <p:restoredTop sz="94660"/>
  </p:normalViewPr>
  <p:slideViewPr>
    <p:cSldViewPr snapToGrid="0" snapToObjects="1" showGuides="1">
      <p:cViewPr varScale="1">
        <p:scale>
          <a:sx n="70" d="100"/>
          <a:sy n="70" d="100"/>
        </p:scale>
        <p:origin x="1446" y="78"/>
      </p:cViewPr>
      <p:guideLst>
        <p:guide orient="horz" pos="3818"/>
        <p:guide orient="horz" pos="1797"/>
        <p:guide orient="horz" pos="2746"/>
        <p:guide orient="horz" pos="2382"/>
        <p:guide orient="horz" pos="1238"/>
        <p:guide orient="horz" pos="2679"/>
        <p:guide orient="horz" pos="3568"/>
        <p:guide pos="3592"/>
        <p:guide pos="295"/>
        <p:guide pos="5465"/>
        <p:guide pos="3014"/>
        <p:guide pos="3081"/>
        <p:guide pos="235"/>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pPr lvl="0" algn="r" eaLnBrk="1" fontAlgn="base" hangingPunct="1"/>
              <a:t>‹#›</a:t>
            </a:fld>
            <a:endParaRPr lang="zh-CN" altLang="en-US" sz="1200" strike="noStrike" noProof="1">
              <a:latin typeface="Calibri" panose="020F0502020204030204" pitchFamily="34" charset="0"/>
            </a:endParaRPr>
          </a:p>
        </p:txBody>
      </p:sp>
    </p:spTree>
    <p:extLst>
      <p:ext uri="{BB962C8B-B14F-4D97-AF65-F5344CB8AC3E}">
        <p14:creationId xmlns:p14="http://schemas.microsoft.com/office/powerpoint/2010/main" val="1105234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79450" y="4691063"/>
            <a:ext cx="5438775" cy="4443413"/>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pPr lvl="0" algn="r" eaLnBrk="1" fontAlgn="base" hangingPunct="1"/>
              <a:t>‹#›</a:t>
            </a:fld>
            <a:endParaRPr lang="zh-CN" altLang="en-US" sz="1200" strike="noStrike" noProof="1">
              <a:latin typeface="Calibri" panose="020F0502020204030204" pitchFamily="34" charset="0"/>
            </a:endParaRPr>
          </a:p>
        </p:txBody>
      </p:sp>
    </p:spTree>
    <p:extLst>
      <p:ext uri="{BB962C8B-B14F-4D97-AF65-F5344CB8AC3E}">
        <p14:creationId xmlns:p14="http://schemas.microsoft.com/office/powerpoint/2010/main" val="102108711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课程开篇模板">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项目开始模板">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任务层级模板1">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任务层级模板2">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项目内容补充">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文本占位符 1"/>
          <p:cNvSpPr>
            <a:spLocks noGrp="1"/>
          </p:cNvSpPr>
          <p:nvPr>
            <p:ph type="body" sz="quarter" idx="4294967295"/>
          </p:nvPr>
        </p:nvSpPr>
        <p:spPr>
          <a:xfrm>
            <a:off x="-1" y="692150"/>
            <a:ext cx="4872251" cy="428625"/>
          </a:xfrm>
          <a:prstGeom prst="rect">
            <a:avLst/>
          </a:prstGeom>
        </p:spPr>
        <p:txBody>
          <a:bodyPr wrap="square" lIns="91440" tIns="45720" rIns="91440" bIns="45720" anchor="t"/>
          <a:lstStyle/>
          <a:p>
            <a:pPr eaLnBrk="1" hangingPunct="1">
              <a:buFont typeface="Arial" panose="020B0604020202020204" pitchFamily="34" charset="0"/>
            </a:pPr>
            <a:r>
              <a:rPr lang="zh-CN" altLang="en-US" kern="1200" dirty="0">
                <a:solidFill>
                  <a:srgbClr val="00B050"/>
                </a:solidFill>
                <a:latin typeface="方正舒体" pitchFamily="2" charset="-122"/>
                <a:ea typeface="方正舒体" pitchFamily="2" charset="-122"/>
                <a:cs typeface="+mn-cs"/>
              </a:rPr>
              <a:t>电动汽车维护与保养</a:t>
            </a:r>
          </a:p>
        </p:txBody>
      </p:sp>
      <p:sp>
        <p:nvSpPr>
          <p:cNvPr id="17410" name="文本占位符 2"/>
          <p:cNvSpPr>
            <a:spLocks noGrp="1"/>
          </p:cNvSpPr>
          <p:nvPr>
            <p:ph type="body" sz="quarter" idx="4294967295"/>
          </p:nvPr>
        </p:nvSpPr>
        <p:spPr>
          <a:xfrm>
            <a:off x="1068388" y="2085975"/>
            <a:ext cx="688975" cy="1931988"/>
          </a:xfrm>
          <a:prstGeom prst="rect">
            <a:avLst/>
          </a:prstGeom>
        </p:spPr>
        <p:txBody>
          <a:bodyPr wrap="square" lIns="91440" tIns="45720" rIns="91440" bIns="45720" anchor="t"/>
          <a:lstStyle/>
          <a:p>
            <a:pPr eaLnBrk="1" hangingPunct="1">
              <a:buFont typeface="Arial" panose="020B0604020202020204" pitchFamily="34" charset="0"/>
            </a:pPr>
            <a:r>
              <a:rPr lang="en-US" kern="1200" dirty="0">
                <a:solidFill>
                  <a:srgbClr val="FF6600"/>
                </a:solidFill>
                <a:latin typeface="+mn-lt"/>
                <a:ea typeface="+mn-ea"/>
                <a:cs typeface="+mn-cs"/>
              </a:rPr>
              <a:t>5</a:t>
            </a:r>
          </a:p>
        </p:txBody>
      </p:sp>
      <p:sp>
        <p:nvSpPr>
          <p:cNvPr id="17411" name="文本占位符 3"/>
          <p:cNvSpPr>
            <a:spLocks noGrp="1"/>
          </p:cNvSpPr>
          <p:nvPr>
            <p:ph type="body" sz="half"/>
          </p:nvPr>
        </p:nvSpPr>
        <p:spPr>
          <a:xfrm>
            <a:off x="2559421" y="1881505"/>
            <a:ext cx="5996305" cy="641350"/>
          </a:xfrm>
        </p:spPr>
        <p:txBody>
          <a:bodyPr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indent="-342900">
              <a:buNone/>
            </a:pPr>
            <a:r>
              <a:rPr lang="zh-CN" altLang="en-US" sz="3200" b="1" dirty="0">
                <a:solidFill>
                  <a:srgbClr val="4C4847"/>
                </a:solidFill>
                <a:latin typeface="Arial" panose="020B0604020202020204" pitchFamily="34" charset="0"/>
                <a:ea typeface="微软雅黑" panose="020B0503020204020204" pitchFamily="34" charset="-122"/>
                <a:sym typeface="+mn-ea"/>
              </a:rPr>
              <a:t>电动汽车动力电池系统维护保养</a:t>
            </a:r>
          </a:p>
        </p:txBody>
      </p:sp>
      <p:pic>
        <p:nvPicPr>
          <p:cNvPr id="40962" name="Picture 2" descr="https://ss0.bdstatic.com/70cFuHSh_Q1YnxGkpoWK1HF6hhy/it/u=671360514,917892298&amp;fm=27&amp;gp=0.jpg"/>
          <p:cNvPicPr>
            <a:picLocks noChangeAspect="1" noChangeArrowheads="1"/>
          </p:cNvPicPr>
          <p:nvPr/>
        </p:nvPicPr>
        <p:blipFill>
          <a:blip r:embed="rId2"/>
          <a:srcRect/>
          <a:stretch>
            <a:fillRect/>
          </a:stretch>
        </p:blipFill>
        <p:spPr bwMode="auto">
          <a:xfrm>
            <a:off x="2841625" y="2843530"/>
            <a:ext cx="5372100" cy="28575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4025" y="1266825"/>
            <a:ext cx="49930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 电动汽车动力电池主要性能指标</a:t>
            </a:r>
          </a:p>
        </p:txBody>
      </p:sp>
      <p:sp>
        <p:nvSpPr>
          <p:cNvPr id="2" name="矩形 1"/>
          <p:cNvSpPr/>
          <p:nvPr/>
        </p:nvSpPr>
        <p:spPr>
          <a:xfrm>
            <a:off x="596265" y="1911985"/>
            <a:ext cx="206756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）放电率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7" name="矩形 6"/>
          <p:cNvSpPr/>
          <p:nvPr/>
        </p:nvSpPr>
        <p:spPr>
          <a:xfrm>
            <a:off x="596265" y="3031490"/>
            <a:ext cx="206756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电池的能量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5" name="文本框 4"/>
          <p:cNvSpPr txBox="1"/>
          <p:nvPr/>
        </p:nvSpPr>
        <p:spPr>
          <a:xfrm>
            <a:off x="1271270" y="251714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单体电池或电池放电过程中的电流。</a:t>
            </a:r>
          </a:p>
        </p:txBody>
      </p:sp>
      <p:sp>
        <p:nvSpPr>
          <p:cNvPr id="6" name="文本框 5"/>
          <p:cNvSpPr txBox="1"/>
          <p:nvPr/>
        </p:nvSpPr>
        <p:spPr>
          <a:xfrm>
            <a:off x="1271270" y="3630930"/>
            <a:ext cx="6128385" cy="368300"/>
          </a:xfrm>
          <a:prstGeom prst="rect">
            <a:avLst/>
          </a:prstGeom>
          <a:noFill/>
          <a:ln w="9525">
            <a:noFill/>
          </a:ln>
        </p:spPr>
        <p:txBody>
          <a:bodyPr wrap="square">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单位质量或单位体积的电池释放的能量，单位</a:t>
            </a:r>
            <a:r>
              <a:rPr lang="en-US" altLang="zh-CN" sz="1800">
                <a:latin typeface="宋体" panose="02010600030101010101" pitchFamily="2" charset="-122"/>
                <a:ea typeface="宋体" panose="02010600030101010101" pitchFamily="2" charset="-122"/>
                <a:cs typeface="宋体" panose="02010600030101010101" pitchFamily="2" charset="-122"/>
              </a:rPr>
              <a:t>Wh/kg</a:t>
            </a:r>
            <a:r>
              <a:rPr lang="zh-CN" altLang="en-US" sz="1800">
                <a:latin typeface="宋体" panose="02010600030101010101" pitchFamily="2" charset="-122"/>
                <a:ea typeface="宋体" panose="02010600030101010101" pitchFamily="2" charset="-122"/>
                <a:cs typeface="宋体" panose="02010600030101010101" pitchFamily="2" charset="-122"/>
              </a:rPr>
              <a:t>或</a:t>
            </a:r>
            <a:r>
              <a:rPr lang="en-US" altLang="zh-CN" sz="1800">
                <a:latin typeface="宋体" panose="02010600030101010101" pitchFamily="2" charset="-122"/>
                <a:ea typeface="宋体" panose="02010600030101010101" pitchFamily="2" charset="-122"/>
                <a:cs typeface="宋体" panose="02010600030101010101" pitchFamily="2" charset="-122"/>
              </a:rPr>
              <a:t>Wh/L</a:t>
            </a:r>
            <a:r>
              <a:rPr lang="zh-CN" altLang="en-US" sz="1800">
                <a:latin typeface="宋体" panose="02010600030101010101" pitchFamily="2" charset="-122"/>
                <a:ea typeface="宋体" panose="02010600030101010101" pitchFamily="2" charset="-122"/>
                <a:cs typeface="宋体" panose="02010600030101010101" pitchFamily="2" charset="-122"/>
              </a:rPr>
              <a:t>。 </a:t>
            </a:r>
            <a:endParaRPr lang="zh-CN" altLang="en-US" sz="1800"/>
          </a:p>
        </p:txBody>
      </p:sp>
      <p:sp>
        <p:nvSpPr>
          <p:cNvPr id="8" name="矩形 7"/>
          <p:cNvSpPr/>
          <p:nvPr/>
        </p:nvSpPr>
        <p:spPr>
          <a:xfrm>
            <a:off x="595630" y="4274185"/>
            <a:ext cx="206819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）比功率</a:t>
            </a:r>
          </a:p>
        </p:txBody>
      </p:sp>
      <p:sp>
        <p:nvSpPr>
          <p:cNvPr id="100" name="文本框 99"/>
          <p:cNvSpPr txBox="1"/>
          <p:nvPr/>
        </p:nvSpPr>
        <p:spPr>
          <a:xfrm>
            <a:off x="1271270" y="4835525"/>
            <a:ext cx="7079615" cy="645160"/>
          </a:xfrm>
          <a:prstGeom prst="rect">
            <a:avLst/>
          </a:prstGeom>
          <a:noFill/>
          <a:ln w="9525">
            <a:noFill/>
          </a:ln>
        </p:spPr>
        <p:txBody>
          <a:bodyPr wrap="square">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单位质量或单位体积的蓄电池所具有的输出能量的速率 ，单位是</a:t>
            </a:r>
            <a:r>
              <a:rPr lang="en-US" altLang="zh-CN" sz="1800">
                <a:latin typeface="宋体" panose="02010600030101010101" pitchFamily="2" charset="-122"/>
                <a:ea typeface="宋体" panose="02010600030101010101" pitchFamily="2" charset="-122"/>
                <a:cs typeface="宋体" panose="02010600030101010101" pitchFamily="2" charset="-122"/>
              </a:rPr>
              <a:t>W/kg</a:t>
            </a:r>
            <a:r>
              <a:rPr lang="zh-CN" altLang="en-US" sz="1800">
                <a:latin typeface="宋体" panose="02010600030101010101" pitchFamily="2" charset="-122"/>
                <a:ea typeface="宋体" panose="02010600030101010101" pitchFamily="2" charset="-122"/>
                <a:cs typeface="宋体" panose="02010600030101010101" pitchFamily="2" charset="-122"/>
              </a:rPr>
              <a:t>或</a:t>
            </a:r>
            <a:r>
              <a:rPr lang="en-US" altLang="zh-CN" sz="1800">
                <a:latin typeface="宋体" panose="02010600030101010101" pitchFamily="2" charset="-122"/>
                <a:ea typeface="宋体" panose="02010600030101010101" pitchFamily="2" charset="-122"/>
                <a:cs typeface="宋体" panose="02010600030101010101" pitchFamily="2" charset="-122"/>
              </a:rPr>
              <a:t>W/L</a:t>
            </a:r>
            <a:r>
              <a:rPr lang="zh-CN" altLang="en-US" sz="1800">
                <a:latin typeface="宋体" panose="02010600030101010101" pitchFamily="2" charset="-122"/>
                <a:ea typeface="宋体" panose="02010600030101010101" pitchFamily="2" charset="-122"/>
                <a:cs typeface="宋体" panose="02010600030101010101" pitchFamily="2" charset="-122"/>
              </a:rPr>
              <a:t>。  </a:t>
            </a:r>
            <a:endParaRPr lang="zh-CN" altLang="en-US"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4025" y="1266825"/>
            <a:ext cx="49930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 电动汽车动力电池主要性能指标</a:t>
            </a:r>
          </a:p>
        </p:txBody>
      </p:sp>
      <p:sp>
        <p:nvSpPr>
          <p:cNvPr id="2" name="矩形 1"/>
          <p:cNvSpPr/>
          <p:nvPr/>
        </p:nvSpPr>
        <p:spPr>
          <a:xfrm>
            <a:off x="596265" y="2164080"/>
            <a:ext cx="49930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6</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荷电状态（ State of Charge ）SOC</a:t>
            </a:r>
          </a:p>
        </p:txBody>
      </p:sp>
      <p:sp>
        <p:nvSpPr>
          <p:cNvPr id="7" name="矩形 6"/>
          <p:cNvSpPr/>
          <p:nvPr/>
        </p:nvSpPr>
        <p:spPr>
          <a:xfrm>
            <a:off x="596265" y="3244850"/>
            <a:ext cx="51581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7</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）放电深度（Depth of Discharge）DOD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5" name="文本框 4"/>
          <p:cNvSpPr txBox="1"/>
          <p:nvPr/>
        </p:nvSpPr>
        <p:spPr>
          <a:xfrm>
            <a:off x="1271270" y="275018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剩余容量与总容量的百分比，描述电池剩余量。</a:t>
            </a:r>
            <a:endParaRPr lang="zh-CN" altLang="en-US" sz="1800"/>
          </a:p>
        </p:txBody>
      </p:sp>
      <p:sp>
        <p:nvSpPr>
          <p:cNvPr id="6" name="文本框 5"/>
          <p:cNvSpPr txBox="1"/>
          <p:nvPr/>
        </p:nvSpPr>
        <p:spPr>
          <a:xfrm>
            <a:off x="1271270" y="3902710"/>
            <a:ext cx="5080000" cy="368300"/>
          </a:xfrm>
          <a:prstGeom prst="rect">
            <a:avLst/>
          </a:prstGeom>
          <a:noFill/>
          <a:ln w="9525">
            <a:noFill/>
          </a:ln>
        </p:spPr>
        <p:txBody>
          <a:bodyPr>
            <a:spAutoFit/>
          </a:bodyPr>
          <a:lstStyle/>
          <a:p>
            <a:r>
              <a:rPr sz="1800">
                <a:latin typeface="宋体" panose="02010600030101010101" pitchFamily="2" charset="-122"/>
                <a:ea typeface="宋体" panose="02010600030101010101" pitchFamily="2" charset="-122"/>
                <a:cs typeface="宋体" panose="02010600030101010101" pitchFamily="2" charset="-122"/>
              </a:rPr>
              <a:t>蓄电池从开始放电到放电结束， SOC的变化量。</a:t>
            </a:r>
            <a:endParaRPr lang="zh-CN" altLang="en-US" sz="1800">
              <a:latin typeface="宋体" panose="02010600030101010101" pitchFamily="2" charset="-122"/>
              <a:ea typeface="宋体" panose="02010600030101010101" pitchFamily="2" charset="-122"/>
              <a:cs typeface="宋体" panose="02010600030101010101" pitchFamily="2" charset="-122"/>
            </a:endParaRPr>
          </a:p>
        </p:txBody>
      </p:sp>
      <p:sp>
        <p:nvSpPr>
          <p:cNvPr id="8" name="矩形 7"/>
          <p:cNvSpPr/>
          <p:nvPr/>
        </p:nvSpPr>
        <p:spPr>
          <a:xfrm>
            <a:off x="596265" y="4429760"/>
            <a:ext cx="183832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8</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）循环寿命</a:t>
            </a:r>
          </a:p>
        </p:txBody>
      </p:sp>
      <p:sp>
        <p:nvSpPr>
          <p:cNvPr id="9" name="文本框 8"/>
          <p:cNvSpPr txBox="1"/>
          <p:nvPr/>
        </p:nvSpPr>
        <p:spPr>
          <a:xfrm>
            <a:off x="1285240" y="4966970"/>
            <a:ext cx="6573520" cy="922020"/>
          </a:xfrm>
          <a:prstGeom prst="rect">
            <a:avLst/>
          </a:prstGeom>
          <a:noFill/>
          <a:ln w="9525">
            <a:noFill/>
          </a:ln>
        </p:spPr>
        <p:txBody>
          <a:bodyPr wrap="square">
            <a:spAutoFit/>
          </a:bodyPr>
          <a:lstStyle/>
          <a:p>
            <a:pPr algn="just"/>
            <a:r>
              <a:rPr lang="en-US" sz="1800">
                <a:latin typeface="宋体" panose="02010600030101010101" pitchFamily="2" charset="-122"/>
                <a:ea typeface="宋体" panose="02010600030101010101" pitchFamily="2" charset="-122"/>
                <a:cs typeface="宋体" panose="02010600030101010101" pitchFamily="2" charset="-122"/>
              </a:rPr>
              <a:t>    </a:t>
            </a:r>
            <a:r>
              <a:rPr sz="1800">
                <a:latin typeface="宋体" panose="02010600030101010101" pitchFamily="2" charset="-122"/>
                <a:ea typeface="宋体" panose="02010600030101010101" pitchFamily="2" charset="-122"/>
                <a:cs typeface="宋体" panose="02010600030101010101" pitchFamily="2" charset="-122"/>
              </a:rPr>
              <a:t>电池容量降低（衰减）到某一规定值之前，电池能经受多少次充电与放电循环。一般把电池的额定容量降到额定值的80%作为一个循环。</a:t>
            </a:r>
            <a:endParaRPr lang="zh-CN" altLang="en-US"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4025" y="1266825"/>
            <a:ext cx="49930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 电动汽车动力电池主要性能指标</a:t>
            </a:r>
          </a:p>
        </p:txBody>
      </p:sp>
      <p:sp>
        <p:nvSpPr>
          <p:cNvPr id="100" name="文本框 99"/>
          <p:cNvSpPr txBox="1"/>
          <p:nvPr/>
        </p:nvSpPr>
        <p:spPr>
          <a:xfrm>
            <a:off x="2032000" y="5749925"/>
            <a:ext cx="5080000" cy="252730"/>
          </a:xfrm>
          <a:prstGeom prst="rect">
            <a:avLst/>
          </a:prstGeom>
          <a:noFill/>
          <a:ln w="9525">
            <a:noFill/>
          </a:ln>
        </p:spPr>
        <p:txBody>
          <a:bodyPr>
            <a:spAutoFit/>
          </a:bodyPr>
          <a:lstStyle/>
          <a:p>
            <a:pPr algn="ctr"/>
            <a:r>
              <a:rPr lang="zh-CN" altLang="en-US" sz="1050">
                <a:latin typeface="宋体" panose="02010600030101010101" pitchFamily="2" charset="-122"/>
                <a:ea typeface="宋体" panose="02010600030101010101" pitchFamily="2" charset="-122"/>
                <a:cs typeface="宋体" panose="02010600030101010101" pitchFamily="2" charset="-122"/>
              </a:rPr>
              <a:t>电池主要参数表</a:t>
            </a:r>
            <a:endParaRPr lang="zh-CN" altLang="en-US"/>
          </a:p>
        </p:txBody>
      </p:sp>
      <p:graphicFrame>
        <p:nvGraphicFramePr>
          <p:cNvPr id="2" name="表格 -1"/>
          <p:cNvGraphicFramePr/>
          <p:nvPr/>
        </p:nvGraphicFramePr>
        <p:xfrm>
          <a:off x="1623695" y="1972945"/>
          <a:ext cx="5488305" cy="3531870"/>
        </p:xfrm>
        <a:graphic>
          <a:graphicData uri="http://schemas.openxmlformats.org/drawingml/2006/table">
            <a:tbl>
              <a:tblPr firstRow="1" bandRow="1">
                <a:tableStyleId>{5940675A-B579-460E-94D1-54222C63F5DA}</a:tableStyleId>
              </a:tblPr>
              <a:tblGrid>
                <a:gridCol w="2829560"/>
                <a:gridCol w="2658745"/>
              </a:tblGrid>
              <a:tr h="302895">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型号</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36800MP-Fe</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7820">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型式</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锂离子电池</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8455">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额定容量 </a:t>
                      </a:r>
                      <a:r>
                        <a:rPr lang="en-US" altLang="zh-CN" sz="1000" b="1">
                          <a:latin typeface="宋体" panose="02010600030101010101" pitchFamily="2" charset="-122"/>
                          <a:ea typeface="宋体" panose="02010600030101010101" pitchFamily="2" charset="-122"/>
                          <a:cs typeface="宋体" panose="02010600030101010101" pitchFamily="2" charset="-122"/>
                        </a:rPr>
                        <a:t>(Ah)</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47</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8455">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标称电压（</a:t>
                      </a:r>
                      <a:r>
                        <a:rPr lang="en-US" altLang="zh-CN" sz="1000" b="1">
                          <a:latin typeface="宋体" panose="02010600030101010101" pitchFamily="2" charset="-122"/>
                          <a:ea typeface="宋体" panose="02010600030101010101" pitchFamily="2" charset="-122"/>
                          <a:cs typeface="宋体" panose="02010600030101010101" pitchFamily="2" charset="-122"/>
                        </a:rPr>
                        <a:t>V</a:t>
                      </a:r>
                      <a:r>
                        <a:rPr lang="zh-CN" altLang="en-US" sz="1000" b="1">
                          <a:latin typeface="宋体" panose="02010600030101010101" pitchFamily="2" charset="-122"/>
                          <a:ea typeface="宋体" panose="02010600030101010101" pitchFamily="2" charset="-122"/>
                          <a:cs typeface="宋体" panose="02010600030101010101" pitchFamily="2" charset="-122"/>
                        </a:rPr>
                        <a:t>）</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332</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240">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常规车速</a:t>
                      </a:r>
                      <a:r>
                        <a:rPr lang="en-US" altLang="zh-CN" sz="1000" b="1">
                          <a:latin typeface="宋体" panose="02010600030101010101" pitchFamily="2" charset="-122"/>
                          <a:ea typeface="宋体" panose="02010600030101010101" pitchFamily="2" charset="-122"/>
                          <a:cs typeface="宋体" panose="02010600030101010101" pitchFamily="2" charset="-122"/>
                        </a:rPr>
                        <a:t>/30min</a:t>
                      </a:r>
                      <a:r>
                        <a:rPr lang="zh-CN" altLang="en-US" sz="1000" b="1">
                          <a:latin typeface="宋体" panose="02010600030101010101" pitchFamily="2" charset="-122"/>
                          <a:ea typeface="宋体" panose="02010600030101010101" pitchFamily="2" charset="-122"/>
                          <a:cs typeface="宋体" panose="02010600030101010101" pitchFamily="2" charset="-122"/>
                        </a:rPr>
                        <a:t>最高车速</a:t>
                      </a:r>
                      <a:r>
                        <a:rPr lang="en-US" altLang="zh-CN" sz="1000" b="1">
                          <a:latin typeface="宋体" panose="02010600030101010101" pitchFamily="2" charset="-122"/>
                          <a:ea typeface="宋体" panose="02010600030101010101" pitchFamily="2" charset="-122"/>
                          <a:cs typeface="宋体" panose="02010600030101010101" pitchFamily="2" charset="-122"/>
                        </a:rPr>
                        <a:t>/</a:t>
                      </a:r>
                      <a:r>
                        <a:rPr lang="zh-CN" altLang="en-US" sz="1000" b="1">
                          <a:latin typeface="宋体" panose="02010600030101010101" pitchFamily="2" charset="-122"/>
                          <a:ea typeface="宋体" panose="02010600030101010101" pitchFamily="2" charset="-122"/>
                          <a:cs typeface="宋体" panose="02010600030101010101" pitchFamily="2" charset="-122"/>
                        </a:rPr>
                        <a:t>峰值功率电池放电倍率</a:t>
                      </a:r>
                      <a:r>
                        <a:rPr lang="en-US" altLang="zh-CN" sz="1000" b="1">
                          <a:latin typeface="宋体" panose="02010600030101010101" pitchFamily="2" charset="-122"/>
                          <a:ea typeface="宋体" panose="02010600030101010101" pitchFamily="2" charset="-122"/>
                          <a:cs typeface="宋体" panose="02010600030101010101" pitchFamily="2" charset="-122"/>
                        </a:rPr>
                        <a:t>(C)</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1C(</a:t>
                      </a:r>
                      <a:r>
                        <a:rPr lang="zh-CN" altLang="en-US" sz="1000" b="1">
                          <a:latin typeface="宋体" panose="02010600030101010101" pitchFamily="2" charset="-122"/>
                          <a:ea typeface="宋体" panose="02010600030101010101" pitchFamily="2" charset="-122"/>
                          <a:cs typeface="宋体" panose="02010600030101010101" pitchFamily="2" charset="-122"/>
                        </a:rPr>
                        <a:t>持续</a:t>
                      </a:r>
                      <a:r>
                        <a:rPr lang="en-US" altLang="zh-CN" sz="1000" b="1">
                          <a:latin typeface="宋体" panose="02010600030101010101" pitchFamily="2" charset="-122"/>
                          <a:ea typeface="宋体" panose="02010600030101010101" pitchFamily="2" charset="-122"/>
                          <a:cs typeface="宋体" panose="02010600030101010101" pitchFamily="2" charset="-122"/>
                        </a:rPr>
                        <a:t>)/2.2C(30min)/4C(15s)</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7820">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工作温度范围</a:t>
                      </a:r>
                      <a:r>
                        <a:rPr lang="en-US" altLang="zh-CN" sz="1000" b="1">
                          <a:latin typeface="宋体" panose="02010600030101010101" pitchFamily="2" charset="-122"/>
                          <a:ea typeface="宋体" panose="02010600030101010101" pitchFamily="2" charset="-122"/>
                          <a:cs typeface="宋体" panose="02010600030101010101" pitchFamily="2" charset="-122"/>
                        </a:rPr>
                        <a:t>(℃)</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-20</a:t>
                      </a:r>
                      <a:r>
                        <a:rPr lang="zh-CN" altLang="en-US" sz="1000" b="1">
                          <a:latin typeface="宋体" panose="02010600030101010101" pitchFamily="2" charset="-122"/>
                          <a:ea typeface="宋体" panose="02010600030101010101" pitchFamily="2" charset="-122"/>
                          <a:cs typeface="宋体" panose="02010600030101010101" pitchFamily="2" charset="-122"/>
                        </a:rPr>
                        <a:t>～</a:t>
                      </a:r>
                      <a:r>
                        <a:rPr lang="en-US" altLang="zh-CN" sz="1000" b="1">
                          <a:latin typeface="宋体" panose="02010600030101010101" pitchFamily="2" charset="-122"/>
                          <a:ea typeface="宋体" panose="02010600030101010101" pitchFamily="2" charset="-122"/>
                          <a:cs typeface="宋体" panose="02010600030101010101" pitchFamily="2" charset="-122"/>
                        </a:rPr>
                        <a:t>+55</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8455">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80%DOD</a:t>
                      </a:r>
                      <a:r>
                        <a:rPr lang="zh-CN" altLang="en-US" sz="1000" b="1">
                          <a:latin typeface="宋体" panose="02010600030101010101" pitchFamily="2" charset="-122"/>
                          <a:ea typeface="宋体" panose="02010600030101010101" pitchFamily="2" charset="-122"/>
                          <a:cs typeface="宋体" panose="02010600030101010101" pitchFamily="2" charset="-122"/>
                        </a:rPr>
                        <a:t>循环次数</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≥2000</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8455">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电池类型</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能量型</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7820">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单体标称容量（</a:t>
                      </a:r>
                      <a:r>
                        <a:rPr lang="en-US" altLang="zh-CN" sz="1000" b="1">
                          <a:latin typeface="宋体" panose="02010600030101010101" pitchFamily="2" charset="-122"/>
                          <a:ea typeface="宋体" panose="02010600030101010101" pitchFamily="2" charset="-122"/>
                          <a:cs typeface="宋体" panose="02010600030101010101" pitchFamily="2" charset="-122"/>
                        </a:rPr>
                        <a:t>Ah</a:t>
                      </a:r>
                      <a:r>
                        <a:rPr lang="zh-CN" altLang="en-US" sz="1000" b="1">
                          <a:latin typeface="宋体" panose="02010600030101010101" pitchFamily="2" charset="-122"/>
                          <a:ea typeface="宋体" panose="02010600030101010101" pitchFamily="2" charset="-122"/>
                          <a:cs typeface="宋体" panose="02010600030101010101" pitchFamily="2" charset="-122"/>
                        </a:rPr>
                        <a:t>）</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6.8</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8455">
                <a:tc>
                  <a:txBody>
                    <a:bodyPr/>
                    <a:lstStyle/>
                    <a:p>
                      <a:pPr indent="0">
                        <a:buNone/>
                      </a:pPr>
                      <a:r>
                        <a:rPr lang="zh-CN" altLang="en-US" sz="1000" b="1">
                          <a:latin typeface="宋体" panose="02010600030101010101" pitchFamily="2" charset="-122"/>
                          <a:ea typeface="宋体" panose="02010600030101010101" pitchFamily="2" charset="-122"/>
                          <a:cs typeface="宋体" panose="02010600030101010101" pitchFamily="2" charset="-122"/>
                        </a:rPr>
                        <a:t>单体标称电压（</a:t>
                      </a:r>
                      <a:r>
                        <a:rPr lang="en-US" altLang="zh-CN" sz="1000" b="1">
                          <a:latin typeface="宋体" panose="02010600030101010101" pitchFamily="2" charset="-122"/>
                          <a:ea typeface="宋体" panose="02010600030101010101" pitchFamily="2" charset="-122"/>
                          <a:cs typeface="宋体" panose="02010600030101010101" pitchFamily="2" charset="-122"/>
                        </a:rPr>
                        <a:t>V</a:t>
                      </a:r>
                      <a:r>
                        <a:rPr lang="zh-CN" altLang="en-US" sz="1000" b="1">
                          <a:latin typeface="宋体" panose="02010600030101010101" pitchFamily="2" charset="-122"/>
                          <a:ea typeface="宋体" panose="02010600030101010101" pitchFamily="2" charset="-122"/>
                          <a:cs typeface="宋体" panose="02010600030101010101" pitchFamily="2" charset="-122"/>
                        </a:rPr>
                        <a:t>）</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3.2</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4025" y="1266825"/>
            <a:ext cx="353885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3</a:t>
            </a:r>
            <a:r>
              <a:rPr sz="2400" b="1" dirty="0">
                <a:solidFill>
                  <a:schemeClr val="bg1"/>
                </a:solidFill>
                <a:latin typeface="宋体" panose="02010600030101010101" pitchFamily="2" charset="-122"/>
                <a:ea typeface="宋体" panose="02010600030101010101" pitchFamily="2" charset="-122"/>
              </a:rPr>
              <a:t>. 动力电池系统的安装</a:t>
            </a:r>
          </a:p>
        </p:txBody>
      </p:sp>
      <p:sp>
        <p:nvSpPr>
          <p:cNvPr id="100" name="文本框 99"/>
          <p:cNvSpPr txBox="1"/>
          <p:nvPr/>
        </p:nvSpPr>
        <p:spPr>
          <a:xfrm>
            <a:off x="929005" y="2211070"/>
            <a:ext cx="7078345" cy="1337945"/>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大部分电动汽车动力电池组一般安装在汽车底盘，这样会使整车重量分布均衡，重心下降，行驶更加平稳并且释放大量空间，提高了轿车的实用性能。</a:t>
            </a:r>
            <a:endParaRPr lang="zh-CN" altLang="en-US" sz="1800"/>
          </a:p>
        </p:txBody>
      </p:sp>
      <p:pic>
        <p:nvPicPr>
          <p:cNvPr id="1073743474" name="图片 88" descr="C:\Users\gei\Desktop\图片4_副本.png"/>
          <p:cNvPicPr>
            <a:picLocks noChangeAspect="1"/>
          </p:cNvPicPr>
          <p:nvPr/>
        </p:nvPicPr>
        <p:blipFill>
          <a:blip r:embed="rId2"/>
          <a:stretch>
            <a:fillRect/>
          </a:stretch>
        </p:blipFill>
        <p:spPr>
          <a:xfrm>
            <a:off x="1516380" y="3811270"/>
            <a:ext cx="2476500" cy="1809750"/>
          </a:xfrm>
          <a:prstGeom prst="rect">
            <a:avLst/>
          </a:prstGeom>
          <a:noFill/>
          <a:ln w="9525">
            <a:noFill/>
          </a:ln>
        </p:spPr>
      </p:pic>
      <p:pic>
        <p:nvPicPr>
          <p:cNvPr id="1073743475" name="图片 89"/>
          <p:cNvPicPr>
            <a:picLocks noChangeAspect="1"/>
          </p:cNvPicPr>
          <p:nvPr/>
        </p:nvPicPr>
        <p:blipFill>
          <a:blip r:embed="rId3" cstate="print"/>
          <a:srcRect t="10825"/>
          <a:stretch>
            <a:fillRect/>
          </a:stretch>
        </p:blipFill>
        <p:spPr>
          <a:xfrm>
            <a:off x="4861560" y="3694430"/>
            <a:ext cx="2545715" cy="1866265"/>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454025" y="1266825"/>
            <a:ext cx="413385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 动力电池系统安全性管控</a:t>
            </a:r>
          </a:p>
        </p:txBody>
      </p:sp>
      <p:sp>
        <p:nvSpPr>
          <p:cNvPr id="2" name="文本框 1"/>
          <p:cNvSpPr txBox="1"/>
          <p:nvPr/>
        </p:nvSpPr>
        <p:spPr>
          <a:xfrm>
            <a:off x="1255395" y="2275840"/>
            <a:ext cx="6710680" cy="2999740"/>
          </a:xfrm>
          <a:prstGeom prst="rect">
            <a:avLst/>
          </a:prstGeom>
          <a:noFill/>
          <a:ln w="9525">
            <a:noFill/>
          </a:ln>
        </p:spPr>
        <p:txBody>
          <a:bodyPr wrap="square">
            <a:spAutoFit/>
          </a:bodyPr>
          <a:lstStyle/>
          <a:p>
            <a:pPr algn="just">
              <a:lnSpc>
                <a:spcPct val="150000"/>
              </a:lnSpc>
            </a:pPr>
            <a:r>
              <a:rPr lang="en-US" altLang="zh-CN" sz="1200">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b="1">
                <a:latin typeface="宋体" panose="02010600030101010101" pitchFamily="2" charset="-122"/>
                <a:ea typeface="宋体" panose="02010600030101010101" pitchFamily="2" charset="-122"/>
                <a:cs typeface="宋体" panose="02010600030101010101" pitchFamily="2" charset="-122"/>
              </a:rPr>
              <a:t>动力电池系统产品的安全包含电气安全、机械安全、功能安全和化学安全四个方面。</a:t>
            </a:r>
            <a:r>
              <a:rPr lang="zh-CN" altLang="en-US" sz="1800">
                <a:latin typeface="宋体" panose="02010600030101010101" pitchFamily="2" charset="-122"/>
                <a:ea typeface="宋体" panose="02010600030101010101" pitchFamily="2" charset="-122"/>
                <a:cs typeface="宋体" panose="02010600030101010101" pitchFamily="2" charset="-122"/>
              </a:rPr>
              <a:t>电气安全方面有过电流</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外部短路保护、绝缘阻抗和抗电强度、直接接触和间接接触（等电位）、高压标识等。机械安全方面有密封（</a:t>
            </a:r>
            <a:r>
              <a:rPr lang="en-US" altLang="zh-CN" sz="1800">
                <a:latin typeface="宋体" panose="02010600030101010101" pitchFamily="2" charset="-122"/>
                <a:ea typeface="宋体" panose="02010600030101010101" pitchFamily="2" charset="-122"/>
                <a:cs typeface="宋体" panose="02010600030101010101" pitchFamily="2" charset="-122"/>
              </a:rPr>
              <a:t>IP</a:t>
            </a:r>
            <a:r>
              <a:rPr lang="zh-CN" altLang="en-US" sz="1800">
                <a:latin typeface="宋体" panose="02010600030101010101" pitchFamily="2" charset="-122"/>
                <a:ea typeface="宋体" panose="02010600030101010101" pitchFamily="2" charset="-122"/>
                <a:cs typeface="宋体" panose="02010600030101010101" pitchFamily="2" charset="-122"/>
              </a:rPr>
              <a:t>等级）、耐振动、耐冲击、碰撞防护、防爆等。功能安全方面有过电压、欠电压保护、过温保护、过电流保护、碰撞过程中断开高压、</a:t>
            </a:r>
            <a:r>
              <a:rPr lang="en-US" altLang="zh-CN" sz="1800">
                <a:latin typeface="宋体" panose="02010600030101010101" pitchFamily="2" charset="-122"/>
                <a:ea typeface="宋体" panose="02010600030101010101" pitchFamily="2" charset="-122"/>
                <a:cs typeface="宋体" panose="02010600030101010101" pitchFamily="2" charset="-122"/>
              </a:rPr>
              <a:t>ASIL</a:t>
            </a:r>
            <a:r>
              <a:rPr lang="zh-CN" altLang="en-US" sz="1800">
                <a:latin typeface="宋体" panose="02010600030101010101" pitchFamily="2" charset="-122"/>
                <a:ea typeface="宋体" panose="02010600030101010101" pitchFamily="2" charset="-122"/>
                <a:cs typeface="宋体" panose="02010600030101010101" pitchFamily="2" charset="-122"/>
              </a:rPr>
              <a:t>等级等。化学安全方面有材料阻燃等级、电芯安全要求、危险物品的标识等。</a:t>
            </a:r>
            <a:endParaRPr lang="zh-CN"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454025" y="1266825"/>
            <a:ext cx="413385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 动力电池系统安全性管控</a:t>
            </a:r>
          </a:p>
        </p:txBody>
      </p:sp>
      <p:sp>
        <p:nvSpPr>
          <p:cNvPr id="7" name="矩形 6"/>
          <p:cNvSpPr/>
          <p:nvPr/>
        </p:nvSpPr>
        <p:spPr>
          <a:xfrm>
            <a:off x="877570" y="1860550"/>
            <a:ext cx="51581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）模组材料安全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0" name="文本框 99"/>
          <p:cNvSpPr txBox="1"/>
          <p:nvPr/>
        </p:nvSpPr>
        <p:spPr>
          <a:xfrm>
            <a:off x="1322705" y="2492375"/>
            <a:ext cx="6535420" cy="922020"/>
          </a:xfrm>
          <a:prstGeom prst="rect">
            <a:avLst/>
          </a:prstGeom>
          <a:noFill/>
          <a:ln w="9525">
            <a:noFill/>
          </a:ln>
        </p:spPr>
        <p:txBody>
          <a:bodyPr wrap="square">
            <a:spAutoFit/>
          </a:bodyPr>
          <a:lstStyle/>
          <a:p>
            <a:pPr algn="just"/>
            <a:r>
              <a:rPr lang="en-US" altLang="zh-CN" sz="1200">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所有模组材料皆耐高温、耐腐蚀、防火等级高，一般模组上盖、外壳采用绝缘性、高低温特性和阻燃特性好的非金属材料，底板（盘）采用强度、刚度和疲劳特性好的铝合金材料。</a:t>
            </a:r>
            <a:endParaRPr lang="zh-CN" altLang="en-US" sz="1800"/>
          </a:p>
        </p:txBody>
      </p:sp>
      <p:sp>
        <p:nvSpPr>
          <p:cNvPr id="3" name="矩形 2"/>
          <p:cNvSpPr/>
          <p:nvPr/>
        </p:nvSpPr>
        <p:spPr>
          <a:xfrm>
            <a:off x="877570" y="3703955"/>
            <a:ext cx="51581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）结构安全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4" name="文本框 3"/>
          <p:cNvSpPr txBox="1"/>
          <p:nvPr/>
        </p:nvSpPr>
        <p:spPr>
          <a:xfrm>
            <a:off x="1477645" y="4297045"/>
            <a:ext cx="6380480" cy="922020"/>
          </a:xfrm>
          <a:prstGeom prst="rect">
            <a:avLst/>
          </a:prstGeom>
          <a:noFill/>
          <a:ln w="9525">
            <a:noFill/>
          </a:ln>
        </p:spPr>
        <p:txBody>
          <a:bodyPr wrap="square">
            <a:spAutoFit/>
          </a:bodyPr>
          <a:lstStyle/>
          <a:p>
            <a:pPr indent="304800" algn="just"/>
            <a:r>
              <a:rPr lang="zh-CN" altLang="en-US" sz="1800">
                <a:latin typeface="宋体" panose="02010600030101010101" pitchFamily="2" charset="-122"/>
                <a:ea typeface="宋体" panose="02010600030101010101" pitchFamily="2" charset="-122"/>
                <a:cs typeface="宋体" panose="02010600030101010101" pitchFamily="2" charset="-122"/>
              </a:rPr>
              <a:t>网状、笼状的模组框架牢牢锁住电池单元体。模组通过加强板固定在箱体承重结构上，确保突发状态下电池单体或模组不会脱落。托盘采用加强筋设计和壁厚冗余设计以加强安全性。</a:t>
            </a:r>
            <a:endParaRPr lang="zh-CN" altLang="en-US" sz="1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454025" y="1266825"/>
            <a:ext cx="413385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 动力电池系统安全性管控</a:t>
            </a:r>
          </a:p>
        </p:txBody>
      </p:sp>
      <p:sp>
        <p:nvSpPr>
          <p:cNvPr id="7" name="矩形 6"/>
          <p:cNvSpPr/>
          <p:nvPr/>
        </p:nvSpPr>
        <p:spPr>
          <a:xfrm>
            <a:off x="877570" y="2054860"/>
            <a:ext cx="51581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）防爆安全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0" name="文本框 99"/>
          <p:cNvSpPr txBox="1"/>
          <p:nvPr/>
        </p:nvSpPr>
        <p:spPr>
          <a:xfrm>
            <a:off x="1333500" y="2767965"/>
            <a:ext cx="6477000" cy="922020"/>
          </a:xfrm>
          <a:prstGeom prst="rect">
            <a:avLst/>
          </a:prstGeom>
          <a:noFill/>
          <a:ln w="9525">
            <a:noFill/>
          </a:ln>
        </p:spPr>
        <p:txBody>
          <a:bodyPr wrap="square">
            <a:spAutoFit/>
          </a:bodyPr>
          <a:lstStyle/>
          <a:p>
            <a:pPr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主动防爆通道设计，确保电池单体喷发的气、液能迅速排出，防止短路或局部过热导致的燃烧事故。箱体增加泄气阀设计及密封保压测试装置。</a:t>
            </a:r>
            <a:endParaRPr lang="zh-CN" altLang="en-US" sz="1800"/>
          </a:p>
        </p:txBody>
      </p:sp>
      <p:sp>
        <p:nvSpPr>
          <p:cNvPr id="3" name="矩形 2"/>
          <p:cNvSpPr/>
          <p:nvPr/>
        </p:nvSpPr>
        <p:spPr>
          <a:xfrm>
            <a:off x="877570" y="4034155"/>
            <a:ext cx="51581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）HV连接可靠性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4" name="文本框 3"/>
          <p:cNvSpPr txBox="1"/>
          <p:nvPr/>
        </p:nvSpPr>
        <p:spPr>
          <a:xfrm>
            <a:off x="1333500" y="4648835"/>
            <a:ext cx="6690360" cy="1198880"/>
          </a:xfrm>
          <a:prstGeom prst="rect">
            <a:avLst/>
          </a:prstGeom>
          <a:noFill/>
          <a:ln w="9525">
            <a:noFill/>
          </a:ln>
        </p:spPr>
        <p:txBody>
          <a:bodyPr wrap="square">
            <a:spAutoFit/>
          </a:bodyPr>
          <a:lstStyle/>
          <a:p>
            <a:pPr indent="304800"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模组内电压采集线通过稳固螺栓与极片连接，设计专用的走线通道，用于隔离电压回路，防止高低压回路的短接事故。单体电池间的极连采用先进的激光焊接连接方式，确保高压回路稳定可靠。</a:t>
            </a:r>
            <a:endParaRPr lang="zh-CN" altLang="en-U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454025" y="1266825"/>
            <a:ext cx="413385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 动力电池系统安全性管控</a:t>
            </a:r>
          </a:p>
        </p:txBody>
      </p:sp>
      <p:sp>
        <p:nvSpPr>
          <p:cNvPr id="7" name="矩形 6"/>
          <p:cNvSpPr/>
          <p:nvPr/>
        </p:nvSpPr>
        <p:spPr>
          <a:xfrm>
            <a:off x="877570" y="2054860"/>
            <a:ext cx="51581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）BMS主动安全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0" name="文本框 99"/>
          <p:cNvSpPr txBox="1"/>
          <p:nvPr/>
        </p:nvSpPr>
        <p:spPr>
          <a:xfrm>
            <a:off x="1391920" y="3097530"/>
            <a:ext cx="6360795" cy="1337945"/>
          </a:xfrm>
          <a:prstGeom prst="rect">
            <a:avLst/>
          </a:prstGeom>
          <a:noFill/>
          <a:ln w="9525">
            <a:noFill/>
          </a:ln>
        </p:spPr>
        <p:txBody>
          <a:bodyPr wrap="square">
            <a:spAutoFit/>
          </a:bodyPr>
          <a:lstStyle/>
          <a:p>
            <a:pPr>
              <a:lnSpc>
                <a:spcPct val="150000"/>
              </a:lnSpc>
            </a:pPr>
            <a:r>
              <a:rPr lang="en-US" altLang="zh-CN" sz="12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通过模糊温度控制技术，使系统内任一模组内部温度差在±2℃之内。BMS紧急情况的主动保护功能，如单体电池过充、过放、绝缘、温度过高，温差大等状态。</a:t>
            </a:r>
            <a:endParaRPr lang="zh-CN" altLang="en-US" sz="1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537210" y="1233805"/>
            <a:ext cx="477901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 纯电动汽车的能量管理系统</a:t>
            </a:r>
          </a:p>
        </p:txBody>
      </p:sp>
      <p:sp>
        <p:nvSpPr>
          <p:cNvPr id="100" name="文本框 99"/>
          <p:cNvSpPr txBox="1"/>
          <p:nvPr/>
        </p:nvSpPr>
        <p:spPr>
          <a:xfrm>
            <a:off x="1064260" y="2062480"/>
            <a:ext cx="6711315" cy="4076700"/>
          </a:xfrm>
          <a:prstGeom prst="rect">
            <a:avLst/>
          </a:prstGeom>
          <a:noFill/>
          <a:ln w="9525">
            <a:noFill/>
          </a:ln>
        </p:spPr>
        <p:txBody>
          <a:bodyPr wrap="square">
            <a:spAutoFit/>
          </a:bodyPr>
          <a:lstStyle/>
          <a:p>
            <a:pPr>
              <a:lnSpc>
                <a:spcPct val="120000"/>
              </a:lnSpc>
            </a:pPr>
            <a:r>
              <a:rPr lang="en-US" altLang="zh-CN" sz="1800" b="1">
                <a:latin typeface="宋体" panose="02010600030101010101" pitchFamily="2" charset="-122"/>
                <a:ea typeface="宋体" panose="02010600030101010101" pitchFamily="2" charset="-122"/>
                <a:cs typeface="宋体" panose="02010600030101010101" pitchFamily="2" charset="-122"/>
              </a:rPr>
              <a:t>(1)</a:t>
            </a:r>
            <a:r>
              <a:rPr lang="zh-CN" altLang="en-US" sz="1800" b="1">
                <a:latin typeface="宋体" panose="02010600030101010101" pitchFamily="2" charset="-122"/>
                <a:ea typeface="宋体" panose="02010600030101010101" pitchFamily="2" charset="-122"/>
                <a:cs typeface="宋体" panose="02010600030101010101" pitchFamily="2" charset="-122"/>
              </a:rPr>
              <a:t>电池剩余电量估算</a:t>
            </a:r>
            <a:r>
              <a:rPr lang="zh-CN" altLang="en-US" sz="1800">
                <a:latin typeface="宋体" panose="02010600030101010101" pitchFamily="2" charset="-122"/>
                <a:ea typeface="宋体" panose="02010600030101010101" pitchFamily="2" charset="-122"/>
                <a:cs typeface="宋体" panose="02010600030101010101" pitchFamily="2" charset="-122"/>
              </a:rPr>
              <a:t>：在电池管理系统中占据重要的地位，是电池管理系统中软件处理的核心部分。</a:t>
            </a:r>
          </a:p>
          <a:p>
            <a:pPr>
              <a:lnSpc>
                <a:spcPct val="120000"/>
              </a:lnSpc>
            </a:pPr>
            <a:r>
              <a:rPr lang="en-US" altLang="zh-CN" sz="1800" b="1">
                <a:latin typeface="宋体" panose="02010600030101010101" pitchFamily="2" charset="-122"/>
                <a:cs typeface="宋体" panose="02010600030101010101" pitchFamily="2" charset="-122"/>
                <a:sym typeface="+mn-ea"/>
              </a:rPr>
              <a:t>(2)</a:t>
            </a:r>
            <a:r>
              <a:rPr lang="zh-CN" altLang="en-US" sz="1800" b="1">
                <a:latin typeface="宋体" panose="02010600030101010101" pitchFamily="2" charset="-122"/>
                <a:ea typeface="宋体" panose="02010600030101010101" pitchFamily="2" charset="-122"/>
                <a:cs typeface="宋体" panose="02010600030101010101" pitchFamily="2" charset="-122"/>
              </a:rPr>
              <a:t> 预测行驶里程</a:t>
            </a:r>
            <a:r>
              <a:rPr lang="zh-CN" altLang="en-US" sz="1800">
                <a:latin typeface="宋体" panose="02010600030101010101" pitchFamily="2" charset="-122"/>
                <a:ea typeface="宋体" panose="02010600030101010101" pitchFamily="2" charset="-122"/>
                <a:cs typeface="宋体" panose="02010600030101010101" pitchFamily="2" charset="-122"/>
              </a:rPr>
              <a:t>：驾驶人员通过智能预测系统来选择自己所要行驶里程及运行工况，方便驾驶人员操作。</a:t>
            </a:r>
          </a:p>
          <a:p>
            <a:pPr>
              <a:lnSpc>
                <a:spcPct val="120000"/>
              </a:lnSpc>
            </a:pPr>
            <a:r>
              <a:rPr lang="en-US" altLang="zh-CN" sz="1800" b="1">
                <a:latin typeface="宋体" panose="02010600030101010101" pitchFamily="2" charset="-122"/>
                <a:ea typeface="宋体" panose="02010600030101010101" pitchFamily="2" charset="-122"/>
                <a:cs typeface="宋体" panose="02010600030101010101" pitchFamily="2" charset="-122"/>
              </a:rPr>
              <a:t>(3)</a:t>
            </a:r>
            <a:r>
              <a:rPr lang="zh-CN" altLang="en-US" sz="1800" b="1">
                <a:latin typeface="宋体" panose="02010600030101010101" pitchFamily="2" charset="-122"/>
                <a:ea typeface="宋体" panose="02010600030101010101" pitchFamily="2" charset="-122"/>
                <a:cs typeface="宋体" panose="02010600030101010101" pitchFamily="2" charset="-122"/>
              </a:rPr>
              <a:t>电池故障诊断系统</a:t>
            </a:r>
            <a:r>
              <a:rPr lang="zh-CN" altLang="en-US" sz="1800">
                <a:latin typeface="宋体" panose="02010600030101010101" pitchFamily="2" charset="-122"/>
                <a:ea typeface="宋体" panose="02010600030101010101" pitchFamily="2" charset="-122"/>
                <a:cs typeface="宋体" panose="02010600030101010101" pitchFamily="2" charset="-122"/>
              </a:rPr>
              <a:t>：主要针对电池组中的单个蓄电池进行诊断，以便用户适时维护、更换，使汽车保持良好的运行工况。</a:t>
            </a:r>
          </a:p>
          <a:p>
            <a:pPr>
              <a:lnSpc>
                <a:spcPct val="120000"/>
              </a:lnSpc>
            </a:pPr>
            <a:r>
              <a:rPr lang="en-US" altLang="zh-CN" sz="1800" b="1">
                <a:latin typeface="宋体" panose="02010600030101010101" pitchFamily="2" charset="-122"/>
                <a:cs typeface="宋体" panose="02010600030101010101" pitchFamily="2" charset="-122"/>
                <a:sym typeface="+mn-ea"/>
              </a:rPr>
              <a:t>(4)</a:t>
            </a:r>
            <a:r>
              <a:rPr lang="zh-CN" altLang="en-US" sz="1800" b="1">
                <a:latin typeface="宋体" panose="02010600030101010101" pitchFamily="2" charset="-122"/>
                <a:ea typeface="宋体" panose="02010600030101010101" pitchFamily="2" charset="-122"/>
                <a:cs typeface="宋体" panose="02010600030101010101" pitchFamily="2" charset="-122"/>
              </a:rPr>
              <a:t> 短路保护</a:t>
            </a:r>
            <a:r>
              <a:rPr lang="zh-CN" altLang="en-US" sz="1800">
                <a:latin typeface="宋体" panose="02010600030101010101" pitchFamily="2" charset="-122"/>
                <a:ea typeface="宋体" panose="02010600030101010101" pitchFamily="2" charset="-122"/>
                <a:cs typeface="宋体" panose="02010600030101010101" pitchFamily="2" charset="-122"/>
              </a:rPr>
              <a:t>：电动汽车工作电压较高，一般为337V左右，因此电池管理系统应具有监控主回路供电状况的功能，以防止短路给设备及人造成伤害。</a:t>
            </a:r>
          </a:p>
          <a:p>
            <a:pPr>
              <a:lnSpc>
                <a:spcPct val="120000"/>
              </a:lnSpc>
            </a:pPr>
            <a:r>
              <a:rPr lang="en-US" altLang="zh-CN" sz="1800" b="1">
                <a:latin typeface="宋体" panose="02010600030101010101" pitchFamily="2" charset="-122"/>
                <a:cs typeface="宋体" panose="02010600030101010101" pitchFamily="2" charset="-122"/>
                <a:sym typeface="+mn-ea"/>
              </a:rPr>
              <a:t>(5)</a:t>
            </a:r>
            <a:r>
              <a:rPr lang="zh-CN" altLang="en-US" sz="1800" b="1">
                <a:latin typeface="宋体" panose="02010600030101010101" pitchFamily="2" charset="-122"/>
                <a:ea typeface="宋体" panose="02010600030101010101" pitchFamily="2" charset="-122"/>
                <a:cs typeface="宋体" panose="02010600030101010101" pitchFamily="2" charset="-122"/>
              </a:rPr>
              <a:t> 显示报警功能</a:t>
            </a:r>
            <a:r>
              <a:rPr lang="zh-CN" altLang="en-US" sz="1800">
                <a:latin typeface="宋体" panose="02010600030101010101" pitchFamily="2" charset="-122"/>
                <a:ea typeface="宋体" panose="02010600030101010101" pitchFamily="2" charset="-122"/>
                <a:cs typeface="宋体" panose="02010600030101010101" pitchFamily="2" charset="-122"/>
              </a:rPr>
              <a:t>：经ECU运算处理后，把电池运行工况、等相关信息发送到显示单元，进行人机交换处理。</a:t>
            </a:r>
          </a:p>
          <a:p>
            <a:pPr>
              <a:lnSpc>
                <a:spcPct val="120000"/>
              </a:lnSpc>
            </a:pPr>
            <a:r>
              <a:rPr lang="en-US" altLang="zh-CN" sz="1800" b="1">
                <a:latin typeface="宋体" panose="02010600030101010101" pitchFamily="2" charset="-122"/>
                <a:cs typeface="宋体" panose="02010600030101010101" pitchFamily="2" charset="-122"/>
                <a:sym typeface="+mn-ea"/>
              </a:rPr>
              <a:t>(6)</a:t>
            </a:r>
            <a:r>
              <a:rPr lang="zh-CN" altLang="en-US" sz="1800" b="1">
                <a:latin typeface="宋体" panose="02010600030101010101" pitchFamily="2" charset="-122"/>
                <a:ea typeface="宋体" panose="02010600030101010101" pitchFamily="2" charset="-122"/>
                <a:cs typeface="宋体" panose="02010600030101010101" pitchFamily="2" charset="-122"/>
              </a:rPr>
              <a:t> 实时跟踪监测电池系统运行状态参数。</a:t>
            </a:r>
            <a:endParaRPr lang="zh-CN" altLang="en-US" sz="1800" b="1"/>
          </a:p>
        </p:txBody>
      </p:sp>
      <p:sp>
        <p:nvSpPr>
          <p:cNvPr id="2" name="文本框 1"/>
          <p:cNvSpPr txBox="1"/>
          <p:nvPr/>
        </p:nvSpPr>
        <p:spPr>
          <a:xfrm>
            <a:off x="1064260" y="1694180"/>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功能：</a:t>
            </a:r>
            <a:endParaRPr lang="zh-CN" altLang="en-US" sz="1800"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537210" y="1233805"/>
            <a:ext cx="477901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3. 电池系统热管理系统</a:t>
            </a:r>
          </a:p>
        </p:txBody>
      </p:sp>
      <p:sp>
        <p:nvSpPr>
          <p:cNvPr id="3" name="文本框 2"/>
          <p:cNvSpPr txBox="1"/>
          <p:nvPr/>
        </p:nvSpPr>
        <p:spPr>
          <a:xfrm>
            <a:off x="1226185" y="1844040"/>
            <a:ext cx="6691630" cy="1753235"/>
          </a:xfrm>
          <a:prstGeom prst="rect">
            <a:avLst/>
          </a:prstGeom>
          <a:noFill/>
          <a:ln w="9525">
            <a:noFill/>
          </a:ln>
        </p:spPr>
        <p:txBody>
          <a:bodyPr wrap="square">
            <a:spAutoFit/>
          </a:bodyPr>
          <a:lstStyle/>
          <a:p>
            <a:pPr>
              <a:lnSpc>
                <a:spcPct val="150000"/>
              </a:lnSpc>
            </a:pPr>
            <a:r>
              <a:rPr lang="en-US" altLang="zh-CN" sz="12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过高或过低的温度都将直接影响动力电池的使用寿命和性能，并有可能导致电池系统的安全问题，并且电池箱内温度场的长久不均匀分布将造成各电池模块、单体间性能的不均衡，</a:t>
            </a:r>
            <a:r>
              <a:rPr lang="zh-CN" altLang="en-US" sz="1800" b="1">
                <a:latin typeface="宋体" panose="02010600030101010101" pitchFamily="2" charset="-122"/>
                <a:ea typeface="宋体" panose="02010600030101010101" pitchFamily="2" charset="-122"/>
                <a:cs typeface="宋体" panose="02010600030101010101" pitchFamily="2" charset="-122"/>
              </a:rPr>
              <a:t>因此电池热管理系统对于电动车辆动力电池系统而言是必需的。</a:t>
            </a:r>
            <a:endParaRPr lang="zh-CN" altLang="en-US" sz="1800" b="1"/>
          </a:p>
        </p:txBody>
      </p:sp>
      <p:sp>
        <p:nvSpPr>
          <p:cNvPr id="4" name="文本框 3"/>
          <p:cNvSpPr txBox="1"/>
          <p:nvPr/>
        </p:nvSpPr>
        <p:spPr>
          <a:xfrm>
            <a:off x="1657350" y="3793490"/>
            <a:ext cx="5080000" cy="368300"/>
          </a:xfrm>
          <a:prstGeom prst="rect">
            <a:avLst/>
          </a:prstGeom>
          <a:noFill/>
          <a:ln w="9525">
            <a:noFill/>
          </a:ln>
        </p:spPr>
        <p:txBody>
          <a:bodyPr wrap="square">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电池组热管理系统有如下</a:t>
            </a:r>
            <a:r>
              <a:rPr lang="en-US" altLang="zh-CN" sz="1800" b="1">
                <a:latin typeface="宋体" panose="02010600030101010101" pitchFamily="2" charset="-122"/>
                <a:ea typeface="宋体" panose="02010600030101010101" pitchFamily="2" charset="-122"/>
                <a:cs typeface="宋体" panose="02010600030101010101" pitchFamily="2" charset="-122"/>
              </a:rPr>
              <a:t>5</a:t>
            </a:r>
            <a:r>
              <a:rPr lang="zh-CN" altLang="en-US" sz="1800" b="1">
                <a:latin typeface="宋体" panose="02010600030101010101" pitchFamily="2" charset="-122"/>
                <a:ea typeface="宋体" panose="02010600030101010101" pitchFamily="2" charset="-122"/>
                <a:cs typeface="宋体" panose="02010600030101010101" pitchFamily="2" charset="-122"/>
              </a:rPr>
              <a:t>项主要功能</a:t>
            </a:r>
            <a:r>
              <a:rPr lang="en-US" altLang="zh-CN" sz="1800" b="1">
                <a:latin typeface="宋体" panose="02010600030101010101" pitchFamily="2" charset="-122"/>
                <a:ea typeface="宋体" panose="02010600030101010101" pitchFamily="2" charset="-122"/>
                <a:cs typeface="宋体" panose="02010600030101010101" pitchFamily="2" charset="-122"/>
              </a:rPr>
              <a:t>:</a:t>
            </a:r>
          </a:p>
        </p:txBody>
      </p:sp>
      <p:sp>
        <p:nvSpPr>
          <p:cNvPr id="5" name="文本框 4"/>
          <p:cNvSpPr txBox="1"/>
          <p:nvPr/>
        </p:nvSpPr>
        <p:spPr>
          <a:xfrm>
            <a:off x="2032000" y="4300855"/>
            <a:ext cx="5080000" cy="1476375"/>
          </a:xfrm>
          <a:prstGeom prst="rect">
            <a:avLst/>
          </a:prstGeom>
          <a:noFill/>
          <a:ln w="9525">
            <a:noFill/>
          </a:ln>
        </p:spPr>
        <p:txBody>
          <a:bodyPr>
            <a:spAutoFit/>
          </a:bodyPr>
          <a:lstStyle/>
          <a:p>
            <a:pPr marL="228600" indent="-228600" algn="l"/>
            <a:r>
              <a:rPr lang="en-US" altLang="zh-CN" sz="1800">
                <a:latin typeface="宋体" panose="02010600030101010101" pitchFamily="2" charset="-122"/>
                <a:ea typeface="宋体" panose="02010600030101010101" pitchFamily="2" charset="-122"/>
                <a:cs typeface="宋体" panose="02010600030101010101" pitchFamily="2" charset="-122"/>
              </a:rPr>
              <a:t>(1)  </a:t>
            </a:r>
            <a:r>
              <a:rPr lang="zh-CN" altLang="en-US" sz="1800">
                <a:latin typeface="宋体" panose="02010600030101010101" pitchFamily="2" charset="-122"/>
                <a:ea typeface="宋体" panose="02010600030101010101" pitchFamily="2" charset="-122"/>
                <a:cs typeface="宋体" panose="02010600030101010101" pitchFamily="2" charset="-122"/>
              </a:rPr>
              <a:t>电池温度的准确测量和监控。</a:t>
            </a:r>
          </a:p>
          <a:p>
            <a:pPr marL="228600" indent="-228600" algn="l"/>
            <a:r>
              <a:rPr lang="en-US" altLang="zh-CN" sz="1800">
                <a:latin typeface="宋体" panose="02010600030101010101" pitchFamily="2" charset="-122"/>
                <a:ea typeface="宋体" panose="02010600030101010101" pitchFamily="2" charset="-122"/>
                <a:cs typeface="宋体" panose="02010600030101010101" pitchFamily="2" charset="-122"/>
              </a:rPr>
              <a:t>(2)  </a:t>
            </a:r>
            <a:r>
              <a:rPr lang="zh-CN" altLang="en-US" sz="1800">
                <a:latin typeface="宋体" panose="02010600030101010101" pitchFamily="2" charset="-122"/>
                <a:ea typeface="宋体" panose="02010600030101010101" pitchFamily="2" charset="-122"/>
                <a:cs typeface="宋体" panose="02010600030101010101" pitchFamily="2" charset="-122"/>
              </a:rPr>
              <a:t>电池组温度过高时的有效散热和通风。</a:t>
            </a:r>
          </a:p>
          <a:p>
            <a:pPr marL="228600" indent="-228600" algn="l"/>
            <a:r>
              <a:rPr lang="en-US" altLang="zh-CN" sz="1800">
                <a:latin typeface="宋体" panose="02010600030101010101" pitchFamily="2" charset="-122"/>
                <a:ea typeface="宋体" panose="02010600030101010101" pitchFamily="2" charset="-122"/>
                <a:cs typeface="宋体" panose="02010600030101010101" pitchFamily="2" charset="-122"/>
              </a:rPr>
              <a:t>(3)  </a:t>
            </a:r>
            <a:r>
              <a:rPr lang="zh-CN" altLang="en-US" sz="1800">
                <a:latin typeface="宋体" panose="02010600030101010101" pitchFamily="2" charset="-122"/>
                <a:ea typeface="宋体" panose="02010600030101010101" pitchFamily="2" charset="-122"/>
                <a:cs typeface="宋体" panose="02010600030101010101" pitchFamily="2" charset="-122"/>
              </a:rPr>
              <a:t>低温条件下的快速加热。</a:t>
            </a:r>
          </a:p>
          <a:p>
            <a:pPr marL="228600" indent="-228600" algn="l"/>
            <a:r>
              <a:rPr lang="en-US" altLang="zh-CN" sz="1800">
                <a:latin typeface="宋体" panose="02010600030101010101" pitchFamily="2" charset="-122"/>
                <a:ea typeface="宋体" panose="02010600030101010101" pitchFamily="2" charset="-122"/>
                <a:cs typeface="宋体" panose="02010600030101010101" pitchFamily="2" charset="-122"/>
              </a:rPr>
              <a:t>(4)  </a:t>
            </a:r>
            <a:r>
              <a:rPr lang="zh-CN" altLang="en-US" sz="1800">
                <a:latin typeface="宋体" panose="02010600030101010101" pitchFamily="2" charset="-122"/>
                <a:ea typeface="宋体" panose="02010600030101010101" pitchFamily="2" charset="-122"/>
                <a:cs typeface="宋体" panose="02010600030101010101" pitchFamily="2" charset="-122"/>
              </a:rPr>
              <a:t>有害气体产生时的有效通风。</a:t>
            </a:r>
          </a:p>
          <a:p>
            <a:pPr marL="228600" indent="-228600" algn="l"/>
            <a:r>
              <a:rPr lang="en-US" altLang="zh-CN" sz="1800">
                <a:latin typeface="宋体" panose="02010600030101010101" pitchFamily="2" charset="-122"/>
                <a:ea typeface="宋体" panose="02010600030101010101" pitchFamily="2" charset="-122"/>
                <a:cs typeface="宋体" panose="02010600030101010101" pitchFamily="2" charset="-122"/>
              </a:rPr>
              <a:t>(5)  </a:t>
            </a:r>
            <a:r>
              <a:rPr lang="zh-CN" altLang="en-US" sz="1800">
                <a:latin typeface="宋体" panose="02010600030101010101" pitchFamily="2" charset="-122"/>
                <a:ea typeface="宋体" panose="02010600030101010101" pitchFamily="2" charset="-122"/>
                <a:cs typeface="宋体" panose="02010600030101010101" pitchFamily="2" charset="-122"/>
              </a:rPr>
              <a:t>保证电池组温度场的均匀分布。</a:t>
            </a:r>
            <a:endParaRPr lang="zh-CN" altLang="en-US" sz="1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占位符 8"/>
          <p:cNvSpPr>
            <a:spLocks noGrp="1"/>
          </p:cNvSpPr>
          <p:nvPr>
            <p:ph type="body" sz="half"/>
          </p:nvPr>
        </p:nvSpPr>
        <p:spPr>
          <a:xfrm>
            <a:off x="2540000" y="1520825"/>
            <a:ext cx="6604000" cy="687388"/>
          </a:xfrm>
        </p:spPr>
        <p:txBody>
          <a:bodyPr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indent="-342900" eaLnBrk="1" hangingPunct="1">
              <a:buNone/>
            </a:pPr>
            <a:r>
              <a:rPr lang="zh-CN" altLang="en-US" sz="4000" dirty="0">
                <a:ea typeface="微软雅黑" panose="020B0503020204020204" pitchFamily="34" charset="-122"/>
              </a:rPr>
              <a:t>动力电池基本检查</a:t>
            </a:r>
          </a:p>
        </p:txBody>
      </p:sp>
      <p:sp>
        <p:nvSpPr>
          <p:cNvPr id="11" name="文本占位符 10"/>
          <p:cNvSpPr>
            <a:spLocks noGrp="1"/>
          </p:cNvSpPr>
          <p:nvPr>
            <p:ph type="body" sz="half" idx="4294967295"/>
          </p:nvPr>
        </p:nvSpPr>
        <p:spPr>
          <a:xfrm>
            <a:off x="423863" y="2559050"/>
            <a:ext cx="5093359" cy="3584575"/>
          </a:xfrm>
          <a:prstGeom prst="rect">
            <a:avLst/>
          </a:prstGeom>
          <a:solidFill>
            <a:schemeClr val="lt1"/>
          </a:solidFill>
          <a:ln>
            <a:solidFill>
              <a:schemeClr val="accent3"/>
            </a:solidFill>
          </a:ln>
        </p:spPr>
        <p:txBody>
          <a:bodyPr vert="horz" wrap="square" lIns="91440" tIns="45720" rIns="91440" bIns="45720" numCol="1" rtlCol="0" anchor="t" anchorCtr="0" compatLnSpc="1">
            <a:noAutofit/>
          </a:bodyPr>
          <a:lstStyle/>
          <a:p>
            <a:pPr marL="532130" marR="0" lvl="0" indent="-532130" algn="ctr"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rPr>
              <a:t>学习目标</a:t>
            </a:r>
            <a:endParaRPr kumimoji="0" lang="en-US" altLang="zh-CN"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1. 了解电动汽车动力电池系统的结构及功用。</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2. 了解电动汽车动力电池的技术参数含义。</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3. 了解电动汽车动力电池安全设计思路和安</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dirty="0" smtClean="0">
                <a:latin typeface="Arial Narrow" pitchFamily="34" charset="0"/>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全策略。</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4. 掌握动力电池的基本检查项目和内容。</a:t>
            </a:r>
            <a:endPar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endParaRP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16" name="文本占位符 10"/>
          <p:cNvSpPr>
            <a:spLocks noGrp="1"/>
          </p:cNvSpPr>
          <p:nvPr>
            <p:ph type="body" sz="half" idx="4294967295"/>
          </p:nvPr>
        </p:nvSpPr>
        <p:spPr>
          <a:xfrm>
            <a:off x="5845996" y="2559050"/>
            <a:ext cx="2866205" cy="3584575"/>
          </a:xfrm>
          <a:prstGeom prst="rect">
            <a:avLst/>
          </a:prstGeom>
          <a:solidFill>
            <a:schemeClr val="lt1"/>
          </a:solidFill>
          <a:ln>
            <a:solidFill>
              <a:schemeClr val="accent3"/>
            </a:solidFill>
          </a:ln>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rPr>
              <a:t>学习准备</a:t>
            </a:r>
            <a:endParaRPr kumimoji="0" lang="en-US" altLang="zh-CN"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1.</a:t>
            </a:r>
            <a:r>
              <a:rPr lang="zh-CN" altLang="en-US" sz="1800" spc="200" noProof="0" dirty="0" smtClean="0">
                <a:ln>
                  <a:noFill/>
                </a:ln>
                <a:effectLst/>
                <a:uLnTx/>
                <a:uFillTx/>
                <a:latin typeface="Arial Narrow" pitchFamily="34" charset="0"/>
                <a:sym typeface="+mn-ea"/>
              </a:rPr>
              <a:t>北汽新能源汽车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2.</a:t>
            </a:r>
            <a:r>
              <a:rPr lang="zh-CN" altLang="en-US" sz="1800" spc="200" noProof="0" dirty="0" smtClean="0">
                <a:ln>
                  <a:noFill/>
                </a:ln>
                <a:effectLst/>
                <a:uLnTx/>
                <a:uFillTx/>
                <a:latin typeface="Arial Narrow" pitchFamily="34" charset="0"/>
                <a:sym typeface="+mn-ea"/>
              </a:rPr>
              <a:t>动力电池示教台</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3.</a:t>
            </a:r>
            <a:r>
              <a:rPr lang="zh-CN" altLang="en-US" sz="1800" spc="200" noProof="0" dirty="0" smtClean="0">
                <a:ln>
                  <a:noFill/>
                </a:ln>
                <a:effectLst/>
                <a:uLnTx/>
                <a:uFillTx/>
                <a:latin typeface="Arial Narrow" pitchFamily="34" charset="0"/>
                <a:sym typeface="+mn-ea"/>
              </a:rPr>
              <a:t>电池举升车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4.</a:t>
            </a:r>
            <a:r>
              <a:rPr lang="zh-CN" altLang="en-US" sz="1800" spc="200" noProof="0" dirty="0" smtClean="0">
                <a:ln>
                  <a:noFill/>
                </a:ln>
                <a:effectLst/>
                <a:uLnTx/>
                <a:uFillTx/>
                <a:latin typeface="Arial Narrow" pitchFamily="34" charset="0"/>
                <a:sym typeface="+mn-ea"/>
              </a:rPr>
              <a:t>学习指导书</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p:txBody>
      </p:sp>
      <p:sp>
        <p:nvSpPr>
          <p:cNvPr id="8" name="流程图: 联系 7"/>
          <p:cNvSpPr/>
          <p:nvPr/>
        </p:nvSpPr>
        <p:spPr>
          <a:xfrm>
            <a:off x="1644650" y="1520825"/>
            <a:ext cx="719138" cy="7191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rPr>
              <a:t>1</a:t>
            </a:r>
            <a:endParaRPr kumimoji="0" lang="zh-CN" altLang="en-US"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二、动力电池安全设计</a:t>
            </a:r>
          </a:p>
        </p:txBody>
      </p:sp>
      <p:sp>
        <p:nvSpPr>
          <p:cNvPr id="19459" name="矩形 21"/>
          <p:cNvSpPr/>
          <p:nvPr/>
        </p:nvSpPr>
        <p:spPr>
          <a:xfrm>
            <a:off x="537210" y="1233805"/>
            <a:ext cx="292798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4</a:t>
            </a:r>
            <a:r>
              <a:rPr sz="2400" b="1" dirty="0">
                <a:solidFill>
                  <a:schemeClr val="bg1"/>
                </a:solidFill>
                <a:latin typeface="宋体" panose="02010600030101010101" pitchFamily="2" charset="-122"/>
                <a:ea typeface="宋体" panose="02010600030101010101" pitchFamily="2" charset="-122"/>
              </a:rPr>
              <a:t>. 电安全管理系统</a:t>
            </a:r>
          </a:p>
        </p:txBody>
      </p:sp>
      <p:sp>
        <p:nvSpPr>
          <p:cNvPr id="100" name="文本框 99"/>
          <p:cNvSpPr txBox="1"/>
          <p:nvPr/>
        </p:nvSpPr>
        <p:spPr>
          <a:xfrm>
            <a:off x="941070" y="1866265"/>
            <a:ext cx="7291705" cy="1337945"/>
          </a:xfrm>
          <a:prstGeom prst="rect">
            <a:avLst/>
          </a:prstGeom>
          <a:noFill/>
          <a:ln w="9525">
            <a:noFill/>
          </a:ln>
        </p:spPr>
        <p:txBody>
          <a:bodyPr wrap="square">
            <a:spAutoFit/>
          </a:bodyPr>
          <a:lstStyle/>
          <a:p>
            <a:pPr indent="304800" algn="just">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电安全管理系统主要包括烟雾报警、绝缘检测、自动灭火、过电压和过电流控制、过放电控制、防止温度过高、在发生碰撞的情况下关闭电池等功能。</a:t>
            </a:r>
            <a:endParaRPr lang="zh-CN" altLang="en-US" sz="1800"/>
          </a:p>
        </p:txBody>
      </p:sp>
      <p:sp>
        <p:nvSpPr>
          <p:cNvPr id="2" name="矩形 21"/>
          <p:cNvSpPr/>
          <p:nvPr/>
        </p:nvSpPr>
        <p:spPr>
          <a:xfrm>
            <a:off x="537210" y="3264535"/>
            <a:ext cx="621792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5</a:t>
            </a:r>
            <a:r>
              <a:rPr sz="2400" b="1" dirty="0">
                <a:solidFill>
                  <a:schemeClr val="bg1"/>
                </a:solidFill>
                <a:latin typeface="宋体" panose="02010600030101010101" pitchFamily="2" charset="-122"/>
                <a:ea typeface="宋体" panose="02010600030101010101" pitchFamily="2" charset="-122"/>
              </a:rPr>
              <a:t>. 电池的能量管理数据处理、通信和显示</a:t>
            </a:r>
          </a:p>
        </p:txBody>
      </p:sp>
      <p:sp>
        <p:nvSpPr>
          <p:cNvPr id="6" name="文本框 5"/>
          <p:cNvSpPr txBox="1"/>
          <p:nvPr/>
        </p:nvSpPr>
        <p:spPr>
          <a:xfrm>
            <a:off x="941070" y="3880485"/>
            <a:ext cx="7475220" cy="1753235"/>
          </a:xfrm>
          <a:prstGeom prst="rect">
            <a:avLst/>
          </a:prstGeom>
          <a:noFill/>
          <a:ln w="9525">
            <a:noFill/>
          </a:ln>
        </p:spPr>
        <p:txBody>
          <a:bodyPr wrap="square">
            <a:spAutoFit/>
          </a:bodyPr>
          <a:lstStyle/>
          <a:p>
            <a:pPr indent="304800" algn="just">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由电池组的数据检测和采集系统采集到的数据，包括电池充放电时的功率，</a:t>
            </a:r>
            <a:r>
              <a:rPr lang="en-US" altLang="zh-CN" sz="1800">
                <a:latin typeface="宋体" panose="02010600030101010101" pitchFamily="2" charset="-122"/>
                <a:ea typeface="宋体" panose="02010600030101010101" pitchFamily="2" charset="-122"/>
                <a:cs typeface="宋体" panose="02010600030101010101" pitchFamily="2" charset="-122"/>
              </a:rPr>
              <a:t>SOC</a:t>
            </a:r>
            <a:r>
              <a:rPr lang="zh-CN" altLang="en-US" sz="1800">
                <a:latin typeface="宋体" panose="02010600030101010101" pitchFamily="2" charset="-122"/>
                <a:ea typeface="宋体" panose="02010600030101010101" pitchFamily="2" charset="-122"/>
                <a:cs typeface="宋体" panose="02010600030101010101" pitchFamily="2" charset="-122"/>
              </a:rPr>
              <a:t>的估算，温度变化的限值等，通过电池管理系统的</a:t>
            </a:r>
            <a:r>
              <a:rPr lang="en-US" altLang="zh-CN" sz="1800">
                <a:latin typeface="宋体" panose="02010600030101010101" pitchFamily="2" charset="-122"/>
                <a:ea typeface="宋体" panose="02010600030101010101" pitchFamily="2" charset="-122"/>
                <a:cs typeface="宋体" panose="02010600030101010101" pitchFamily="2" charset="-122"/>
              </a:rPr>
              <a:t>CPU</a:t>
            </a:r>
            <a:r>
              <a:rPr lang="zh-CN" altLang="en-US" sz="1800">
                <a:latin typeface="宋体" panose="02010600030101010101" pitchFamily="2" charset="-122"/>
                <a:ea typeface="宋体" panose="02010600030101010101" pitchFamily="2" charset="-122"/>
                <a:cs typeface="宋体" panose="02010600030101010101" pitchFamily="2" charset="-122"/>
              </a:rPr>
              <a:t>，按照控制电池充放电的算法逻辑，作为电池组充放电的规则，来限制电池组或电池模块充放电的电流保持均衡和安全。</a:t>
            </a:r>
            <a:endParaRPr lang="zh-CN" altLang="en-US" sz="1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340741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绝缘检查（内部）</a:t>
            </a:r>
          </a:p>
        </p:txBody>
      </p:sp>
      <p:sp>
        <p:nvSpPr>
          <p:cNvPr id="2" name="矩形 21"/>
          <p:cNvSpPr/>
          <p:nvPr/>
        </p:nvSpPr>
        <p:spPr>
          <a:xfrm>
            <a:off x="537210" y="3571875"/>
            <a:ext cx="358965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 2. 模组连接件检查</a:t>
            </a:r>
          </a:p>
        </p:txBody>
      </p:sp>
      <p:sp>
        <p:nvSpPr>
          <p:cNvPr id="3" name="文本框 2"/>
          <p:cNvSpPr txBox="1"/>
          <p:nvPr/>
        </p:nvSpPr>
        <p:spPr>
          <a:xfrm>
            <a:off x="908050" y="1965325"/>
            <a:ext cx="6967220" cy="1337945"/>
          </a:xfrm>
          <a:prstGeom prst="rect">
            <a:avLst/>
          </a:prstGeom>
          <a:noFill/>
          <a:ln w="9525">
            <a:noFill/>
          </a:ln>
        </p:spPr>
        <p:txBody>
          <a:bodyPr wrap="square">
            <a:spAutoFit/>
          </a:bodyPr>
          <a:lstStyle/>
          <a:p>
            <a:pPr indent="304800" algn="just">
              <a:lnSpc>
                <a:spcPct val="150000"/>
              </a:lnSpc>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zh-CN" altLang="en-US" sz="1800" b="1">
                <a:latin typeface="宋体" panose="02010600030101010101" pitchFamily="2" charset="-122"/>
                <a:ea typeface="宋体" panose="02010600030101010101" pitchFamily="2" charset="-122"/>
                <a:cs typeface="宋体" panose="02010600030101010101" pitchFamily="2" charset="-122"/>
              </a:rPr>
              <a:t>为了防止电箱内部短路需要进行绝缘检查（内部）</a:t>
            </a:r>
            <a:r>
              <a:rPr lang="zh-CN" altLang="en-US" sz="1800">
                <a:latin typeface="宋体" panose="02010600030101010101" pitchFamily="2" charset="-122"/>
                <a:ea typeface="宋体" panose="02010600030101010101" pitchFamily="2" charset="-122"/>
                <a:cs typeface="宋体" panose="02010600030101010101" pitchFamily="2" charset="-122"/>
              </a:rPr>
              <a:t>。方法</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将电箱内部高压盒插头打开，用绝缘表测试总正、总负对地，阻值</a:t>
            </a:r>
            <a:r>
              <a:rPr lang="en-US" altLang="zh-CN" sz="1800">
                <a:latin typeface="宋体" panose="02010600030101010101" pitchFamily="2" charset="-122"/>
                <a:ea typeface="宋体" panose="02010600030101010101" pitchFamily="2" charset="-122"/>
                <a:cs typeface="宋体" panose="02010600030101010101" pitchFamily="2" charset="-122"/>
              </a:rPr>
              <a:t>≥500Ω/V</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1000V</a:t>
            </a:r>
            <a:r>
              <a:rPr lang="zh-CN" altLang="en-US" sz="1800">
                <a:latin typeface="宋体" panose="02010600030101010101" pitchFamily="2" charset="-122"/>
                <a:ea typeface="宋体" panose="02010600030101010101" pitchFamily="2" charset="-122"/>
                <a:cs typeface="宋体" panose="02010600030101010101" pitchFamily="2" charset="-122"/>
              </a:rPr>
              <a:t>）。 工具：绝缘表。</a:t>
            </a:r>
            <a:endParaRPr lang="zh-CN" altLang="en-US" sz="1800"/>
          </a:p>
        </p:txBody>
      </p:sp>
      <p:sp>
        <p:nvSpPr>
          <p:cNvPr id="4" name="文本框 3"/>
          <p:cNvSpPr txBox="1"/>
          <p:nvPr/>
        </p:nvSpPr>
        <p:spPr>
          <a:xfrm>
            <a:off x="908050" y="4168140"/>
            <a:ext cx="6967855" cy="1337945"/>
          </a:xfrm>
          <a:prstGeom prst="rect">
            <a:avLst/>
          </a:prstGeom>
          <a:noFill/>
          <a:ln w="9525">
            <a:noFill/>
          </a:ln>
        </p:spPr>
        <p:txBody>
          <a:bodyPr wrap="square">
            <a:spAutoFit/>
          </a:bodyPr>
          <a:lstStyle/>
          <a:p>
            <a:pPr indent="304800" algn="just">
              <a:lnSpc>
                <a:spcPct val="150000"/>
              </a:lnSpc>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zh-CN" altLang="en-US" sz="1800" b="1">
                <a:latin typeface="宋体" panose="02010600030101010101" pitchFamily="2" charset="-122"/>
                <a:ea typeface="宋体" panose="02010600030101010101" pitchFamily="2" charset="-122"/>
                <a:cs typeface="宋体" panose="02010600030101010101" pitchFamily="2" charset="-122"/>
              </a:rPr>
              <a:t>为了防止螺丝松动，造成故障需要进行模组连接件检查。</a:t>
            </a:r>
            <a:r>
              <a:rPr lang="zh-CN" altLang="en-US" sz="1800">
                <a:latin typeface="宋体" panose="02010600030101010101" pitchFamily="2" charset="-122"/>
                <a:ea typeface="宋体" panose="02010600030101010101" pitchFamily="2" charset="-122"/>
                <a:cs typeface="宋体" panose="02010600030101010101" pitchFamily="2" charset="-122"/>
              </a:rPr>
              <a:t>方法：用做好绝缘的扭力扳手紧固（转矩：</a:t>
            </a:r>
            <a:r>
              <a:rPr lang="en-US" altLang="zh-CN" sz="1800">
                <a:latin typeface="宋体" panose="02010600030101010101" pitchFamily="2" charset="-122"/>
                <a:ea typeface="宋体" panose="02010600030101010101" pitchFamily="2" charset="-122"/>
                <a:cs typeface="宋体" panose="02010600030101010101" pitchFamily="2" charset="-122"/>
              </a:rPr>
              <a:t>35N.M</a:t>
            </a:r>
            <a:r>
              <a:rPr lang="zh-CN" altLang="en-US" sz="1800">
                <a:latin typeface="宋体" panose="02010600030101010101" pitchFamily="2" charset="-122"/>
                <a:ea typeface="宋体" panose="02010600030101010101" pitchFamily="2" charset="-122"/>
                <a:cs typeface="宋体" panose="02010600030101010101" pitchFamily="2" charset="-122"/>
              </a:rPr>
              <a:t>），检查完成后，做好极柱绝缘。工具：扭力扳手。</a:t>
            </a:r>
            <a:endParaRPr lang="zh-CN" altLang="en-US" sz="1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5</a:t>
            </a:r>
            <a:r>
              <a:rPr sz="2400" b="1" dirty="0">
                <a:solidFill>
                  <a:schemeClr val="bg1"/>
                </a:solidFill>
                <a:latin typeface="宋体" panose="02010600030101010101" pitchFamily="2" charset="-122"/>
                <a:ea typeface="宋体" panose="02010600030101010101" pitchFamily="2" charset="-122"/>
              </a:rPr>
              <a:t>.  电压采集线检查</a:t>
            </a:r>
          </a:p>
        </p:txBody>
      </p:sp>
      <p:sp>
        <p:nvSpPr>
          <p:cNvPr id="2" name="矩形 21"/>
          <p:cNvSpPr/>
          <p:nvPr/>
        </p:nvSpPr>
        <p:spPr>
          <a:xfrm>
            <a:off x="537210" y="3500755"/>
            <a:ext cx="358965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 </a:t>
            </a:r>
            <a:r>
              <a:rPr lang="en-US" sz="2400" b="1" dirty="0">
                <a:solidFill>
                  <a:schemeClr val="bg1"/>
                </a:solidFill>
                <a:latin typeface="宋体" panose="02010600030101010101" pitchFamily="2" charset="-122"/>
                <a:ea typeface="宋体" panose="02010600030101010101" pitchFamily="2" charset="-122"/>
              </a:rPr>
              <a:t>6</a:t>
            </a:r>
            <a:r>
              <a:rPr sz="2400" b="1" dirty="0">
                <a:solidFill>
                  <a:schemeClr val="bg1"/>
                </a:solidFill>
                <a:latin typeface="宋体" panose="02010600030101010101" pitchFamily="2" charset="-122"/>
                <a:ea typeface="宋体" panose="02010600030101010101" pitchFamily="2" charset="-122"/>
              </a:rPr>
              <a:t>.标识检查</a:t>
            </a:r>
          </a:p>
        </p:txBody>
      </p:sp>
      <p:sp>
        <p:nvSpPr>
          <p:cNvPr id="3" name="文本框 2"/>
          <p:cNvSpPr txBox="1"/>
          <p:nvPr/>
        </p:nvSpPr>
        <p:spPr>
          <a:xfrm>
            <a:off x="927100" y="1985010"/>
            <a:ext cx="6203315" cy="1337945"/>
          </a:xfrm>
          <a:prstGeom prst="rect">
            <a:avLst/>
          </a:prstGeom>
          <a:noFill/>
          <a:ln w="9525">
            <a:noFill/>
          </a:ln>
        </p:spPr>
        <p:txBody>
          <a:bodyPr wrap="square">
            <a:spAutoFit/>
          </a:bodyPr>
          <a:lstStyle/>
          <a:p>
            <a:pPr indent="304800">
              <a:lnSpc>
                <a:spcPct val="150000"/>
              </a:lnSpc>
            </a:pPr>
            <a:r>
              <a:rPr lang="en-US" sz="1800">
                <a:latin typeface="宋体" panose="02010600030101010101" pitchFamily="2" charset="-122"/>
                <a:ea typeface="宋体" panose="02010600030101010101" pitchFamily="2" charset="-122"/>
                <a:cs typeface="宋体" panose="02010600030101010101" pitchFamily="2" charset="-122"/>
              </a:rPr>
              <a:t> </a:t>
            </a:r>
            <a:r>
              <a:rPr sz="1800">
                <a:latin typeface="宋体" panose="02010600030101010101" pitchFamily="2" charset="-122"/>
                <a:ea typeface="宋体" panose="02010600030101010101" pitchFamily="2" charset="-122"/>
                <a:cs typeface="宋体" panose="02010600030101010101" pitchFamily="2" charset="-122"/>
              </a:rPr>
              <a:t>为了防止电压采集破损，导致测试数据不准需要进行电压采集线检查。</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：将从板接插件打开安装1次。</a:t>
            </a:r>
            <a:endParaRPr lang="zh-CN" altLang="en-US" sz="1800"/>
          </a:p>
        </p:txBody>
      </p:sp>
      <p:sp>
        <p:nvSpPr>
          <p:cNvPr id="100" name="文本框 99"/>
          <p:cNvSpPr txBox="1"/>
          <p:nvPr/>
        </p:nvSpPr>
        <p:spPr>
          <a:xfrm>
            <a:off x="1246505" y="4175125"/>
            <a:ext cx="5564505" cy="922020"/>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为了防止标识脱落需要进行标识检查。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：目测</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7</a:t>
            </a:r>
            <a:r>
              <a:rPr sz="2400" b="1" dirty="0">
                <a:solidFill>
                  <a:schemeClr val="bg1"/>
                </a:solidFill>
                <a:latin typeface="宋体" panose="02010600030101010101" pitchFamily="2" charset="-122"/>
                <a:ea typeface="宋体" panose="02010600030101010101" pitchFamily="2" charset="-122"/>
              </a:rPr>
              <a:t>.  熔断器检查</a:t>
            </a:r>
          </a:p>
        </p:txBody>
      </p:sp>
      <p:sp>
        <p:nvSpPr>
          <p:cNvPr id="2" name="矩形 21"/>
          <p:cNvSpPr/>
          <p:nvPr/>
        </p:nvSpPr>
        <p:spPr>
          <a:xfrm>
            <a:off x="537210" y="3447415"/>
            <a:ext cx="358965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 </a:t>
            </a:r>
            <a:r>
              <a:rPr lang="en-US" sz="2400" b="1" dirty="0">
                <a:solidFill>
                  <a:schemeClr val="bg1"/>
                </a:solidFill>
                <a:latin typeface="宋体" panose="02010600030101010101" pitchFamily="2" charset="-122"/>
                <a:ea typeface="宋体" panose="02010600030101010101" pitchFamily="2" charset="-122"/>
              </a:rPr>
              <a:t>8</a:t>
            </a:r>
            <a:r>
              <a:rPr sz="2400" b="1" dirty="0">
                <a:solidFill>
                  <a:schemeClr val="bg1"/>
                </a:solidFill>
                <a:latin typeface="宋体" panose="02010600030101010101" pitchFamily="2" charset="-122"/>
                <a:ea typeface="宋体" panose="02010600030101010101" pitchFamily="2" charset="-122"/>
              </a:rPr>
              <a:t>.电箱密封检查</a:t>
            </a:r>
          </a:p>
        </p:txBody>
      </p:sp>
      <p:sp>
        <p:nvSpPr>
          <p:cNvPr id="3" name="文本框 2"/>
          <p:cNvSpPr txBox="1"/>
          <p:nvPr/>
        </p:nvSpPr>
        <p:spPr>
          <a:xfrm>
            <a:off x="908050" y="1694180"/>
            <a:ext cx="7061200" cy="1753235"/>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为了检查熔断器状态是否良好，与事故时可正常工作需要进行熔断器检查。 </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：用万用表二极管挡测量通断。</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工具</a:t>
            </a:r>
            <a:r>
              <a:rPr sz="1800">
                <a:latin typeface="宋体" panose="02010600030101010101" pitchFamily="2" charset="-122"/>
                <a:ea typeface="宋体" panose="02010600030101010101" pitchFamily="2" charset="-122"/>
                <a:cs typeface="宋体" panose="02010600030101010101" pitchFamily="2" charset="-122"/>
              </a:rPr>
              <a:t>：万用笔。</a:t>
            </a:r>
            <a:endParaRPr lang="zh-CN" altLang="en-US" sz="180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nvSpPr>
        <p:spPr>
          <a:xfrm>
            <a:off x="1181100" y="4318000"/>
            <a:ext cx="6788150" cy="922020"/>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为了保证电箱密封良好，防止水进入需要进行电箱密封检查。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：目测密封条或更换密封条。</a:t>
            </a:r>
            <a:endParaRPr lang="zh-CN" altLang="en-US"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9</a:t>
            </a:r>
            <a:r>
              <a:rPr sz="2400" b="1" dirty="0">
                <a:solidFill>
                  <a:schemeClr val="bg1"/>
                </a:solidFill>
                <a:latin typeface="宋体" panose="02010600030101010101" pitchFamily="2" charset="-122"/>
                <a:ea typeface="宋体" panose="02010600030101010101" pitchFamily="2" charset="-122"/>
              </a:rPr>
              <a:t>. 继电器测试</a:t>
            </a:r>
          </a:p>
        </p:txBody>
      </p:sp>
      <p:sp>
        <p:nvSpPr>
          <p:cNvPr id="2" name="矩形 21"/>
          <p:cNvSpPr/>
          <p:nvPr/>
        </p:nvSpPr>
        <p:spPr>
          <a:xfrm>
            <a:off x="537210" y="3463925"/>
            <a:ext cx="478028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 </a:t>
            </a:r>
            <a:r>
              <a:rPr lang="en-US" sz="2400" b="1" dirty="0">
                <a:solidFill>
                  <a:schemeClr val="bg1"/>
                </a:solidFill>
                <a:latin typeface="宋体" panose="02010600030101010101" pitchFamily="2" charset="-122"/>
                <a:ea typeface="宋体" panose="02010600030101010101" pitchFamily="2" charset="-122"/>
              </a:rPr>
              <a:t>10</a:t>
            </a:r>
            <a:r>
              <a:rPr sz="2400" b="1" dirty="0">
                <a:solidFill>
                  <a:schemeClr val="bg1"/>
                </a:solidFill>
                <a:latin typeface="宋体" panose="02010600030101010101" pitchFamily="2" charset="-122"/>
                <a:ea typeface="宋体" panose="02010600030101010101" pitchFamily="2" charset="-122"/>
              </a:rPr>
              <a:t>.高低压接插件可靠性检查</a:t>
            </a:r>
          </a:p>
        </p:txBody>
      </p:sp>
      <p:sp>
        <p:nvSpPr>
          <p:cNvPr id="3" name="文本框 2"/>
          <p:cNvSpPr txBox="1"/>
          <p:nvPr/>
        </p:nvSpPr>
        <p:spPr>
          <a:xfrm>
            <a:off x="908050" y="1965325"/>
            <a:ext cx="7018655" cy="1337945"/>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为了防止继电器损坏，车辆无法正常上高压需要进行继电器测试。</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：用监控软件启动关闭总正、总负继电器。</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工具</a:t>
            </a:r>
            <a:r>
              <a:rPr sz="1800">
                <a:latin typeface="宋体" panose="02010600030101010101" pitchFamily="2" charset="-122"/>
                <a:ea typeface="宋体" panose="02010600030101010101" pitchFamily="2" charset="-122"/>
                <a:cs typeface="宋体" panose="02010600030101010101" pitchFamily="2" charset="-122"/>
              </a:rPr>
              <a:t>：万用表、笔记本、CAN 卡。</a:t>
            </a:r>
            <a:endParaRPr lang="zh-CN" altLang="en-US" sz="1800"/>
          </a:p>
        </p:txBody>
      </p:sp>
      <p:sp>
        <p:nvSpPr>
          <p:cNvPr id="100" name="文本框 99"/>
          <p:cNvSpPr txBox="1"/>
          <p:nvPr/>
        </p:nvSpPr>
        <p:spPr>
          <a:xfrm>
            <a:off x="1122680" y="4084955"/>
            <a:ext cx="7059295" cy="1337945"/>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为了确保接插件正常使用需要进行高低压接插件可靠性检查。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：检查是否松动、破损、腐蚀、密封等情况。</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工具</a:t>
            </a:r>
            <a:r>
              <a:rPr lang="zh-CN" altLang="en-US" sz="1800">
                <a:latin typeface="宋体" panose="02010600030101010101" pitchFamily="2" charset="-122"/>
                <a:ea typeface="宋体" panose="02010600030101010101" pitchFamily="2" charset="-122"/>
                <a:cs typeface="宋体" panose="02010600030101010101" pitchFamily="2" charset="-122"/>
              </a:rPr>
              <a:t>：目测、万用表、绝缘表。</a:t>
            </a:r>
            <a:endParaRPr lang="zh-CN" altLang="en-US" sz="1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11</a:t>
            </a:r>
            <a:r>
              <a:rPr sz="2400" b="1" dirty="0">
                <a:solidFill>
                  <a:schemeClr val="bg1"/>
                </a:solidFill>
                <a:latin typeface="宋体" panose="02010600030101010101" pitchFamily="2" charset="-122"/>
                <a:ea typeface="宋体" panose="02010600030101010101" pitchFamily="2" charset="-122"/>
              </a:rPr>
              <a:t>. 其他电箱内零部件检查</a:t>
            </a:r>
          </a:p>
        </p:txBody>
      </p:sp>
      <p:sp>
        <p:nvSpPr>
          <p:cNvPr id="2" name="矩形 21"/>
          <p:cNvSpPr/>
          <p:nvPr/>
        </p:nvSpPr>
        <p:spPr>
          <a:xfrm>
            <a:off x="537210" y="3624580"/>
            <a:ext cx="478028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12. 电池包安装点检查</a:t>
            </a:r>
          </a:p>
        </p:txBody>
      </p:sp>
      <p:sp>
        <p:nvSpPr>
          <p:cNvPr id="3" name="文本框 2"/>
          <p:cNvSpPr txBox="1"/>
          <p:nvPr/>
        </p:nvSpPr>
        <p:spPr>
          <a:xfrm>
            <a:off x="830580" y="1694180"/>
            <a:ext cx="6203315" cy="1753235"/>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为了保证辅助性的部件正常使用需要进行其他电箱内零部件检查。</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：检查是否松动、破损、脱落等情况。</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工具</a:t>
            </a:r>
            <a:r>
              <a:rPr sz="1800">
                <a:latin typeface="宋体" panose="02010600030101010101" pitchFamily="2" charset="-122"/>
                <a:ea typeface="宋体" panose="02010600030101010101" pitchFamily="2" charset="-122"/>
                <a:cs typeface="宋体" panose="02010600030101010101" pitchFamily="2" charset="-122"/>
              </a:rPr>
              <a:t>：螺钉旋具、扭力扳手。</a:t>
            </a:r>
            <a:endParaRPr lang="zh-CN" altLang="en-US" sz="1800"/>
          </a:p>
        </p:txBody>
      </p:sp>
      <p:sp>
        <p:nvSpPr>
          <p:cNvPr id="100" name="文本框 99"/>
          <p:cNvSpPr txBox="1"/>
          <p:nvPr/>
        </p:nvSpPr>
        <p:spPr>
          <a:xfrm>
            <a:off x="1216660" y="4395470"/>
            <a:ext cx="6477000" cy="922020"/>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为了防止电池包脱落需要进行电池包安装点检查。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：目测检查每个安装点焊接处是否有裂纹。</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13</a:t>
            </a:r>
            <a:r>
              <a:rPr sz="2400" b="1" dirty="0">
                <a:solidFill>
                  <a:schemeClr val="bg1"/>
                </a:solidFill>
                <a:latin typeface="宋体" panose="02010600030101010101" pitchFamily="2" charset="-122"/>
                <a:ea typeface="宋体" panose="02010600030101010101" pitchFamily="2" charset="-122"/>
              </a:rPr>
              <a:t>. 电池包外观检查</a:t>
            </a:r>
          </a:p>
        </p:txBody>
      </p:sp>
      <p:sp>
        <p:nvSpPr>
          <p:cNvPr id="2" name="矩形 21"/>
          <p:cNvSpPr/>
          <p:nvPr/>
        </p:nvSpPr>
        <p:spPr>
          <a:xfrm>
            <a:off x="537210" y="3334385"/>
            <a:ext cx="478028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14. 保温检查</a:t>
            </a:r>
          </a:p>
        </p:txBody>
      </p:sp>
      <p:sp>
        <p:nvSpPr>
          <p:cNvPr id="3" name="文本框 2"/>
          <p:cNvSpPr txBox="1"/>
          <p:nvPr/>
        </p:nvSpPr>
        <p:spPr>
          <a:xfrm>
            <a:off x="967105" y="1860550"/>
            <a:ext cx="6203315" cy="1337945"/>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为了确保电池包未受到外界因素影响需要进行电池包外观检查。</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：目测电池无变形、无裂痕、无腐蚀、无凹痕。</a:t>
            </a:r>
            <a:endParaRPr lang="zh-CN" altLang="en-US" sz="1800"/>
          </a:p>
        </p:txBody>
      </p:sp>
      <p:sp>
        <p:nvSpPr>
          <p:cNvPr id="100" name="文本框 99"/>
          <p:cNvSpPr txBox="1"/>
          <p:nvPr/>
        </p:nvSpPr>
        <p:spPr>
          <a:xfrm>
            <a:off x="1239520" y="4142740"/>
            <a:ext cx="6047740" cy="922020"/>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为了确保冬季电池包内部温度需要进行保温检查。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：目测检查电池包内部边缘保温棉是否脱落、损坏。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15．电池包高低压线缆安全检查</a:t>
            </a:r>
          </a:p>
        </p:txBody>
      </p:sp>
      <p:sp>
        <p:nvSpPr>
          <p:cNvPr id="2" name="矩形 21"/>
          <p:cNvSpPr/>
          <p:nvPr/>
        </p:nvSpPr>
        <p:spPr>
          <a:xfrm>
            <a:off x="537210" y="3411220"/>
            <a:ext cx="478028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16. 电芯防爆膜、外观检查</a:t>
            </a:r>
          </a:p>
        </p:txBody>
      </p:sp>
      <p:sp>
        <p:nvSpPr>
          <p:cNvPr id="3" name="文本框 2"/>
          <p:cNvSpPr txBox="1"/>
          <p:nvPr/>
        </p:nvSpPr>
        <p:spPr>
          <a:xfrm>
            <a:off x="830580" y="1860550"/>
            <a:ext cx="7114540" cy="1337945"/>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为了确保电池包内部线缆是否破损、漏电需要进行高低压线缆安全检查。</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：目测电池包内部线缆是否破损、挤压。</a:t>
            </a:r>
            <a:endParaRPr lang="zh-CN" altLang="en-US" sz="1800"/>
          </a:p>
        </p:txBody>
      </p:sp>
      <p:sp>
        <p:nvSpPr>
          <p:cNvPr id="100" name="文本框 99"/>
          <p:cNvSpPr txBox="1"/>
          <p:nvPr/>
        </p:nvSpPr>
        <p:spPr>
          <a:xfrm>
            <a:off x="1122680" y="4084955"/>
            <a:ext cx="6677025" cy="922020"/>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为了防止电芯损坏、漏电需要进行电芯防爆膜、外观检查。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：目测可见电芯防爆膜、电芯外观绝缘是否破损。</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17. CAN 电阻检查</a:t>
            </a:r>
          </a:p>
        </p:txBody>
      </p:sp>
      <p:sp>
        <p:nvSpPr>
          <p:cNvPr id="2" name="矩形 21"/>
          <p:cNvSpPr/>
          <p:nvPr/>
        </p:nvSpPr>
        <p:spPr>
          <a:xfrm>
            <a:off x="537210" y="3656330"/>
            <a:ext cx="478028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18. 电池包内部干燥性检查</a:t>
            </a:r>
          </a:p>
        </p:txBody>
      </p:sp>
      <p:sp>
        <p:nvSpPr>
          <p:cNvPr id="3" name="文本框 2"/>
          <p:cNvSpPr txBox="1"/>
          <p:nvPr/>
        </p:nvSpPr>
        <p:spPr>
          <a:xfrm>
            <a:off x="869315" y="1903095"/>
            <a:ext cx="6901815" cy="1753235"/>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为了确保通信质量需要进行CAN 电阻检查。</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方法</a:t>
            </a:r>
            <a:r>
              <a:rPr sz="1800">
                <a:latin typeface="宋体" panose="02010600030101010101" pitchFamily="2" charset="-122"/>
                <a:ea typeface="宋体" panose="02010600030101010101" pitchFamily="2" charset="-122"/>
                <a:cs typeface="宋体" panose="02010600030101010101" pitchFamily="2" charset="-122"/>
              </a:rPr>
              <a:t>：下电情况：用万用表欧姆挡测量CAN1（3）高对CAN1（3）低电阻。</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工具：</a:t>
            </a:r>
            <a:r>
              <a:rPr sz="1800">
                <a:latin typeface="宋体" panose="02010600030101010101" pitchFamily="2" charset="-122"/>
                <a:ea typeface="宋体" panose="02010600030101010101" pitchFamily="2" charset="-122"/>
                <a:cs typeface="宋体" panose="02010600030101010101" pitchFamily="2" charset="-122"/>
              </a:rPr>
              <a:t>万用表</a:t>
            </a:r>
            <a:r>
              <a:rPr sz="1200">
                <a:latin typeface="宋体" panose="02010600030101010101" pitchFamily="2" charset="-122"/>
                <a:ea typeface="宋体" panose="02010600030101010101" pitchFamily="2" charset="-122"/>
                <a:cs typeface="宋体" panose="02010600030101010101" pitchFamily="2" charset="-122"/>
              </a:rPr>
              <a:t>。</a:t>
            </a:r>
            <a:endParaRPr lang="zh-CN" altLang="en-US"/>
          </a:p>
        </p:txBody>
      </p:sp>
      <p:sp>
        <p:nvSpPr>
          <p:cNvPr id="100" name="文本框 99"/>
          <p:cNvSpPr txBox="1"/>
          <p:nvPr/>
        </p:nvSpPr>
        <p:spPr>
          <a:xfrm>
            <a:off x="1119505" y="4473575"/>
            <a:ext cx="6904355" cy="1753235"/>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为了确保电池箱内部无水渍需要进行电池包内部干燥性检查。</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：打开电池包，目测观察电池箱内部是否有积水，测量电池包绝缘。</a:t>
            </a:r>
          </a:p>
          <a:p>
            <a:pPr>
              <a:lnSpc>
                <a:spcPct val="150000"/>
              </a:lnSpc>
            </a:pPr>
            <a:r>
              <a:rPr lang="zh-CN" altLang="en-US" sz="1800" b="1">
                <a:latin typeface="宋体" panose="02010600030101010101" pitchFamily="2" charset="-122"/>
                <a:ea typeface="宋体" panose="02010600030101010101" pitchFamily="2" charset="-122"/>
                <a:cs typeface="宋体" panose="02010600030101010101" pitchFamily="2" charset="-122"/>
              </a:rPr>
              <a:t>工具</a:t>
            </a:r>
            <a:r>
              <a:rPr lang="zh-CN" altLang="en-US" sz="1800">
                <a:latin typeface="宋体" panose="02010600030101010101" pitchFamily="2" charset="-122"/>
                <a:ea typeface="宋体" panose="02010600030101010101" pitchFamily="2" charset="-122"/>
                <a:cs typeface="宋体" panose="02010600030101010101" pitchFamily="2" charset="-122"/>
              </a:rPr>
              <a:t>：绝缘表。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三、动力电池系统检查和维护</a:t>
            </a:r>
          </a:p>
        </p:txBody>
      </p:sp>
      <p:sp>
        <p:nvSpPr>
          <p:cNvPr id="19459" name="矩形 21"/>
          <p:cNvSpPr/>
          <p:nvPr/>
        </p:nvSpPr>
        <p:spPr>
          <a:xfrm>
            <a:off x="537210" y="1233805"/>
            <a:ext cx="449770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19. 电池加热系统测试</a:t>
            </a:r>
          </a:p>
        </p:txBody>
      </p:sp>
      <p:sp>
        <p:nvSpPr>
          <p:cNvPr id="3" name="文本框 2"/>
          <p:cNvSpPr txBox="1"/>
          <p:nvPr/>
        </p:nvSpPr>
        <p:spPr>
          <a:xfrm>
            <a:off x="908050" y="1965325"/>
            <a:ext cx="6203315" cy="2399665"/>
          </a:xfrm>
          <a:prstGeom prst="rect">
            <a:avLst/>
          </a:prstGeom>
          <a:noFill/>
          <a:ln w="9525">
            <a:noFill/>
          </a:ln>
        </p:spPr>
        <p:txBody>
          <a:bodyPr wrap="square">
            <a:spAutoFit/>
          </a:bodyPr>
          <a:lstStyle/>
          <a:p>
            <a:pPr indent="304800">
              <a:lnSpc>
                <a:spcPct val="150000"/>
              </a:lnSpc>
            </a:pPr>
            <a:r>
              <a:rPr sz="2000">
                <a:latin typeface="宋体" panose="02010600030101010101" pitchFamily="2" charset="-122"/>
                <a:ea typeface="宋体" panose="02010600030101010101" pitchFamily="2" charset="-122"/>
                <a:cs typeface="宋体" panose="02010600030101010101" pitchFamily="2" charset="-122"/>
              </a:rPr>
              <a:t>为了确保加热系统工作正常，避免冬季影响充电需要进行电池加热系统测试。</a:t>
            </a:r>
          </a:p>
          <a:p>
            <a:pPr indent="304800">
              <a:lnSpc>
                <a:spcPct val="150000"/>
              </a:lnSpc>
            </a:pPr>
            <a:r>
              <a:rPr sz="2000" b="1">
                <a:latin typeface="宋体" panose="02010600030101010101" pitchFamily="2" charset="-122"/>
                <a:ea typeface="宋体" panose="02010600030101010101" pitchFamily="2" charset="-122"/>
                <a:cs typeface="宋体" panose="02010600030101010101" pitchFamily="2" charset="-122"/>
              </a:rPr>
              <a:t>方法：</a:t>
            </a:r>
            <a:r>
              <a:rPr sz="2000">
                <a:latin typeface="宋体" panose="02010600030101010101" pitchFamily="2" charset="-122"/>
                <a:ea typeface="宋体" panose="02010600030101010101" pitchFamily="2" charset="-122"/>
                <a:cs typeface="宋体" panose="02010600030101010101" pitchFamily="2" charset="-122"/>
              </a:rPr>
              <a:t>电池箱通12V，打开监控软件，启动加热系统，目测风扇是否正常； </a:t>
            </a:r>
          </a:p>
          <a:p>
            <a:pPr indent="304800">
              <a:lnSpc>
                <a:spcPct val="150000"/>
              </a:lnSpc>
            </a:pPr>
            <a:r>
              <a:rPr sz="2000" b="1">
                <a:latin typeface="宋体" panose="02010600030101010101" pitchFamily="2" charset="-122"/>
                <a:ea typeface="宋体" panose="02010600030101010101" pitchFamily="2" charset="-122"/>
                <a:cs typeface="宋体" panose="02010600030101010101" pitchFamily="2" charset="-122"/>
              </a:rPr>
              <a:t>工具：</a:t>
            </a:r>
            <a:r>
              <a:rPr sz="2000">
                <a:latin typeface="宋体" panose="02010600030101010101" pitchFamily="2" charset="-122"/>
                <a:ea typeface="宋体" panose="02010600030101010101" pitchFamily="2" charset="-122"/>
                <a:cs typeface="宋体" panose="02010600030101010101" pitchFamily="2" charset="-122"/>
              </a:rPr>
              <a:t>12V 电源、笔记本、CAN 卡。</a:t>
            </a:r>
            <a:endParaRPr lang="zh-CN" altLang="en-US"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3708" y="1266508"/>
            <a:ext cx="4448175" cy="460375"/>
          </a:xfrm>
          <a:prstGeom prst="rect">
            <a:avLst/>
          </a:prstGeom>
          <a:solidFill>
            <a:srgbClr val="00B0F0"/>
          </a:solidFill>
          <a:ln w="9525">
            <a:noFill/>
          </a:ln>
        </p:spPr>
        <p:txBody>
          <a:bodyPr anchor="t">
            <a:spAutoFit/>
          </a:bodyPr>
          <a:lstStyle/>
          <a:p>
            <a:r>
              <a:rPr sz="2400" b="1" dirty="0">
                <a:solidFill>
                  <a:schemeClr val="bg1"/>
                </a:solidFill>
                <a:latin typeface="宋体" panose="02010600030101010101" pitchFamily="2" charset="-122"/>
                <a:ea typeface="宋体" panose="02010600030101010101" pitchFamily="2" charset="-122"/>
              </a:rPr>
              <a:t>1. 动力电池系统组成及功能</a:t>
            </a:r>
          </a:p>
        </p:txBody>
      </p:sp>
      <p:sp>
        <p:nvSpPr>
          <p:cNvPr id="100" name="文本框 99"/>
          <p:cNvSpPr txBox="1"/>
          <p:nvPr/>
        </p:nvSpPr>
        <p:spPr>
          <a:xfrm>
            <a:off x="780415" y="1727200"/>
            <a:ext cx="7543800" cy="1753235"/>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zh-CN" altLang="en-US" sz="1800" b="1">
                <a:latin typeface="宋体" panose="02010600030101010101" pitchFamily="2" charset="-122"/>
                <a:ea typeface="宋体" panose="02010600030101010101" pitchFamily="2" charset="-122"/>
                <a:cs typeface="宋体" panose="02010600030101010101" pitchFamily="2" charset="-122"/>
              </a:rPr>
              <a:t>动力电池系统主要由动力电池模组、电池管理系统</a:t>
            </a:r>
            <a:r>
              <a:rPr lang="en-US" altLang="zh-CN" sz="1800" b="1">
                <a:latin typeface="宋体" panose="02010600030101010101" pitchFamily="2" charset="-122"/>
                <a:ea typeface="宋体" panose="02010600030101010101" pitchFamily="2" charset="-122"/>
                <a:cs typeface="宋体" panose="02010600030101010101" pitchFamily="2" charset="-122"/>
              </a:rPr>
              <a:t>BMS</a:t>
            </a:r>
            <a:r>
              <a:rPr lang="zh-CN" altLang="en-US" sz="1800" b="1">
                <a:latin typeface="宋体" panose="02010600030101010101" pitchFamily="2" charset="-122"/>
                <a:ea typeface="宋体" panose="02010600030101010101" pitchFamily="2" charset="-122"/>
                <a:cs typeface="宋体" panose="02010600030101010101" pitchFamily="2" charset="-122"/>
              </a:rPr>
              <a:t>、动力电池箱体及其他辅助元器件等四部分组成。</a:t>
            </a:r>
            <a:r>
              <a:rPr lang="zh-CN" altLang="en-US" sz="1800">
                <a:latin typeface="宋体" panose="02010600030101010101" pitchFamily="2" charset="-122"/>
                <a:ea typeface="宋体" panose="02010600030101010101" pitchFamily="2" charset="-122"/>
                <a:cs typeface="宋体" panose="02010600030101010101" pitchFamily="2" charset="-122"/>
              </a:rPr>
              <a:t>动力电池系统接收和储存由车载充电机、发电机、制动能量回收装置或外部充电装置提供的高压直流电，并且为电驱动系统及电辅助系统提供能量。 </a:t>
            </a:r>
            <a:endParaRPr lang="zh-CN" altLang="en-US" sz="1800"/>
          </a:p>
        </p:txBody>
      </p:sp>
      <p:pic>
        <p:nvPicPr>
          <p:cNvPr id="1073743478" name="图片 1"/>
          <p:cNvPicPr>
            <a:picLocks noChangeAspect="1"/>
          </p:cNvPicPr>
          <p:nvPr/>
        </p:nvPicPr>
        <p:blipFill>
          <a:blip r:embed="rId2"/>
          <a:stretch>
            <a:fillRect/>
          </a:stretch>
        </p:blipFill>
        <p:spPr>
          <a:xfrm>
            <a:off x="2641283" y="3672205"/>
            <a:ext cx="4472305" cy="2589530"/>
          </a:xfrm>
          <a:prstGeom prst="rect">
            <a:avLst/>
          </a:prstGeom>
          <a:noFill/>
          <a:ln w="9525">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四、动力电池系统故障</a:t>
            </a:r>
          </a:p>
        </p:txBody>
      </p:sp>
      <p:sp>
        <p:nvSpPr>
          <p:cNvPr id="19459" name="矩形 21"/>
          <p:cNvSpPr/>
          <p:nvPr/>
        </p:nvSpPr>
        <p:spPr>
          <a:xfrm>
            <a:off x="354965" y="215836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一级故障</a:t>
            </a:r>
          </a:p>
        </p:txBody>
      </p:sp>
      <p:sp>
        <p:nvSpPr>
          <p:cNvPr id="100" name="文本框 99"/>
          <p:cNvSpPr txBox="1"/>
          <p:nvPr/>
        </p:nvSpPr>
        <p:spPr>
          <a:xfrm>
            <a:off x="903605" y="1496060"/>
            <a:ext cx="6807200" cy="368300"/>
          </a:xfrm>
          <a:prstGeom prst="rect">
            <a:avLst/>
          </a:prstGeom>
          <a:noFill/>
          <a:ln w="9525">
            <a:noFill/>
          </a:ln>
        </p:spPr>
        <p:txBody>
          <a:bodyPr wrap="square">
            <a:spAutoFit/>
          </a:bodyPr>
          <a:lstStyle/>
          <a:p>
            <a:pPr indent="304800"/>
            <a:r>
              <a:rPr lang="zh-CN" altLang="en-US" sz="1800" b="1">
                <a:latin typeface="宋体" panose="02010600030101010101" pitchFamily="2" charset="-122"/>
                <a:ea typeface="宋体" panose="02010600030101010101" pitchFamily="2" charset="-122"/>
                <a:cs typeface="宋体" panose="02010600030101010101" pitchFamily="2" charset="-122"/>
              </a:rPr>
              <a:t>动力电池系统故障包括有一级故障、二级故障、三级故障。</a:t>
            </a:r>
            <a:endParaRPr lang="zh-CN" altLang="en-US" sz="1800" b="1"/>
          </a:p>
        </p:txBody>
      </p:sp>
      <p:sp>
        <p:nvSpPr>
          <p:cNvPr id="2" name="文本框 1"/>
          <p:cNvSpPr txBox="1"/>
          <p:nvPr/>
        </p:nvSpPr>
        <p:spPr>
          <a:xfrm>
            <a:off x="1207135" y="2917825"/>
            <a:ext cx="6729730" cy="2168525"/>
          </a:xfrm>
          <a:prstGeom prst="rect">
            <a:avLst/>
          </a:prstGeom>
          <a:noFill/>
          <a:ln w="9525">
            <a:noFill/>
          </a:ln>
        </p:spPr>
        <p:txBody>
          <a:bodyPr wrap="square">
            <a:spAutoFit/>
          </a:bodyPr>
          <a:lstStyle/>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表明动力电池在此状态下功能已经丧失，请求其他控制器立即（</a:t>
            </a:r>
            <a:r>
              <a:rPr lang="en-US" altLang="zh-CN" sz="1800" b="1">
                <a:latin typeface="宋体" panose="02010600030101010101" pitchFamily="2" charset="-122"/>
                <a:ea typeface="宋体" panose="02010600030101010101" pitchFamily="2" charset="-122"/>
                <a:cs typeface="宋体" panose="02010600030101010101" pitchFamily="2" charset="-122"/>
              </a:rPr>
              <a:t>1s</a:t>
            </a:r>
            <a:r>
              <a:rPr lang="zh-CN" altLang="en-US" sz="1800">
                <a:latin typeface="宋体" panose="02010600030101010101" pitchFamily="2" charset="-122"/>
                <a:ea typeface="宋体" panose="02010600030101010101" pitchFamily="2" charset="-122"/>
                <a:cs typeface="宋体" panose="02010600030101010101" pitchFamily="2" charset="-122"/>
              </a:rPr>
              <a:t>内）停止充电或放电。如果其他控制器在指定时间内未做出响应，电池管理系统将在</a:t>
            </a:r>
            <a:r>
              <a:rPr lang="en-US" altLang="zh-CN" sz="1800">
                <a:latin typeface="宋体" panose="02010600030101010101" pitchFamily="2" charset="-122"/>
                <a:ea typeface="宋体" panose="02010600030101010101" pitchFamily="2" charset="-122"/>
                <a:cs typeface="宋体" panose="02010600030101010101" pitchFamily="2" charset="-122"/>
              </a:rPr>
              <a:t>2s</a:t>
            </a:r>
            <a:r>
              <a:rPr lang="zh-CN" altLang="en-US" sz="1800">
                <a:latin typeface="宋体" panose="02010600030101010101" pitchFamily="2" charset="-122"/>
                <a:ea typeface="宋体" panose="02010600030101010101" pitchFamily="2" charset="-122"/>
                <a:cs typeface="宋体" panose="02010600030101010101" pitchFamily="2" charset="-122"/>
              </a:rPr>
              <a:t>后主动停止充电或放电（即断开高压继电器）。其他控制器响应动力电池二级故障的延时时间建议少于</a:t>
            </a:r>
            <a:r>
              <a:rPr lang="en-US" altLang="zh-CN" sz="1800" b="1">
                <a:latin typeface="宋体" panose="02010600030101010101" pitchFamily="2" charset="-122"/>
                <a:ea typeface="宋体" panose="02010600030101010101" pitchFamily="2" charset="-122"/>
                <a:cs typeface="宋体" panose="02010600030101010101" pitchFamily="2" charset="-122"/>
              </a:rPr>
              <a:t>60s</a:t>
            </a:r>
            <a:r>
              <a:rPr lang="zh-CN" altLang="en-US" sz="1800">
                <a:latin typeface="宋体" panose="02010600030101010101" pitchFamily="2" charset="-122"/>
                <a:ea typeface="宋体" panose="02010600030101010101" pitchFamily="2" charset="-122"/>
                <a:cs typeface="宋体" panose="02010600030101010101" pitchFamily="2" charset="-122"/>
              </a:rPr>
              <a:t>，否则会引发动力电池上报一级故障。</a:t>
            </a:r>
            <a:endParaRPr lang="zh-CN" altLang="en-US"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四、动力电池系统故障</a:t>
            </a:r>
          </a:p>
        </p:txBody>
      </p:sp>
      <p:sp>
        <p:nvSpPr>
          <p:cNvPr id="19459" name="矩形 21"/>
          <p:cNvSpPr/>
          <p:nvPr/>
        </p:nvSpPr>
        <p:spPr>
          <a:xfrm>
            <a:off x="121920" y="1731010"/>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 </a:t>
            </a:r>
            <a:r>
              <a:rPr lang="zh-CN" sz="2400" b="1" dirty="0">
                <a:solidFill>
                  <a:schemeClr val="bg1"/>
                </a:solidFill>
                <a:latin typeface="宋体" panose="02010600030101010101" pitchFamily="2" charset="-122"/>
                <a:ea typeface="宋体" panose="02010600030101010101" pitchFamily="2" charset="-122"/>
              </a:rPr>
              <a:t>二</a:t>
            </a:r>
            <a:r>
              <a:rPr sz="2400" b="1" dirty="0">
                <a:solidFill>
                  <a:schemeClr val="bg1"/>
                </a:solidFill>
                <a:latin typeface="宋体" panose="02010600030101010101" pitchFamily="2" charset="-122"/>
                <a:ea typeface="宋体" panose="02010600030101010101" pitchFamily="2" charset="-122"/>
              </a:rPr>
              <a:t>级故障</a:t>
            </a:r>
          </a:p>
        </p:txBody>
      </p:sp>
      <p:sp>
        <p:nvSpPr>
          <p:cNvPr id="3" name="文本框 2"/>
          <p:cNvSpPr txBox="1"/>
          <p:nvPr/>
        </p:nvSpPr>
        <p:spPr>
          <a:xfrm>
            <a:off x="836930" y="2618105"/>
            <a:ext cx="6943090" cy="1337945"/>
          </a:xfrm>
          <a:prstGeom prst="rect">
            <a:avLst/>
          </a:prstGeom>
          <a:noFill/>
          <a:ln w="9525">
            <a:noFill/>
          </a:ln>
        </p:spPr>
        <p:txBody>
          <a:bodyPr wrap="square">
            <a:spAutoFit/>
          </a:bodyPr>
          <a:lstStyle/>
          <a:p>
            <a:pPr indent="304800">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表明动力电池在此状态下功能已经丧失，请求其他控制器停止充电或者放电；其他控制器应在一定的延时时间内响应动力电池停止充电或放电请求。</a:t>
            </a:r>
            <a:endParaRPr lang="zh-CN" altLang="en-US" sz="1800"/>
          </a:p>
        </p:txBody>
      </p:sp>
      <p:sp>
        <p:nvSpPr>
          <p:cNvPr id="4" name="矩形 21"/>
          <p:cNvSpPr/>
          <p:nvPr/>
        </p:nvSpPr>
        <p:spPr>
          <a:xfrm>
            <a:off x="393700" y="4145280"/>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3</a:t>
            </a:r>
            <a:r>
              <a:rPr sz="2400" b="1" dirty="0">
                <a:solidFill>
                  <a:schemeClr val="bg1"/>
                </a:solidFill>
                <a:latin typeface="宋体" panose="02010600030101010101" pitchFamily="2" charset="-122"/>
                <a:ea typeface="宋体" panose="02010600030101010101" pitchFamily="2" charset="-122"/>
              </a:rPr>
              <a:t>. 三级故障</a:t>
            </a:r>
          </a:p>
        </p:txBody>
      </p:sp>
      <p:sp>
        <p:nvSpPr>
          <p:cNvPr id="5" name="文本框 4"/>
          <p:cNvSpPr txBox="1"/>
          <p:nvPr/>
        </p:nvSpPr>
        <p:spPr>
          <a:xfrm>
            <a:off x="1050290" y="4853305"/>
            <a:ext cx="6729730" cy="922020"/>
          </a:xfrm>
          <a:prstGeom prst="rect">
            <a:avLst/>
          </a:prstGeom>
          <a:noFill/>
          <a:ln w="9525">
            <a:noFill/>
          </a:ln>
        </p:spPr>
        <p:txBody>
          <a:bodyPr wrap="square">
            <a:spAutoFit/>
          </a:bodyPr>
          <a:lstStyle/>
          <a:p>
            <a:pPr indent="304800">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表明动力电池性能下降，电池管理系统降低最大允许充</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放电电流。</a:t>
            </a:r>
            <a:endParaRPr lang="zh-CN" altLang="en-US" sz="18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37388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四、动力电池系统故障</a:t>
            </a:r>
          </a:p>
        </p:txBody>
      </p:sp>
      <p:sp>
        <p:nvSpPr>
          <p:cNvPr id="2" name="文本框 1"/>
          <p:cNvSpPr txBox="1"/>
          <p:nvPr/>
        </p:nvSpPr>
        <p:spPr>
          <a:xfrm>
            <a:off x="937895" y="1249680"/>
            <a:ext cx="7190740" cy="1337945"/>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动力电池的故障在仪表上只显示动力电池故障、动力电池绝缘故障及动力电池系统断开三种故障信息，只能很粗略判断故障位置，并不能精确定位。</a:t>
            </a:r>
            <a:endParaRPr lang="zh-CN" altLang="en-US" sz="1800"/>
          </a:p>
        </p:txBody>
      </p:sp>
      <p:pic>
        <p:nvPicPr>
          <p:cNvPr id="3" name="图片 6"/>
          <p:cNvPicPr>
            <a:picLocks noChangeAspect="1"/>
          </p:cNvPicPr>
          <p:nvPr/>
        </p:nvPicPr>
        <p:blipFill>
          <a:blip r:embed="rId2"/>
          <a:stretch>
            <a:fillRect/>
          </a:stretch>
        </p:blipFill>
        <p:spPr>
          <a:xfrm>
            <a:off x="1586865" y="2737485"/>
            <a:ext cx="5270500" cy="2768600"/>
          </a:xfrm>
          <a:prstGeom prst="rect">
            <a:avLst/>
          </a:prstGeom>
          <a:noFill/>
          <a:ln w="9525">
            <a:noFill/>
          </a:ln>
        </p:spPr>
      </p:pic>
      <p:sp>
        <p:nvSpPr>
          <p:cNvPr id="6" name="文本框 5"/>
          <p:cNvSpPr txBox="1"/>
          <p:nvPr/>
        </p:nvSpPr>
        <p:spPr>
          <a:xfrm>
            <a:off x="2032000" y="5506085"/>
            <a:ext cx="5080000" cy="252730"/>
          </a:xfrm>
          <a:prstGeom prst="rect">
            <a:avLst/>
          </a:prstGeom>
          <a:noFill/>
          <a:ln w="9525">
            <a:noFill/>
          </a:ln>
        </p:spPr>
        <p:txBody>
          <a:bodyPr>
            <a:spAutoFit/>
          </a:bodyPr>
          <a:lstStyle/>
          <a:p>
            <a:pPr algn="ctr"/>
            <a:r>
              <a:rPr lang="zh-CN" altLang="en-US" sz="1050">
                <a:latin typeface="宋体" panose="02010600030101010101" pitchFamily="2" charset="-122"/>
                <a:ea typeface="宋体" panose="02010600030101010101" pitchFamily="2" charset="-122"/>
                <a:cs typeface="宋体" panose="02010600030101010101" pitchFamily="2" charset="-122"/>
              </a:rPr>
              <a:t>动力电池故障的仪表显示</a:t>
            </a: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1158875" y="695643"/>
            <a:ext cx="6583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五、电动汽车长期停放时电池系统的维护</a:t>
            </a:r>
          </a:p>
        </p:txBody>
      </p:sp>
      <p:sp>
        <p:nvSpPr>
          <p:cNvPr id="19459" name="矩形 21"/>
          <p:cNvSpPr/>
          <p:nvPr/>
        </p:nvSpPr>
        <p:spPr>
          <a:xfrm>
            <a:off x="200660" y="151574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低压蓄电池维护</a:t>
            </a:r>
          </a:p>
        </p:txBody>
      </p:sp>
      <p:sp>
        <p:nvSpPr>
          <p:cNvPr id="2" name="文本框 1"/>
          <p:cNvSpPr txBox="1"/>
          <p:nvPr/>
        </p:nvSpPr>
        <p:spPr>
          <a:xfrm>
            <a:off x="994410" y="2573655"/>
            <a:ext cx="7155815" cy="2168525"/>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1</a:t>
            </a:r>
            <a:r>
              <a:rPr lang="zh-CN" altLang="en-US" sz="1800">
                <a:latin typeface="宋体" panose="02010600030101010101" pitchFamily="2" charset="-122"/>
                <a:ea typeface="宋体" panose="02010600030101010101" pitchFamily="2" charset="-122"/>
                <a:cs typeface="宋体" panose="02010600030101010101" pitchFamily="2" charset="-122"/>
              </a:rPr>
              <a:t>） 当车辆需停放较长时间</a:t>
            </a:r>
            <a:r>
              <a:rPr lang="en-US" altLang="zh-CN" sz="1800">
                <a:latin typeface="宋体" panose="02010600030101010101" pitchFamily="2" charset="-122"/>
                <a:ea typeface="宋体" panose="02010600030101010101" pitchFamily="2" charset="-122"/>
                <a:cs typeface="宋体" panose="02010600030101010101" pitchFamily="2" charset="-122"/>
              </a:rPr>
              <a:t>(7 </a:t>
            </a:r>
            <a:r>
              <a:rPr lang="zh-CN" altLang="en-US" sz="1800">
                <a:latin typeface="宋体" panose="02010600030101010101" pitchFamily="2" charset="-122"/>
                <a:ea typeface="宋体" panose="02010600030101010101" pitchFamily="2" charset="-122"/>
                <a:cs typeface="宋体" panose="02010600030101010101" pitchFamily="2" charset="-122"/>
              </a:rPr>
              <a:t>天以上</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时，需要断开低压蓄电池负极桩头。</a:t>
            </a:r>
          </a:p>
          <a:p>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2</a:t>
            </a:r>
            <a:r>
              <a:rPr lang="zh-CN" altLang="en-US" sz="1800">
                <a:latin typeface="宋体" panose="02010600030101010101" pitchFamily="2" charset="-122"/>
                <a:ea typeface="宋体" panose="02010600030101010101" pitchFamily="2" charset="-122"/>
                <a:cs typeface="宋体" panose="02010600030101010101" pitchFamily="2" charset="-122"/>
              </a:rPr>
              <a:t>） 停放超过</a:t>
            </a:r>
            <a:r>
              <a:rPr lang="en-US" altLang="zh-CN" sz="1800">
                <a:latin typeface="宋体" panose="02010600030101010101" pitchFamily="2" charset="-122"/>
                <a:ea typeface="宋体" panose="02010600030101010101" pitchFamily="2" charset="-122"/>
                <a:cs typeface="宋体" panose="02010600030101010101" pitchFamily="2" charset="-122"/>
              </a:rPr>
              <a:t>7 </a:t>
            </a:r>
            <a:r>
              <a:rPr lang="zh-CN" altLang="en-US" sz="1800">
                <a:latin typeface="宋体" panose="02010600030101010101" pitchFamily="2" charset="-122"/>
                <a:ea typeface="宋体" panose="02010600030101010101" pitchFamily="2" charset="-122"/>
                <a:cs typeface="宋体" panose="02010600030101010101" pitchFamily="2" charset="-122"/>
              </a:rPr>
              <a:t>天以上的车辆，需每周进行一次车辆上高压</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上高压四小时左右，直至</a:t>
            </a:r>
            <a:r>
              <a:rPr lang="en-US" altLang="zh-CN" sz="1800">
                <a:latin typeface="宋体" panose="02010600030101010101" pitchFamily="2" charset="-122"/>
                <a:ea typeface="宋体" panose="02010600030101010101" pitchFamily="2" charset="-122"/>
                <a:cs typeface="宋体" panose="02010600030101010101" pitchFamily="2" charset="-122"/>
              </a:rPr>
              <a:t>READY </a:t>
            </a:r>
            <a:r>
              <a:rPr lang="zh-CN" altLang="en-US" sz="1800">
                <a:latin typeface="宋体" panose="02010600030101010101" pitchFamily="2" charset="-122"/>
                <a:ea typeface="宋体" panose="02010600030101010101" pitchFamily="2" charset="-122"/>
                <a:cs typeface="宋体" panose="02010600030101010101" pitchFamily="2" charset="-122"/>
              </a:rPr>
              <a:t>绿灯点亮</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，通过车上动力电池给低压蓄电池充电。</a:t>
            </a:r>
            <a:endParaRPr lang="zh-CN" altLang="en-US" sz="1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1158875" y="695643"/>
            <a:ext cx="6583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五、电动汽车长期停放时电池系统的维护</a:t>
            </a:r>
          </a:p>
        </p:txBody>
      </p:sp>
      <p:sp>
        <p:nvSpPr>
          <p:cNvPr id="19459" name="矩形 21"/>
          <p:cNvSpPr/>
          <p:nvPr/>
        </p:nvSpPr>
        <p:spPr>
          <a:xfrm>
            <a:off x="255905" y="1696085"/>
            <a:ext cx="44977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.动力电池维护</a:t>
            </a:r>
          </a:p>
        </p:txBody>
      </p:sp>
      <p:sp>
        <p:nvSpPr>
          <p:cNvPr id="2" name="文本框 1"/>
          <p:cNvSpPr txBox="1"/>
          <p:nvPr/>
        </p:nvSpPr>
        <p:spPr>
          <a:xfrm>
            <a:off x="1003300" y="2480310"/>
            <a:ext cx="7137400" cy="2999740"/>
          </a:xfrm>
          <a:prstGeom prst="rect">
            <a:avLst/>
          </a:prstGeom>
          <a:noFill/>
          <a:ln w="9525">
            <a:noFill/>
          </a:ln>
        </p:spPr>
        <p:txBody>
          <a:bodyPr wrap="square">
            <a:spAutoFit/>
          </a:bodyPr>
          <a:lstStyle/>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1） 当车辆停放7 天以上时，应保证车辆的剩余电量大于50%。</a:t>
            </a:r>
          </a:p>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2） 车辆停放超过3个月应该做一次充放循环(将车辆行驶放电至剩余电量30% 以下，使用慢充将动力电池充电至100%元后，再将车辆行驶放电至50%-80% 后维续停放。</a:t>
            </a:r>
          </a:p>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3）当车辆停放时，动力电池也将发生一定的放电，当电量低于30%时，需要及时补充电，防止动力电池过度放电，对动力电池性能产生影响。</a:t>
            </a:r>
            <a:endParaRPr lang="zh-CN" altLang="en-US" sz="18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57" name="文本框 3"/>
          <p:cNvSpPr txBox="1"/>
          <p:nvPr/>
        </p:nvSpPr>
        <p:spPr>
          <a:xfrm>
            <a:off x="3076575" y="1256983"/>
            <a:ext cx="341630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电池的荷电状态SOC</a:t>
            </a:r>
          </a:p>
        </p:txBody>
      </p:sp>
      <p:sp>
        <p:nvSpPr>
          <p:cNvPr id="19459" name="矩形 21"/>
          <p:cNvSpPr/>
          <p:nvPr/>
        </p:nvSpPr>
        <p:spPr>
          <a:xfrm>
            <a:off x="321945" y="1927225"/>
            <a:ext cx="507619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影响电池的荷电状态SOC的因素</a:t>
            </a:r>
          </a:p>
        </p:txBody>
      </p:sp>
      <p:sp>
        <p:nvSpPr>
          <p:cNvPr id="2" name="文本框 1"/>
          <p:cNvSpPr txBox="1"/>
          <p:nvPr/>
        </p:nvSpPr>
        <p:spPr>
          <a:xfrm>
            <a:off x="870585" y="2504440"/>
            <a:ext cx="7212965" cy="1337945"/>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电池荷电状态</a:t>
            </a:r>
            <a:r>
              <a:rPr lang="en-US" altLang="zh-CN" sz="1800">
                <a:latin typeface="宋体" panose="02010600030101010101" pitchFamily="2" charset="-122"/>
                <a:ea typeface="宋体" panose="02010600030101010101" pitchFamily="2" charset="-122"/>
                <a:cs typeface="宋体" panose="02010600030101010101" pitchFamily="2" charset="-122"/>
              </a:rPr>
              <a:t>SOC</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State of charge</a:t>
            </a:r>
            <a:r>
              <a:rPr lang="zh-CN" altLang="en-US" sz="1800">
                <a:latin typeface="宋体" panose="02010600030101010101" pitchFamily="2" charset="-122"/>
                <a:ea typeface="宋体" panose="02010600030101010101" pitchFamily="2" charset="-122"/>
                <a:cs typeface="宋体" panose="02010600030101010101" pitchFamily="2" charset="-122"/>
              </a:rPr>
              <a:t>）是指电池在接受充电后的电池内部电荷的变化状态，用于描述电池内电量的变化和所余存电量的百分比。</a:t>
            </a:r>
            <a:endParaRPr lang="zh-CN" altLang="en-US" sz="1800"/>
          </a:p>
        </p:txBody>
      </p:sp>
      <p:sp>
        <p:nvSpPr>
          <p:cNvPr id="3" name="矩形 2"/>
          <p:cNvSpPr/>
          <p:nvPr/>
        </p:nvSpPr>
        <p:spPr>
          <a:xfrm>
            <a:off x="709295" y="3842385"/>
            <a:ext cx="49930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电池的活性物质的性能</a:t>
            </a:r>
          </a:p>
        </p:txBody>
      </p:sp>
      <p:sp>
        <p:nvSpPr>
          <p:cNvPr id="4" name="文本框 3"/>
          <p:cNvSpPr txBox="1"/>
          <p:nvPr/>
        </p:nvSpPr>
        <p:spPr>
          <a:xfrm>
            <a:off x="870585" y="4422775"/>
            <a:ext cx="7212330" cy="1476375"/>
          </a:xfrm>
          <a:prstGeom prst="rect">
            <a:avLst/>
          </a:prstGeom>
          <a:noFill/>
          <a:ln w="9525">
            <a:noFill/>
          </a:ln>
        </p:spPr>
        <p:txBody>
          <a:bodyPr wrap="square">
            <a:spAutoFit/>
          </a:bodyPr>
          <a:lstStyle/>
          <a:p>
            <a:pPr indent="304800"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不同类型的动力电池是用不同的活性物质和不同的电解质制成，特点表现为：电池的结构形式不同、储存电能的电压和容量不同、充放电的机理不同、电池的循环次数和使用的寿命不同、单体电池之间的“不一致性”、电池的“老化”速度不同等，它们都对电池的荷电状态</a:t>
            </a:r>
            <a:r>
              <a:rPr lang="en-US" altLang="zh-CN" sz="1800">
                <a:latin typeface="宋体" panose="02010600030101010101" pitchFamily="2" charset="-122"/>
                <a:ea typeface="宋体" panose="02010600030101010101" pitchFamily="2" charset="-122"/>
                <a:cs typeface="宋体" panose="02010600030101010101" pitchFamily="2" charset="-122"/>
              </a:rPr>
              <a:t>SOC</a:t>
            </a:r>
            <a:r>
              <a:rPr lang="zh-CN" altLang="en-US" sz="1800">
                <a:latin typeface="宋体" panose="02010600030101010101" pitchFamily="2" charset="-122"/>
                <a:ea typeface="宋体" panose="02010600030101010101" pitchFamily="2" charset="-122"/>
                <a:cs typeface="宋体" panose="02010600030101010101" pitchFamily="2" charset="-122"/>
              </a:rPr>
              <a:t>有重要影响。</a:t>
            </a:r>
            <a:endParaRPr lang="zh-CN" altLang="en-US" sz="1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59" name="矩形 21"/>
          <p:cNvSpPr/>
          <p:nvPr/>
        </p:nvSpPr>
        <p:spPr>
          <a:xfrm>
            <a:off x="288925" y="1414780"/>
            <a:ext cx="507619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影响电池的荷电状态SOC的因素</a:t>
            </a:r>
          </a:p>
        </p:txBody>
      </p:sp>
      <p:sp>
        <p:nvSpPr>
          <p:cNvPr id="3" name="矩形 2"/>
          <p:cNvSpPr/>
          <p:nvPr/>
        </p:nvSpPr>
        <p:spPr>
          <a:xfrm>
            <a:off x="497205" y="2219960"/>
            <a:ext cx="49930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充放电和自放电特性</a:t>
            </a:r>
          </a:p>
        </p:txBody>
      </p:sp>
      <p:sp>
        <p:nvSpPr>
          <p:cNvPr id="4" name="文本框 3"/>
          <p:cNvSpPr txBox="1"/>
          <p:nvPr/>
        </p:nvSpPr>
        <p:spPr>
          <a:xfrm>
            <a:off x="828040" y="2811145"/>
            <a:ext cx="7720330" cy="3415030"/>
          </a:xfrm>
          <a:prstGeom prst="rect">
            <a:avLst/>
          </a:prstGeom>
          <a:noFill/>
          <a:ln w="9525">
            <a:noFill/>
          </a:ln>
        </p:spPr>
        <p:txBody>
          <a:bodyPr wrap="square">
            <a:spAutoFit/>
          </a:bodyPr>
          <a:lstStyle/>
          <a:p>
            <a:pPr indent="304800">
              <a:lnSpc>
                <a:spcPct val="150000"/>
              </a:lnSpc>
            </a:pPr>
            <a:r>
              <a:rPr lang="en-US" sz="1800">
                <a:latin typeface="宋体" panose="02010600030101010101" pitchFamily="2" charset="-122"/>
                <a:ea typeface="宋体" panose="02010600030101010101" pitchFamily="2" charset="-122"/>
                <a:cs typeface="宋体" panose="02010600030101010101" pitchFamily="2" charset="-122"/>
              </a:rPr>
              <a:t> </a:t>
            </a:r>
            <a:r>
              <a:rPr sz="1800">
                <a:latin typeface="宋体" panose="02010600030101010101" pitchFamily="2" charset="-122"/>
                <a:ea typeface="宋体" panose="02010600030101010101" pitchFamily="2" charset="-122"/>
                <a:cs typeface="宋体" panose="02010600030101010101" pitchFamily="2" charset="-122"/>
              </a:rPr>
              <a:t>动力电池在充放电的过程中，电池能够充放电的能力是受到SOC所限制，以不同倍率充电时，充入的电量是与充电的电流成反比，充电的电流愈大，充入的电量愈小。同样以不同倍率放电时，放出的电量是与放电的电流成反比，放电的电流愈大，放出的电量愈小，SOC只能是控制在允许的SOCmax与SOCmin之间。任何一次过充电或过放电，都可能对动力电池的活性物质造成一定的损害。另外动力电池的自放电不仅对电池的SOC变化有影响，而且是以“无功”放电形式造成电能的损耗，因此长期不使用电池的电能，会因自放电造成SOC的下降或电能的殆尽。</a:t>
            </a:r>
            <a:endParaRPr lang="zh-CN" altLang="en-US" sz="1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59" name="矩形 21"/>
          <p:cNvSpPr/>
          <p:nvPr/>
        </p:nvSpPr>
        <p:spPr>
          <a:xfrm>
            <a:off x="288925" y="1414780"/>
            <a:ext cx="507619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影响电池的荷电状态SOC的因素</a:t>
            </a:r>
          </a:p>
        </p:txBody>
      </p:sp>
      <p:sp>
        <p:nvSpPr>
          <p:cNvPr id="3" name="矩形 2"/>
          <p:cNvSpPr/>
          <p:nvPr/>
        </p:nvSpPr>
        <p:spPr>
          <a:xfrm>
            <a:off x="497205" y="2219960"/>
            <a:ext cx="49930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电池的温度</a:t>
            </a:r>
          </a:p>
        </p:txBody>
      </p:sp>
      <p:sp>
        <p:nvSpPr>
          <p:cNvPr id="4" name="文本框 3"/>
          <p:cNvSpPr txBox="1"/>
          <p:nvPr/>
        </p:nvSpPr>
        <p:spPr>
          <a:xfrm>
            <a:off x="1213485" y="3044825"/>
            <a:ext cx="7000875" cy="2168525"/>
          </a:xfrm>
          <a:prstGeom prst="rect">
            <a:avLst/>
          </a:prstGeom>
          <a:noFill/>
          <a:ln w="9525">
            <a:noFill/>
          </a:ln>
        </p:spPr>
        <p:txBody>
          <a:bodyPr wrap="square">
            <a:spAutoFit/>
          </a:bodyPr>
          <a:lstStyle/>
          <a:p>
            <a:pPr indent="304800">
              <a:lnSpc>
                <a:spcPct val="150000"/>
              </a:lnSpc>
            </a:pPr>
            <a:r>
              <a:rPr lang="en-US" sz="1800">
                <a:latin typeface="宋体" panose="02010600030101010101" pitchFamily="2" charset="-122"/>
                <a:ea typeface="宋体" panose="02010600030101010101" pitchFamily="2" charset="-122"/>
                <a:cs typeface="宋体" panose="02010600030101010101" pitchFamily="2" charset="-122"/>
              </a:rPr>
              <a:t> </a:t>
            </a:r>
            <a:r>
              <a:rPr sz="1800">
                <a:latin typeface="宋体" panose="02010600030101010101" pitchFamily="2" charset="-122"/>
                <a:ea typeface="宋体" panose="02010600030101010101" pitchFamily="2" charset="-122"/>
                <a:cs typeface="宋体" panose="02010600030101010101" pitchFamily="2" charset="-122"/>
              </a:rPr>
              <a:t>温度对动力电池的充放电容量有较大的影响，通常以25℃时的容量作为参考标准，随着温度变化，电池的荷电状态SOC也变化。电动汽车要对动力电池组的温度进行剑客和管理，控制动力电池组的周边温度保持在较低的温度范围内，同时要求多个单体电池的温度基本保持均衡。</a:t>
            </a:r>
            <a:endParaRPr lang="zh-CN" altLang="en-US" sz="1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59" name="矩形 21"/>
          <p:cNvSpPr/>
          <p:nvPr/>
        </p:nvSpPr>
        <p:spPr>
          <a:xfrm>
            <a:off x="288925" y="1414780"/>
            <a:ext cx="691197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.动力电池SOC的计算方法、应用范围以及优缺点</a:t>
            </a:r>
          </a:p>
        </p:txBody>
      </p:sp>
      <p:graphicFrame>
        <p:nvGraphicFramePr>
          <p:cNvPr id="2" name="表格 -1"/>
          <p:cNvGraphicFramePr/>
          <p:nvPr/>
        </p:nvGraphicFramePr>
        <p:xfrm>
          <a:off x="922655" y="2134235"/>
          <a:ext cx="7298055" cy="3582035"/>
        </p:xfrm>
        <a:graphic>
          <a:graphicData uri="http://schemas.openxmlformats.org/drawingml/2006/table">
            <a:tbl>
              <a:tblPr firstRow="1" bandRow="1">
                <a:tableStyleId>{5940675A-B579-460E-94D1-54222C63F5DA}</a:tableStyleId>
              </a:tblPr>
              <a:tblGrid>
                <a:gridCol w="1171575"/>
                <a:gridCol w="1083945"/>
                <a:gridCol w="2142490"/>
                <a:gridCol w="2900045"/>
              </a:tblGrid>
              <a:tr h="316865">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计算方法</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应用范围</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优点</a:t>
                      </a:r>
                    </a:p>
                  </a:txBody>
                  <a:tcPr marL="91439" marR="91439" marT="63500" marB="6350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缺点</a:t>
                      </a:r>
                    </a:p>
                  </a:txBody>
                  <a:tcPr marL="91439" marR="91439" marT="63500" marB="6350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r>
              <a:tr h="641350">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放电试验法</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各种电池初期</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的测定</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易操作、数据准确，与</a:t>
                      </a:r>
                      <a:r>
                        <a:rPr lang="en-US" altLang="zh-CN" sz="1200" b="0">
                          <a:latin typeface="宋体" panose="02010600030101010101" pitchFamily="2" charset="-122"/>
                          <a:ea typeface="宋体" panose="02010600030101010101" pitchFamily="2" charset="-122"/>
                          <a:cs typeface="宋体" panose="02010600030101010101" pitchFamily="2" charset="-122"/>
                        </a:rPr>
                        <a:t>SOH[crl1] </a:t>
                      </a:r>
                      <a:r>
                        <a:rPr lang="zh-CN" altLang="en-US" sz="1200" b="0">
                          <a:latin typeface="宋体" panose="02010600030101010101" pitchFamily="2" charset="-122"/>
                          <a:ea typeface="宋体" panose="02010600030101010101" pitchFamily="2" charset="-122"/>
                          <a:cs typeface="宋体" panose="02010600030101010101" pitchFamily="2" charset="-122"/>
                        </a:rPr>
                        <a:t>无关</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无法在线测量，试验实际长，能量损耗大，并与实际使用状况有差别</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77570">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安时计量法</a:t>
                      </a:r>
                      <a:r>
                        <a:rPr lang="en-US" altLang="zh-CN" sz="1200" b="0">
                          <a:latin typeface="宋体" panose="02010600030101010101" pitchFamily="2" charset="-122"/>
                          <a:ea typeface="宋体" panose="02010600030101010101" pitchFamily="2" charset="-122"/>
                          <a:cs typeface="宋体" panose="02010600030101010101" pitchFamily="2" charset="-122"/>
                        </a:rPr>
                        <a:t>Ah</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各种电池</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的测定</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可以在线测量，成本低廉，与</a:t>
                      </a:r>
                      <a:r>
                        <a:rPr lang="en-US" altLang="zh-CN" sz="1200" b="0">
                          <a:latin typeface="宋体" panose="02010600030101010101" pitchFamily="2" charset="-122"/>
                          <a:ea typeface="宋体" panose="02010600030101010101" pitchFamily="2" charset="-122"/>
                          <a:cs typeface="宋体" panose="02010600030101010101" pitchFamily="2" charset="-122"/>
                        </a:rPr>
                        <a:t>SOH</a:t>
                      </a:r>
                      <a:r>
                        <a:rPr lang="zh-CN" altLang="en-US" sz="1200" b="0">
                          <a:latin typeface="宋体" panose="02010600030101010101" pitchFamily="2" charset="-122"/>
                          <a:ea typeface="宋体" panose="02010600030101010101" pitchFamily="2" charset="-122"/>
                          <a:cs typeface="宋体" panose="02010600030101010101" pitchFamily="2" charset="-122"/>
                        </a:rPr>
                        <a:t>无关，是较为可靠的测试方法，应用较普遍。</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无法确定电池初始的</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数据，电流测定的准确性对试验结果影响较大。要求有较准确的电流测量仪表，</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估计误差较大</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55040">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开路电压法</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铅酸、镍氢、锂电池、锌溴</a:t>
                      </a:r>
                      <a:r>
                        <a:rPr lang="en-US" altLang="zh-CN" sz="1200" b="0">
                          <a:latin typeface="宋体" panose="02010600030101010101" pitchFamily="2" charset="-122"/>
                          <a:ea typeface="宋体" panose="02010600030101010101" pitchFamily="2" charset="-122"/>
                          <a:cs typeface="宋体" panose="02010600030101010101" pitchFamily="2" charset="-122"/>
                        </a:rPr>
                        <a:t>Zn-Br</a:t>
                      </a:r>
                      <a:r>
                        <a:rPr lang="zh-CN" altLang="en-US" sz="1200" b="0">
                          <a:latin typeface="宋体" panose="02010600030101010101" pitchFamily="2" charset="-122"/>
                          <a:ea typeface="宋体" panose="02010600030101010101" pitchFamily="2" charset="-122"/>
                          <a:cs typeface="宋体" panose="02010600030101010101" pitchFamily="2" charset="-122"/>
                        </a:rPr>
                        <a:t>等</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可以在线测量，成本低廉，可以较精确测定铅酸电池的</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镍氢、锂电池在充电初期和末期效果较好</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电池需要长时间搁置，需要保持电压稳定，动态响应慢。铅酸电池受酸成层等影响准确性，并有铅污染</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91210">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负载电压法</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铅酸、镍氢、锂电池、锌溴</a:t>
                      </a:r>
                      <a:r>
                        <a:rPr lang="en-US" altLang="zh-CN" sz="1200" b="0">
                          <a:latin typeface="宋体" panose="02010600030101010101" pitchFamily="2" charset="-122"/>
                          <a:ea typeface="宋体" panose="02010600030101010101" pitchFamily="2" charset="-122"/>
                          <a:cs typeface="宋体" panose="02010600030101010101" pitchFamily="2" charset="-122"/>
                        </a:rPr>
                        <a:t>Zn-Br</a:t>
                      </a:r>
                      <a:r>
                        <a:rPr lang="zh-CN" altLang="en-US" sz="1200" b="0">
                          <a:latin typeface="宋体" panose="02010600030101010101" pitchFamily="2" charset="-122"/>
                          <a:ea typeface="宋体" panose="02010600030101010101" pitchFamily="2" charset="-122"/>
                          <a:cs typeface="宋体" panose="02010600030101010101" pitchFamily="2" charset="-122"/>
                        </a:rPr>
                        <a:t>等</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可以在线测量，成本低廉，可以根据放电电压和电流数据确定</a:t>
                      </a:r>
                      <a:r>
                        <a:rPr lang="en-US" altLang="zh-CN" sz="1200" b="0">
                          <a:latin typeface="宋体" panose="02010600030101010101" pitchFamily="2" charset="-122"/>
                          <a:ea typeface="宋体" panose="02010600030101010101" pitchFamily="2" charset="-122"/>
                          <a:cs typeface="宋体" panose="02010600030101010101" pitchFamily="2" charset="-122"/>
                        </a:rPr>
                        <a:t>SOC</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动态响应较慢，需要大量采集数据，对于变电流的</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数据处理较复杂</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59" name="矩形 21"/>
          <p:cNvSpPr/>
          <p:nvPr/>
        </p:nvSpPr>
        <p:spPr>
          <a:xfrm>
            <a:off x="288925" y="1414780"/>
            <a:ext cx="691197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.动力电池SOC的计算方法、应用范围以及优缺点</a:t>
            </a:r>
          </a:p>
        </p:txBody>
      </p:sp>
      <p:graphicFrame>
        <p:nvGraphicFramePr>
          <p:cNvPr id="2" name="表格 -1"/>
          <p:cNvGraphicFramePr/>
          <p:nvPr/>
        </p:nvGraphicFramePr>
        <p:xfrm>
          <a:off x="746760" y="2172970"/>
          <a:ext cx="7386955" cy="3468370"/>
        </p:xfrm>
        <a:graphic>
          <a:graphicData uri="http://schemas.openxmlformats.org/drawingml/2006/table">
            <a:tbl>
              <a:tblPr firstRow="1" bandRow="1">
                <a:tableStyleId>{5940675A-B579-460E-94D1-54222C63F5DA}</a:tableStyleId>
              </a:tblPr>
              <a:tblGrid>
                <a:gridCol w="1407160"/>
                <a:gridCol w="1057910"/>
                <a:gridCol w="2091055"/>
                <a:gridCol w="2830830"/>
              </a:tblGrid>
              <a:tr h="293370">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计算方法</a:t>
                      </a:r>
                    </a:p>
                  </a:txBody>
                  <a:tcPr marL="91439" marR="91439" marT="63500" marB="635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应用范围</a:t>
                      </a:r>
                    </a:p>
                  </a:txBody>
                  <a:tcPr marL="91439" marR="91439" marT="63500" marB="63500"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优点</a:t>
                      </a:r>
                    </a:p>
                  </a:txBody>
                  <a:tcPr marL="91439" marR="91439" marT="63500" marB="6350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缺点</a:t>
                      </a:r>
                    </a:p>
                  </a:txBody>
                  <a:tcPr marL="91439" marR="91439" marT="63500" marB="6350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2"/>
                    </a:solidFill>
                  </a:tcPr>
                </a:tc>
              </a:tr>
              <a:tr h="627380">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内阻法</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铅酸、镍镉</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可以在线测量，用测量电池内阻的变化，测出</a:t>
                      </a:r>
                      <a:r>
                        <a:rPr lang="en-US" altLang="zh-CN" sz="1200" b="0">
                          <a:latin typeface="宋体" panose="02010600030101010101" pitchFamily="2" charset="-122"/>
                          <a:ea typeface="宋体" panose="02010600030101010101" pitchFamily="2" charset="-122"/>
                          <a:cs typeface="宋体" panose="02010600030101010101" pitchFamily="2" charset="-122"/>
                        </a:rPr>
                        <a:t>SOH</a:t>
                      </a:r>
                      <a:r>
                        <a:rPr lang="zh-CN" altLang="en-US" sz="1200" b="0">
                          <a:latin typeface="宋体" panose="02010600030101010101" pitchFamily="2" charset="-122"/>
                          <a:ea typeface="宋体" panose="02010600030101010101" pitchFamily="2" charset="-122"/>
                          <a:cs typeface="宋体" panose="02010600030101010101" pitchFamily="2" charset="-122"/>
                        </a:rPr>
                        <a:t>变化数据</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只适用于低的</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状态</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74065">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比重法</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各种电池</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的测定</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可以在线测量，比重与</a:t>
                      </a:r>
                      <a:r>
                        <a:rPr lang="en-US" altLang="zh-CN" sz="1200" b="0">
                          <a:latin typeface="宋体" panose="02010600030101010101" pitchFamily="2" charset="-122"/>
                          <a:ea typeface="宋体" panose="02010600030101010101" pitchFamily="2" charset="-122"/>
                          <a:cs typeface="宋体" panose="02010600030101010101" pitchFamily="2" charset="-122"/>
                        </a:rPr>
                        <a:t>SOC</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测定比较麻烦，，不能用于加水的电池，安全性较差</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34720">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人工神经网络法</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各种电池</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的测定</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可以模拟电池的动态特性，在线测量</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需要相近似的电池参考数据，包括电压、电流内阻放电量等参数，各种参数要求精确、可靠</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74065">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卡尔曼滤波法</a:t>
                      </a:r>
                      <a:r>
                        <a:rPr lang="en-US" altLang="zh-CN" sz="1200" b="0">
                          <a:latin typeface="宋体" panose="02010600030101010101" pitchFamily="2" charset="-122"/>
                          <a:ea typeface="宋体" panose="02010600030101010101" pitchFamily="2" charset="-122"/>
                          <a:cs typeface="宋体" panose="02010600030101010101" pitchFamily="2" charset="-122"/>
                        </a:rPr>
                        <a:t>SOC-Kal</a:t>
                      </a:r>
                    </a:p>
                  </a:txBody>
                  <a:tcPr marL="91439" marR="91439" marT="63500" marB="6350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各种电池</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的测定</a:t>
                      </a:r>
                    </a:p>
                  </a:txBody>
                  <a:tcPr marL="91439" marR="91439" marT="63500" marB="6350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可以在线测量，适合于变电流时</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的估算</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需要合适的电池模型，确定内部参数较困难，需要大量的数据处理，</a:t>
                      </a:r>
                      <a:r>
                        <a:rPr lang="en-US" altLang="zh-CN" sz="1200" b="0">
                          <a:latin typeface="宋体" panose="02010600030101010101" pitchFamily="2" charset="-122"/>
                          <a:ea typeface="宋体" panose="02010600030101010101" pitchFamily="2" charset="-122"/>
                          <a:cs typeface="宋体" panose="02010600030101010101" pitchFamily="2" charset="-122"/>
                        </a:rPr>
                        <a:t>SOC</a:t>
                      </a:r>
                      <a:r>
                        <a:rPr lang="zh-CN" altLang="en-US" sz="1200" b="0">
                          <a:latin typeface="宋体" panose="02010600030101010101" pitchFamily="2" charset="-122"/>
                          <a:ea typeface="宋体" panose="02010600030101010101" pitchFamily="2" charset="-122"/>
                          <a:cs typeface="宋体" panose="02010600030101010101" pitchFamily="2" charset="-122"/>
                        </a:rPr>
                        <a:t>平均误差较小</a:t>
                      </a:r>
                    </a:p>
                  </a:txBody>
                  <a:tcPr marL="91439" marR="91439" marT="63500" marB="6350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3708" y="1266508"/>
            <a:ext cx="4448175" cy="460375"/>
          </a:xfrm>
          <a:prstGeom prst="rect">
            <a:avLst/>
          </a:prstGeom>
          <a:solidFill>
            <a:srgbClr val="00B0F0"/>
          </a:solidFill>
          <a:ln w="9525">
            <a:noFill/>
          </a:ln>
        </p:spPr>
        <p:txBody>
          <a:bodyPr anchor="t">
            <a:spAutoFit/>
          </a:bodyPr>
          <a:lstStyle/>
          <a:p>
            <a:r>
              <a:rPr sz="2400" b="1" dirty="0">
                <a:solidFill>
                  <a:schemeClr val="bg1"/>
                </a:solidFill>
                <a:latin typeface="宋体" panose="02010600030101010101" pitchFamily="2" charset="-122"/>
                <a:ea typeface="宋体" panose="02010600030101010101" pitchFamily="2" charset="-122"/>
              </a:rPr>
              <a:t>1. 动力电池系统组成及功能</a:t>
            </a:r>
          </a:p>
        </p:txBody>
      </p:sp>
      <p:sp>
        <p:nvSpPr>
          <p:cNvPr id="9" name="矩形 8"/>
          <p:cNvSpPr/>
          <p:nvPr/>
        </p:nvSpPr>
        <p:spPr>
          <a:xfrm>
            <a:off x="889000" y="184435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动力电池模组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2" name="文本框 1"/>
          <p:cNvSpPr txBox="1"/>
          <p:nvPr/>
        </p:nvSpPr>
        <p:spPr>
          <a:xfrm>
            <a:off x="1110615" y="2518410"/>
            <a:ext cx="7233285" cy="2584450"/>
          </a:xfrm>
          <a:prstGeom prst="rect">
            <a:avLst/>
          </a:prstGeom>
          <a:noFill/>
          <a:ln w="9525">
            <a:noFill/>
          </a:ln>
        </p:spPr>
        <p:txBody>
          <a:bodyPr wrap="square">
            <a:spAutoFit/>
          </a:bodyPr>
          <a:lstStyle/>
          <a:p>
            <a:pPr indent="304800">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动力电池模组是由多个电池模块串联组成的一个组合体。电池模块由若干个单体电池并联而成，该组合额定电压与电池单体的额定电压相等，是电池单体在物理结构和电路上连接起来的最小分组，可作为一个单元替换。单体电池 </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也称电芯</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是构成动力电池模块的最小单元。</a:t>
            </a:r>
          </a:p>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 如北汽</a:t>
            </a:r>
            <a:r>
              <a:rPr lang="en-US" altLang="zh-CN" sz="1800">
                <a:latin typeface="宋体" panose="02010600030101010101" pitchFamily="2" charset="-122"/>
                <a:ea typeface="宋体" panose="02010600030101010101" pitchFamily="2" charset="-122"/>
                <a:cs typeface="宋体" panose="02010600030101010101" pitchFamily="2" charset="-122"/>
              </a:rPr>
              <a:t>EV200</a:t>
            </a:r>
            <a:r>
              <a:rPr lang="zh-CN" altLang="en-US" sz="1800">
                <a:latin typeface="宋体" panose="02010600030101010101" pitchFamily="2" charset="-122"/>
                <a:ea typeface="宋体" panose="02010600030101010101" pitchFamily="2" charset="-122"/>
                <a:cs typeface="宋体" panose="02010600030101010101" pitchFamily="2" charset="-122"/>
              </a:rPr>
              <a:t>所用的</a:t>
            </a:r>
            <a:r>
              <a:rPr lang="en-US" altLang="zh-CN" sz="1800">
                <a:latin typeface="宋体" panose="02010600030101010101" pitchFamily="2" charset="-122"/>
                <a:ea typeface="宋体" panose="02010600030101010101" pitchFamily="2" charset="-122"/>
                <a:cs typeface="宋体" panose="02010600030101010101" pitchFamily="2" charset="-122"/>
              </a:rPr>
              <a:t>SK</a:t>
            </a:r>
            <a:r>
              <a:rPr lang="zh-CN" altLang="en-US" sz="1800">
                <a:latin typeface="宋体" panose="02010600030101010101" pitchFamily="2" charset="-122"/>
                <a:ea typeface="宋体" panose="02010600030101010101" pitchFamily="2" charset="-122"/>
                <a:cs typeface="宋体" panose="02010600030101010101" pitchFamily="2" charset="-122"/>
              </a:rPr>
              <a:t>电池模组由</a:t>
            </a:r>
            <a:r>
              <a:rPr lang="en-US" altLang="zh-CN" sz="1800">
                <a:latin typeface="宋体" panose="02010600030101010101" pitchFamily="2" charset="-122"/>
                <a:ea typeface="宋体" panose="02010600030101010101" pitchFamily="2" charset="-122"/>
                <a:cs typeface="宋体" panose="02010600030101010101" pitchFamily="2" charset="-122"/>
              </a:rPr>
              <a:t>3</a:t>
            </a:r>
            <a:r>
              <a:rPr lang="zh-CN" altLang="en-US" sz="1800">
                <a:latin typeface="宋体" panose="02010600030101010101" pitchFamily="2" charset="-122"/>
                <a:ea typeface="宋体" panose="02010600030101010101" pitchFamily="2" charset="-122"/>
                <a:cs typeface="宋体" panose="02010600030101010101" pitchFamily="2" charset="-122"/>
              </a:rPr>
              <a:t>个额定电压为</a:t>
            </a:r>
            <a:r>
              <a:rPr lang="en-US" altLang="zh-CN" sz="1800">
                <a:latin typeface="宋体" panose="02010600030101010101" pitchFamily="2" charset="-122"/>
                <a:ea typeface="宋体" panose="02010600030101010101" pitchFamily="2" charset="-122"/>
                <a:cs typeface="宋体" panose="02010600030101010101" pitchFamily="2" charset="-122"/>
              </a:rPr>
              <a:t>3.7V</a:t>
            </a:r>
            <a:r>
              <a:rPr lang="zh-CN" altLang="en-US" sz="1800">
                <a:latin typeface="宋体" panose="02010600030101010101" pitchFamily="2" charset="-122"/>
                <a:ea typeface="宋体" panose="02010600030101010101" pitchFamily="2" charset="-122"/>
                <a:cs typeface="宋体" panose="02010600030101010101" pitchFamily="2" charset="-122"/>
              </a:rPr>
              <a:t>的单体电池并联为一个电池模块，由</a:t>
            </a:r>
            <a:r>
              <a:rPr lang="en-US" altLang="zh-CN" sz="1800">
                <a:latin typeface="宋体" panose="02010600030101010101" pitchFamily="2" charset="-122"/>
                <a:ea typeface="宋体" panose="02010600030101010101" pitchFamily="2" charset="-122"/>
                <a:cs typeface="宋体" panose="02010600030101010101" pitchFamily="2" charset="-122"/>
              </a:rPr>
              <a:t>91</a:t>
            </a:r>
            <a:r>
              <a:rPr lang="zh-CN" altLang="en-US" sz="1800">
                <a:latin typeface="宋体" panose="02010600030101010101" pitchFamily="2" charset="-122"/>
                <a:ea typeface="宋体" panose="02010600030101010101" pitchFamily="2" charset="-122"/>
                <a:cs typeface="宋体" panose="02010600030101010101" pitchFamily="2" charset="-122"/>
              </a:rPr>
              <a:t>个电池模块串联组成整辆汽车的电池模组。</a:t>
            </a:r>
            <a:endParaRPr lang="zh-CN" altLang="en-US"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3708" y="1266508"/>
            <a:ext cx="4448175" cy="460375"/>
          </a:xfrm>
          <a:prstGeom prst="rect">
            <a:avLst/>
          </a:prstGeom>
          <a:solidFill>
            <a:srgbClr val="00B0F0"/>
          </a:solidFill>
          <a:ln w="9525">
            <a:noFill/>
          </a:ln>
        </p:spPr>
        <p:txBody>
          <a:bodyPr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动力电池系统组成及功能</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动力电池箱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2" name="文本框 1"/>
          <p:cNvSpPr txBox="1"/>
          <p:nvPr/>
        </p:nvSpPr>
        <p:spPr>
          <a:xfrm>
            <a:off x="1139825" y="2421890"/>
            <a:ext cx="7020560" cy="2999740"/>
          </a:xfrm>
          <a:prstGeom prst="rect">
            <a:avLst/>
          </a:prstGeom>
          <a:noFill/>
          <a:ln w="9525">
            <a:noFill/>
          </a:ln>
        </p:spPr>
        <p:txBody>
          <a:bodyPr wrap="square">
            <a:spAutoFit/>
          </a:bodyPr>
          <a:lstStyle/>
          <a:p>
            <a:pPr indent="304800">
              <a:lnSpc>
                <a:spcPct val="150000"/>
              </a:lnSpc>
            </a:pPr>
            <a:r>
              <a:rPr lang="en-US" sz="1800" b="1">
                <a:latin typeface="宋体" panose="02010600030101010101" pitchFamily="2" charset="-122"/>
                <a:ea typeface="宋体" panose="02010600030101010101" pitchFamily="2" charset="-122"/>
                <a:cs typeface="宋体" panose="02010600030101010101" pitchFamily="2" charset="-122"/>
              </a:rPr>
              <a:t> </a:t>
            </a:r>
            <a:r>
              <a:rPr sz="1800" b="1">
                <a:latin typeface="宋体" panose="02010600030101010101" pitchFamily="2" charset="-122"/>
                <a:ea typeface="宋体" panose="02010600030101010101" pitchFamily="2" charset="-122"/>
                <a:cs typeface="宋体" panose="02010600030101010101" pitchFamily="2" charset="-122"/>
              </a:rPr>
              <a:t>动力电池箱用来支撑、固定、包围电池系统的组件</a:t>
            </a:r>
            <a:r>
              <a:rPr sz="1800">
                <a:latin typeface="宋体" panose="02010600030101010101" pitchFamily="2" charset="-122"/>
                <a:ea typeface="宋体" panose="02010600030101010101" pitchFamily="2" charset="-122"/>
                <a:cs typeface="宋体" panose="02010600030101010101" pitchFamily="2" charset="-122"/>
              </a:rPr>
              <a:t>，主要包含上盖和下托盘，还有过渡件，护板，螺栓等辅助器件。</a:t>
            </a:r>
          </a:p>
          <a:p>
            <a:pPr indent="304800">
              <a:lnSpc>
                <a:spcPct val="150000"/>
              </a:lnSpc>
            </a:pPr>
            <a:r>
              <a:rPr sz="1800" b="1">
                <a:latin typeface="宋体" panose="02010600030101010101" pitchFamily="2" charset="-122"/>
                <a:ea typeface="宋体" panose="02010600030101010101" pitchFamily="2" charset="-122"/>
                <a:cs typeface="宋体" panose="02010600030101010101" pitchFamily="2" charset="-122"/>
              </a:rPr>
              <a:t> 动力电池箱有承载及保护动力电池组及电气元件的作用。</a:t>
            </a:r>
            <a:r>
              <a:rPr sz="1800">
                <a:latin typeface="宋体" panose="02010600030101010101" pitchFamily="2" charset="-122"/>
                <a:ea typeface="宋体" panose="02010600030101010101" pitchFamily="2" charset="-122"/>
                <a:cs typeface="宋体" panose="02010600030101010101" pitchFamily="2" charset="-122"/>
              </a:rPr>
              <a:t>电池箱体螺接在车身地板下方，其防护等级为IP67，螺栓拧紧力矩为80～100Nm。整车维护时需观察电池箱体螺栓是否有松动，电池箱体是否有破损严重变形，密封法兰是否完整，确保动力电池可以正常工作。</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3708" y="1266508"/>
            <a:ext cx="4448175" cy="460375"/>
          </a:xfrm>
          <a:prstGeom prst="rect">
            <a:avLst/>
          </a:prstGeom>
          <a:solidFill>
            <a:srgbClr val="00B0F0"/>
          </a:solidFill>
          <a:ln w="9525">
            <a:noFill/>
          </a:ln>
        </p:spPr>
        <p:txBody>
          <a:bodyPr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动力电池系统组成及功能</a:t>
            </a:r>
          </a:p>
        </p:txBody>
      </p:sp>
      <p:sp>
        <p:nvSpPr>
          <p:cNvPr id="9" name="矩形 8"/>
          <p:cNvSpPr/>
          <p:nvPr/>
        </p:nvSpPr>
        <p:spPr>
          <a:xfrm>
            <a:off x="889000" y="1767205"/>
            <a:ext cx="319214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电池管理系统BMS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2" name="文本框 1"/>
          <p:cNvSpPr txBox="1"/>
          <p:nvPr/>
        </p:nvSpPr>
        <p:spPr>
          <a:xfrm>
            <a:off x="974090" y="2630805"/>
            <a:ext cx="7195820" cy="2584450"/>
          </a:xfrm>
          <a:prstGeom prst="rect">
            <a:avLst/>
          </a:prstGeom>
          <a:noFill/>
          <a:ln w="9525">
            <a:noFill/>
          </a:ln>
        </p:spPr>
        <p:txBody>
          <a:bodyPr wrap="square">
            <a:spAutoFit/>
          </a:bodyPr>
          <a:lstStyle/>
          <a:p>
            <a:pPr indent="304800">
              <a:lnSpc>
                <a:spcPct val="150000"/>
              </a:lnSpc>
            </a:pPr>
            <a:r>
              <a:rPr sz="1200" b="1">
                <a:latin typeface="宋体" panose="02010600030101010101" pitchFamily="2" charset="-122"/>
                <a:ea typeface="宋体" panose="02010600030101010101" pitchFamily="2" charset="-122"/>
                <a:cs typeface="宋体" panose="02010600030101010101" pitchFamily="2" charset="-122"/>
              </a:rPr>
              <a:t> </a:t>
            </a:r>
            <a:r>
              <a:rPr sz="1800" b="1">
                <a:latin typeface="宋体" panose="02010600030101010101" pitchFamily="2" charset="-122"/>
                <a:ea typeface="宋体" panose="02010600030101010101" pitchFamily="2" charset="-122"/>
                <a:cs typeface="宋体" panose="02010600030101010101" pitchFamily="2" charset="-122"/>
              </a:rPr>
              <a:t>电池管理系统BMS是电池保护和管理的核心部件，在动力电池系统中，它的作用就相当于人的大脑。</a:t>
            </a:r>
          </a:p>
          <a:p>
            <a:pPr indent="304800">
              <a:lnSpc>
                <a:spcPct val="150000"/>
              </a:lnSpc>
            </a:pPr>
            <a:r>
              <a:rPr sz="1800">
                <a:latin typeface="宋体" panose="02010600030101010101" pitchFamily="2" charset="-122"/>
                <a:ea typeface="宋体" panose="02010600030101010101" pitchFamily="2" charset="-122"/>
                <a:cs typeface="宋体" panose="02010600030101010101" pitchFamily="2" charset="-122"/>
              </a:rPr>
              <a:t>它不仅要保证电池安全可靠的使用，而且要充分发挥电池的能力和延长使用寿命，作为电池和整车控制器以及驾驶者沟通的桥梁，通过控制接触器控制动力电池组的充放电，并向VCU上报动力电池系统的基本参数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3708" y="1266508"/>
            <a:ext cx="4448175" cy="460375"/>
          </a:xfrm>
          <a:prstGeom prst="rect">
            <a:avLst/>
          </a:prstGeom>
          <a:solidFill>
            <a:srgbClr val="00B0F0"/>
          </a:solidFill>
          <a:ln w="9525">
            <a:noFill/>
          </a:ln>
        </p:spPr>
        <p:txBody>
          <a:bodyPr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动力电池系统组成及功能</a:t>
            </a:r>
          </a:p>
        </p:txBody>
      </p:sp>
      <p:sp>
        <p:nvSpPr>
          <p:cNvPr id="9" name="矩形 8"/>
          <p:cNvSpPr/>
          <p:nvPr/>
        </p:nvSpPr>
        <p:spPr>
          <a:xfrm>
            <a:off x="889000" y="1767205"/>
            <a:ext cx="319214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电池管理系统BMS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0" name="文本框 99"/>
          <p:cNvSpPr txBox="1"/>
          <p:nvPr/>
        </p:nvSpPr>
        <p:spPr>
          <a:xfrm>
            <a:off x="1158240" y="2292985"/>
            <a:ext cx="6827520" cy="1938020"/>
          </a:xfrm>
          <a:prstGeom prst="rect">
            <a:avLst/>
          </a:prstGeom>
          <a:noFill/>
          <a:ln w="9525">
            <a:noFill/>
          </a:ln>
        </p:spPr>
        <p:txBody>
          <a:bodyPr wrap="square">
            <a:spAutoFit/>
          </a:bodyPr>
          <a:lstStyle/>
          <a:p>
            <a:r>
              <a:rPr lang="en-US" altLang="zh-CN" sz="2000">
                <a:latin typeface="宋体" panose="02010600030101010101" pitchFamily="2" charset="-122"/>
                <a:ea typeface="宋体" panose="02010600030101010101" pitchFamily="2" charset="-122"/>
                <a:cs typeface="宋体" panose="02010600030101010101" pitchFamily="2" charset="-122"/>
              </a:rPr>
              <a:t>   </a:t>
            </a:r>
            <a:r>
              <a:rPr lang="en-US" altLang="zh-CN" sz="2000" b="1">
                <a:latin typeface="宋体" panose="02010600030101010101" pitchFamily="2" charset="-122"/>
                <a:ea typeface="宋体" panose="02010600030101010101" pitchFamily="2" charset="-122"/>
                <a:cs typeface="宋体" panose="02010600030101010101" pitchFamily="2" charset="-122"/>
              </a:rPr>
              <a:t> BMS</a:t>
            </a:r>
            <a:r>
              <a:rPr lang="zh-CN" altLang="en-US" sz="2000" b="1">
                <a:latin typeface="宋体" panose="02010600030101010101" pitchFamily="2" charset="-122"/>
                <a:ea typeface="宋体" panose="02010600030101010101" pitchFamily="2" charset="-122"/>
                <a:cs typeface="宋体" panose="02010600030101010101" pitchFamily="2" charset="-122"/>
              </a:rPr>
              <a:t>的组成按性质可分为硬件和软件；按功能分为数据采集单元和控制单元。</a:t>
            </a:r>
            <a:r>
              <a:rPr lang="zh-CN" altLang="en-US" sz="2000">
                <a:latin typeface="宋体" panose="02010600030101010101" pitchFamily="2" charset="-122"/>
                <a:ea typeface="宋体" panose="02010600030101010101" pitchFamily="2" charset="-122"/>
                <a:cs typeface="宋体" panose="02010600030101010101" pitchFamily="2" charset="-122"/>
              </a:rPr>
              <a:t> </a:t>
            </a:r>
            <a:r>
              <a:rPr lang="en-US" altLang="zh-CN" sz="2000">
                <a:latin typeface="宋体" panose="02010600030101010101" pitchFamily="2" charset="-122"/>
                <a:ea typeface="宋体" panose="02010600030101010101" pitchFamily="2" charset="-122"/>
                <a:cs typeface="宋体" panose="02010600030101010101" pitchFamily="2" charset="-122"/>
              </a:rPr>
              <a:t>BMS</a:t>
            </a:r>
            <a:r>
              <a:rPr lang="zh-CN" altLang="en-US" sz="2000">
                <a:latin typeface="宋体" panose="02010600030101010101" pitchFamily="2" charset="-122"/>
                <a:ea typeface="宋体" panose="02010600030101010101" pitchFamily="2" charset="-122"/>
                <a:cs typeface="宋体" panose="02010600030101010101" pitchFamily="2" charset="-122"/>
              </a:rPr>
              <a:t>的硬件包括主板、从板及高压盒，还包括采集电压线、电流、温度等数据的电子器件。</a:t>
            </a:r>
            <a:r>
              <a:rPr lang="en-US" altLang="zh-CN" sz="2000">
                <a:latin typeface="宋体" panose="02010600030101010101" pitchFamily="2" charset="-122"/>
                <a:ea typeface="宋体" panose="02010600030101010101" pitchFamily="2" charset="-122"/>
                <a:cs typeface="宋体" panose="02010600030101010101" pitchFamily="2" charset="-122"/>
              </a:rPr>
              <a:t>BMS</a:t>
            </a:r>
            <a:r>
              <a:rPr lang="zh-CN" altLang="en-US" sz="2000">
                <a:latin typeface="宋体" panose="02010600030101010101" pitchFamily="2" charset="-122"/>
                <a:ea typeface="宋体" panose="02010600030101010101" pitchFamily="2" charset="-122"/>
                <a:cs typeface="宋体" panose="02010600030101010101" pitchFamily="2" charset="-122"/>
              </a:rPr>
              <a:t>的软件包括监测电池的电压、电流、</a:t>
            </a:r>
            <a:r>
              <a:rPr lang="en-US" altLang="zh-CN" sz="2000">
                <a:latin typeface="宋体" panose="02010600030101010101" pitchFamily="2" charset="-122"/>
                <a:ea typeface="宋体" panose="02010600030101010101" pitchFamily="2" charset="-122"/>
                <a:cs typeface="宋体" panose="02010600030101010101" pitchFamily="2" charset="-122"/>
              </a:rPr>
              <a:t>SOC</a:t>
            </a:r>
            <a:r>
              <a:rPr lang="zh-CN" altLang="en-US" sz="2000">
                <a:latin typeface="宋体" panose="02010600030101010101" pitchFamily="2" charset="-122"/>
                <a:ea typeface="宋体" panose="02010600030101010101" pitchFamily="2" charset="-122"/>
                <a:cs typeface="宋体" panose="02010600030101010101" pitchFamily="2" charset="-122"/>
              </a:rPr>
              <a:t>值、绝缘电阻值、温度值，通过与</a:t>
            </a:r>
            <a:r>
              <a:rPr lang="en-US" altLang="zh-CN" sz="2000">
                <a:latin typeface="宋体" panose="02010600030101010101" pitchFamily="2" charset="-122"/>
                <a:ea typeface="宋体" panose="02010600030101010101" pitchFamily="2" charset="-122"/>
                <a:cs typeface="宋体" panose="02010600030101010101" pitchFamily="2" charset="-122"/>
              </a:rPr>
              <a:t>VCU</a:t>
            </a:r>
            <a:r>
              <a:rPr lang="zh-CN" altLang="en-US" sz="2000">
                <a:latin typeface="宋体" panose="02010600030101010101" pitchFamily="2" charset="-122"/>
                <a:ea typeface="宋体" panose="02010600030101010101" pitchFamily="2" charset="-122"/>
                <a:cs typeface="宋体" panose="02010600030101010101" pitchFamily="2" charset="-122"/>
              </a:rPr>
              <a:t>、充电机的通讯，来控制动力电池系统的充放电。</a:t>
            </a:r>
            <a:endParaRPr lang="zh-CN" altLang="en-US" sz="2000"/>
          </a:p>
        </p:txBody>
      </p:sp>
      <p:pic>
        <p:nvPicPr>
          <p:cNvPr id="3" name="图片 66"/>
          <p:cNvPicPr>
            <a:picLocks noChangeAspect="1"/>
          </p:cNvPicPr>
          <p:nvPr/>
        </p:nvPicPr>
        <p:blipFill>
          <a:blip r:embed="rId2"/>
          <a:stretch>
            <a:fillRect/>
          </a:stretch>
        </p:blipFill>
        <p:spPr>
          <a:xfrm>
            <a:off x="1660525" y="4095750"/>
            <a:ext cx="2035810" cy="2120265"/>
          </a:xfrm>
          <a:prstGeom prst="rect">
            <a:avLst/>
          </a:prstGeom>
          <a:noFill/>
          <a:ln w="9525">
            <a:noFill/>
          </a:ln>
        </p:spPr>
      </p:pic>
      <p:pic>
        <p:nvPicPr>
          <p:cNvPr id="4" name="图片 65"/>
          <p:cNvPicPr>
            <a:picLocks noChangeAspect="1"/>
          </p:cNvPicPr>
          <p:nvPr/>
        </p:nvPicPr>
        <p:blipFill>
          <a:blip r:embed="rId3" cstate="print"/>
          <a:stretch>
            <a:fillRect/>
          </a:stretch>
        </p:blipFill>
        <p:spPr>
          <a:xfrm>
            <a:off x="4832350" y="4095750"/>
            <a:ext cx="3194050" cy="2162175"/>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3708" y="1266508"/>
            <a:ext cx="4448175" cy="460375"/>
          </a:xfrm>
          <a:prstGeom prst="rect">
            <a:avLst/>
          </a:prstGeom>
          <a:solidFill>
            <a:srgbClr val="00B0F0"/>
          </a:solidFill>
          <a:ln w="9525">
            <a:noFill/>
          </a:ln>
        </p:spPr>
        <p:txBody>
          <a:bodyPr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动力电池系统组成及功能</a:t>
            </a:r>
          </a:p>
        </p:txBody>
      </p:sp>
      <p:sp>
        <p:nvSpPr>
          <p:cNvPr id="9" name="矩形 8"/>
          <p:cNvSpPr/>
          <p:nvPr/>
        </p:nvSpPr>
        <p:spPr>
          <a:xfrm>
            <a:off x="889000" y="1767205"/>
            <a:ext cx="319214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辅助元器件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5" name="文本框 4"/>
          <p:cNvSpPr txBox="1"/>
          <p:nvPr/>
        </p:nvSpPr>
        <p:spPr>
          <a:xfrm>
            <a:off x="1179830" y="2337435"/>
            <a:ext cx="6847205" cy="922020"/>
          </a:xfrm>
          <a:prstGeom prst="rect">
            <a:avLst/>
          </a:prstGeom>
          <a:noFill/>
          <a:ln w="9525">
            <a:noFill/>
          </a:ln>
        </p:spPr>
        <p:txBody>
          <a:bodyPr wrap="square">
            <a:spAutoFit/>
          </a:bodyPr>
          <a:lstStyle/>
          <a:p>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辅助元器件包括动力电池系统内部的电子电器元件，如熔断器，继电器，分流器，接插件，紧急开关，烟雾传感器等，维修开关以及电子电器元件以外的辅助元器件，如密封条，绝缘材料等。</a:t>
            </a:r>
            <a:endParaRPr lang="zh-CN" altLang="en-US" sz="1800"/>
          </a:p>
        </p:txBody>
      </p:sp>
      <p:pic>
        <p:nvPicPr>
          <p:cNvPr id="1073743476" name="图片 74"/>
          <p:cNvPicPr>
            <a:picLocks noChangeAspect="1"/>
          </p:cNvPicPr>
          <p:nvPr/>
        </p:nvPicPr>
        <p:blipFill>
          <a:blip r:embed="rId2"/>
          <a:stretch>
            <a:fillRect/>
          </a:stretch>
        </p:blipFill>
        <p:spPr>
          <a:xfrm>
            <a:off x="1214755" y="3738245"/>
            <a:ext cx="2927350" cy="2050415"/>
          </a:xfrm>
          <a:prstGeom prst="rect">
            <a:avLst/>
          </a:prstGeom>
          <a:noFill/>
          <a:ln w="9525">
            <a:noFill/>
          </a:ln>
        </p:spPr>
      </p:pic>
      <p:pic>
        <p:nvPicPr>
          <p:cNvPr id="1073743477" name="图片 1"/>
          <p:cNvPicPr>
            <a:picLocks noChangeAspect="1"/>
          </p:cNvPicPr>
          <p:nvPr/>
        </p:nvPicPr>
        <p:blipFill>
          <a:blip r:embed="rId3"/>
          <a:stretch>
            <a:fillRect/>
          </a:stretch>
        </p:blipFill>
        <p:spPr>
          <a:xfrm>
            <a:off x="4431030" y="3582670"/>
            <a:ext cx="3596005" cy="2205990"/>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663825" y="563563"/>
            <a:ext cx="44500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一、电动汽车动力电池系统</a:t>
            </a:r>
          </a:p>
        </p:txBody>
      </p:sp>
      <p:sp>
        <p:nvSpPr>
          <p:cNvPr id="19459" name="矩形 21"/>
          <p:cNvSpPr/>
          <p:nvPr/>
        </p:nvSpPr>
        <p:spPr>
          <a:xfrm>
            <a:off x="454025" y="1266825"/>
            <a:ext cx="4993005"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a:t>
            </a:r>
            <a:r>
              <a:rPr sz="2400" b="1" dirty="0">
                <a:solidFill>
                  <a:schemeClr val="bg1"/>
                </a:solidFill>
                <a:latin typeface="宋体" panose="02010600030101010101" pitchFamily="2" charset="-122"/>
                <a:ea typeface="宋体" panose="02010600030101010101" pitchFamily="2" charset="-122"/>
              </a:rPr>
              <a:t>. 电动汽车动力电池主要性能指标</a:t>
            </a:r>
          </a:p>
        </p:txBody>
      </p:sp>
      <p:sp>
        <p:nvSpPr>
          <p:cNvPr id="100" name="文本框 99"/>
          <p:cNvSpPr txBox="1"/>
          <p:nvPr/>
        </p:nvSpPr>
        <p:spPr>
          <a:xfrm>
            <a:off x="1155065" y="1889760"/>
            <a:ext cx="6852285" cy="922020"/>
          </a:xfrm>
          <a:prstGeom prst="rect">
            <a:avLst/>
          </a:prstGeom>
          <a:noFill/>
          <a:ln w="9525">
            <a:noFill/>
          </a:ln>
        </p:spPr>
        <p:txBody>
          <a:bodyPr wrap="square">
            <a:spAutoFit/>
          </a:bodyPr>
          <a:lstStyle/>
          <a:p>
            <a:pPr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b="1">
                <a:latin typeface="宋体" panose="02010600030101010101" pitchFamily="2" charset="-122"/>
                <a:ea typeface="宋体" panose="02010600030101010101" pitchFamily="2" charset="-122"/>
                <a:cs typeface="宋体" panose="02010600030101010101" pitchFamily="2" charset="-122"/>
              </a:rPr>
              <a:t>纯电动汽车的能量来源是动力电池组，其主要性能指标有电池容量、荷电状态、比能量、能量密度、比功率和循环寿命等，</a:t>
            </a:r>
            <a:r>
              <a:rPr lang="zh-CN" altLang="en-US" sz="1800">
                <a:latin typeface="宋体" panose="02010600030101010101" pitchFamily="2" charset="-122"/>
                <a:ea typeface="宋体" panose="02010600030101010101" pitchFamily="2" charset="-122"/>
                <a:cs typeface="宋体" panose="02010600030101010101" pitchFamily="2" charset="-122"/>
              </a:rPr>
              <a:t>这些参数表达了动力电池性能的优劣及对车辆续航能力的影响。</a:t>
            </a:r>
          </a:p>
        </p:txBody>
      </p:sp>
      <p:sp>
        <p:nvSpPr>
          <p:cNvPr id="2" name="矩形 1"/>
          <p:cNvSpPr/>
          <p:nvPr/>
        </p:nvSpPr>
        <p:spPr>
          <a:xfrm>
            <a:off x="739775" y="2891790"/>
            <a:ext cx="206756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电池容量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3" name="文本框 2"/>
          <p:cNvSpPr txBox="1"/>
          <p:nvPr/>
        </p:nvSpPr>
        <p:spPr>
          <a:xfrm>
            <a:off x="1155065" y="3404235"/>
            <a:ext cx="6852285" cy="922020"/>
          </a:xfrm>
          <a:prstGeom prst="rect">
            <a:avLst/>
          </a:prstGeom>
          <a:noFill/>
          <a:ln w="9525">
            <a:noFill/>
          </a:ln>
        </p:spPr>
        <p:txBody>
          <a:bodyPr wrap="square">
            <a:spAutoFit/>
          </a:bodyPr>
          <a:lstStyle/>
          <a:p>
            <a:pPr indent="304800"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表征电池储存能量的能力，单位是</a:t>
            </a:r>
            <a:r>
              <a:rPr lang="en-US" altLang="zh-CN" sz="1800">
                <a:latin typeface="宋体" panose="02010600030101010101" pitchFamily="2" charset="-122"/>
                <a:ea typeface="宋体" panose="02010600030101010101" pitchFamily="2" charset="-122"/>
                <a:cs typeface="宋体" panose="02010600030101010101" pitchFamily="2" charset="-122"/>
              </a:rPr>
              <a:t>Ah.</a:t>
            </a:r>
            <a:r>
              <a:rPr lang="zh-CN" altLang="en-US" sz="1800">
                <a:latin typeface="宋体" panose="02010600030101010101" pitchFamily="2" charset="-122"/>
                <a:ea typeface="宋体" panose="02010600030101010101" pitchFamily="2" charset="-122"/>
                <a:cs typeface="宋体" panose="02010600030101010101" pitchFamily="2" charset="-122"/>
              </a:rPr>
              <a:t>电池容量的测量方法是在恒定的温度下，以恒定的放电速率，对电池放电，当电池电压降到截止电压时，电池放出的容量。</a:t>
            </a:r>
            <a:endParaRPr lang="zh-CN" altLang="en-US" sz="1800"/>
          </a:p>
        </p:txBody>
      </p:sp>
      <p:sp>
        <p:nvSpPr>
          <p:cNvPr id="4" name="文本框 3"/>
          <p:cNvSpPr txBox="1"/>
          <p:nvPr/>
        </p:nvSpPr>
        <p:spPr>
          <a:xfrm>
            <a:off x="1290955" y="5186680"/>
            <a:ext cx="6852920" cy="645160"/>
          </a:xfrm>
          <a:prstGeom prst="rect">
            <a:avLst/>
          </a:prstGeom>
          <a:noFill/>
          <a:ln w="9525">
            <a:noFill/>
          </a:ln>
        </p:spPr>
        <p:txBody>
          <a:bodyPr wrap="square">
            <a:spAutoFit/>
          </a:bodyPr>
          <a:lstStyle/>
          <a:p>
            <a:pPr indent="304800"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电池的能量是在按一定标准所规定的放电制度下，电池所输出的电能，单位为瓦时（</a:t>
            </a:r>
            <a:r>
              <a:rPr lang="en-US" altLang="zh-CN" sz="1800">
                <a:latin typeface="宋体" panose="02010600030101010101" pitchFamily="2" charset="-122"/>
                <a:ea typeface="宋体" panose="02010600030101010101" pitchFamily="2" charset="-122"/>
                <a:cs typeface="宋体" panose="02010600030101010101" pitchFamily="2" charset="-122"/>
              </a:rPr>
              <a:t>W . h</a:t>
            </a:r>
            <a:r>
              <a:rPr lang="zh-CN" altLang="en-US" sz="1800">
                <a:latin typeface="宋体" panose="02010600030101010101" pitchFamily="2" charset="-122"/>
                <a:ea typeface="宋体" panose="02010600030101010101" pitchFamily="2" charset="-122"/>
                <a:cs typeface="宋体" panose="02010600030101010101" pitchFamily="2" charset="-122"/>
              </a:rPr>
              <a:t>）或千瓦时（</a:t>
            </a:r>
            <a:r>
              <a:rPr lang="en-US" altLang="zh-CN" sz="1800">
                <a:latin typeface="宋体" panose="02010600030101010101" pitchFamily="2" charset="-122"/>
                <a:ea typeface="宋体" panose="02010600030101010101" pitchFamily="2" charset="-122"/>
                <a:cs typeface="宋体" panose="02010600030101010101" pitchFamily="2" charset="-122"/>
              </a:rPr>
              <a:t>K W . h </a:t>
            </a:r>
            <a:r>
              <a:rPr lang="zh-CN" altLang="en-US" sz="1800">
                <a:latin typeface="宋体" panose="02010600030101010101" pitchFamily="2" charset="-122"/>
                <a:ea typeface="宋体" panose="02010600030101010101" pitchFamily="2" charset="-122"/>
                <a:cs typeface="宋体" panose="02010600030101010101" pitchFamily="2" charset="-122"/>
              </a:rPr>
              <a:t>） 。</a:t>
            </a:r>
            <a:endParaRPr lang="zh-CN" altLang="en-US" sz="1800"/>
          </a:p>
        </p:txBody>
      </p:sp>
      <p:sp>
        <p:nvSpPr>
          <p:cNvPr id="7" name="矩形 6"/>
          <p:cNvSpPr/>
          <p:nvPr/>
        </p:nvSpPr>
        <p:spPr>
          <a:xfrm>
            <a:off x="739775" y="4563110"/>
            <a:ext cx="206756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电池的能量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3322</Words>
  <Application>Microsoft Office PowerPoint</Application>
  <PresentationFormat>全屏显示(4:3)</PresentationFormat>
  <Paragraphs>277</Paragraphs>
  <Slides>39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39</vt:i4>
      </vt:variant>
    </vt:vector>
  </HeadingPairs>
  <TitlesOfParts>
    <vt:vector size="48" baseType="lpstr">
      <vt:lpstr>GungsuhChe</vt:lpstr>
      <vt:lpstr>方正舒体</vt:lpstr>
      <vt:lpstr>宋体</vt:lpstr>
      <vt:lpstr>微软雅黑</vt:lpstr>
      <vt:lpstr>Arial</vt:lpstr>
      <vt:lpstr>Arial Narrow</vt:lpstr>
      <vt:lpstr>Calibri</vt:lpstr>
      <vt:lpstr>Goudy Stout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机工浙江汽车套系</dc:title>
  <dc:creator>CMPZZ</dc:creator>
  <cp:lastModifiedBy>Administrator</cp:lastModifiedBy>
  <cp:revision>118</cp:revision>
  <dcterms:created xsi:type="dcterms:W3CDTF">2015-02-03T00:29:00Z</dcterms:created>
  <dcterms:modified xsi:type="dcterms:W3CDTF">2024-10-19T02:44:49Z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